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45"/>
  </p:notesMasterIdLst>
  <p:handoutMasterIdLst>
    <p:handoutMasterId r:id="rId46"/>
  </p:handoutMasterIdLst>
  <p:sldIdLst>
    <p:sldId id="256" r:id="rId2"/>
    <p:sldId id="257" r:id="rId3"/>
    <p:sldId id="294" r:id="rId4"/>
    <p:sldId id="295" r:id="rId5"/>
    <p:sldId id="296" r:id="rId6"/>
    <p:sldId id="297" r:id="rId7"/>
    <p:sldId id="298" r:id="rId8"/>
    <p:sldId id="299" r:id="rId9"/>
    <p:sldId id="263" r:id="rId10"/>
    <p:sldId id="300" r:id="rId11"/>
    <p:sldId id="301" r:id="rId12"/>
    <p:sldId id="302" r:id="rId13"/>
    <p:sldId id="303" r:id="rId14"/>
    <p:sldId id="305" r:id="rId15"/>
    <p:sldId id="306" r:id="rId16"/>
    <p:sldId id="307" r:id="rId17"/>
    <p:sldId id="308" r:id="rId18"/>
    <p:sldId id="309" r:id="rId19"/>
    <p:sldId id="310" r:id="rId20"/>
    <p:sldId id="311" r:id="rId21"/>
    <p:sldId id="312" r:id="rId22"/>
    <p:sldId id="313" r:id="rId23"/>
    <p:sldId id="314" r:id="rId24"/>
    <p:sldId id="315" r:id="rId25"/>
    <p:sldId id="329" r:id="rId26"/>
    <p:sldId id="330" r:id="rId27"/>
    <p:sldId id="331" r:id="rId28"/>
    <p:sldId id="324" r:id="rId29"/>
    <p:sldId id="325" r:id="rId30"/>
    <p:sldId id="326" r:id="rId31"/>
    <p:sldId id="328" r:id="rId32"/>
    <p:sldId id="316" r:id="rId33"/>
    <p:sldId id="317" r:id="rId34"/>
    <p:sldId id="318" r:id="rId35"/>
    <p:sldId id="319" r:id="rId36"/>
    <p:sldId id="321" r:id="rId37"/>
    <p:sldId id="280" r:id="rId38"/>
    <p:sldId id="271" r:id="rId39"/>
    <p:sldId id="279" r:id="rId40"/>
    <p:sldId id="284" r:id="rId41"/>
    <p:sldId id="322" r:id="rId42"/>
    <p:sldId id="323" r:id="rId43"/>
    <p:sldId id="292" r:id="rId44"/>
  </p:sldIdLst>
  <p:sldSz cx="12192000" cy="6858000"/>
  <p:notesSz cx="6888163"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3F65E8C7-F23C-54C2-51DE-DE045D860DF9}"/>
              </a:ext>
            </a:extLst>
          </p:cNvPr>
          <p:cNvSpPr>
            <a:spLocks noGrp="1"/>
          </p:cNvSpPr>
          <p:nvPr>
            <p:ph type="hdr" sz="quarter"/>
          </p:nvPr>
        </p:nvSpPr>
        <p:spPr>
          <a:xfrm>
            <a:off x="0" y="0"/>
            <a:ext cx="2984871" cy="502835"/>
          </a:xfrm>
          <a:prstGeom prst="rect">
            <a:avLst/>
          </a:prstGeom>
        </p:spPr>
        <p:txBody>
          <a:bodyPr vert="horz" lIns="96625" tIns="48312" rIns="96625" bIns="48312" rtlCol="0"/>
          <a:lstStyle>
            <a:lvl1pPr algn="l">
              <a:defRPr sz="1300"/>
            </a:lvl1pPr>
          </a:lstStyle>
          <a:p>
            <a:endParaRPr lang="it-IT"/>
          </a:p>
        </p:txBody>
      </p:sp>
      <p:sp>
        <p:nvSpPr>
          <p:cNvPr id="3" name="Segnaposto data 2">
            <a:extLst>
              <a:ext uri="{FF2B5EF4-FFF2-40B4-BE49-F238E27FC236}">
                <a16:creationId xmlns:a16="http://schemas.microsoft.com/office/drawing/2014/main" id="{F2564A01-1E18-413F-D517-097D85834025}"/>
              </a:ext>
            </a:extLst>
          </p:cNvPr>
          <p:cNvSpPr>
            <a:spLocks noGrp="1"/>
          </p:cNvSpPr>
          <p:nvPr>
            <p:ph type="dt" sz="quarter" idx="1"/>
          </p:nvPr>
        </p:nvSpPr>
        <p:spPr>
          <a:xfrm>
            <a:off x="3901698" y="0"/>
            <a:ext cx="2984871" cy="502835"/>
          </a:xfrm>
          <a:prstGeom prst="rect">
            <a:avLst/>
          </a:prstGeom>
        </p:spPr>
        <p:txBody>
          <a:bodyPr vert="horz" lIns="96625" tIns="48312" rIns="96625" bIns="48312" rtlCol="0"/>
          <a:lstStyle>
            <a:lvl1pPr algn="r">
              <a:defRPr sz="1300"/>
            </a:lvl1pPr>
          </a:lstStyle>
          <a:p>
            <a:fld id="{E810B502-92A6-4159-9AA6-73CBB74CA6EF}" type="datetimeFigureOut">
              <a:rPr lang="it-IT" smtClean="0"/>
              <a:t>26/06/2024</a:t>
            </a:fld>
            <a:endParaRPr lang="it-IT"/>
          </a:p>
        </p:txBody>
      </p:sp>
      <p:sp>
        <p:nvSpPr>
          <p:cNvPr id="4" name="Segnaposto piè di pagina 3">
            <a:extLst>
              <a:ext uri="{FF2B5EF4-FFF2-40B4-BE49-F238E27FC236}">
                <a16:creationId xmlns:a16="http://schemas.microsoft.com/office/drawing/2014/main" id="{B510AC1E-BD05-F7C2-EA37-9E1F9596E0CA}"/>
              </a:ext>
            </a:extLst>
          </p:cNvPr>
          <p:cNvSpPr>
            <a:spLocks noGrp="1"/>
          </p:cNvSpPr>
          <p:nvPr>
            <p:ph type="ftr" sz="quarter" idx="2"/>
          </p:nvPr>
        </p:nvSpPr>
        <p:spPr>
          <a:xfrm>
            <a:off x="0" y="9519055"/>
            <a:ext cx="2984871" cy="502834"/>
          </a:xfrm>
          <a:prstGeom prst="rect">
            <a:avLst/>
          </a:prstGeom>
        </p:spPr>
        <p:txBody>
          <a:bodyPr vert="horz" lIns="96625" tIns="48312" rIns="96625" bIns="48312" rtlCol="0" anchor="b"/>
          <a:lstStyle>
            <a:lvl1pPr algn="l">
              <a:defRPr sz="1300"/>
            </a:lvl1pPr>
          </a:lstStyle>
          <a:p>
            <a:r>
              <a:rPr lang="it-IT"/>
              <a:t>ST Avvocati</a:t>
            </a:r>
          </a:p>
        </p:txBody>
      </p:sp>
      <p:sp>
        <p:nvSpPr>
          <p:cNvPr id="5" name="Segnaposto numero diapositiva 4">
            <a:extLst>
              <a:ext uri="{FF2B5EF4-FFF2-40B4-BE49-F238E27FC236}">
                <a16:creationId xmlns:a16="http://schemas.microsoft.com/office/drawing/2014/main" id="{C506BC06-E452-F718-C9F5-36CB09B7A737}"/>
              </a:ext>
            </a:extLst>
          </p:cNvPr>
          <p:cNvSpPr>
            <a:spLocks noGrp="1"/>
          </p:cNvSpPr>
          <p:nvPr>
            <p:ph type="sldNum" sz="quarter" idx="3"/>
          </p:nvPr>
        </p:nvSpPr>
        <p:spPr>
          <a:xfrm>
            <a:off x="3901698" y="9519055"/>
            <a:ext cx="2984871" cy="502834"/>
          </a:xfrm>
          <a:prstGeom prst="rect">
            <a:avLst/>
          </a:prstGeom>
        </p:spPr>
        <p:txBody>
          <a:bodyPr vert="horz" lIns="96625" tIns="48312" rIns="96625" bIns="48312" rtlCol="0" anchor="b"/>
          <a:lstStyle>
            <a:lvl1pPr algn="r">
              <a:defRPr sz="1300"/>
            </a:lvl1pPr>
          </a:lstStyle>
          <a:p>
            <a:fld id="{B9D2A3CE-C8F2-41EE-8CD6-33B67FA7D142}" type="slidenum">
              <a:rPr lang="it-IT" smtClean="0"/>
              <a:t>‹N›</a:t>
            </a:fld>
            <a:endParaRPr lang="it-IT"/>
          </a:p>
        </p:txBody>
      </p:sp>
    </p:spTree>
    <p:extLst>
      <p:ext uri="{BB962C8B-B14F-4D97-AF65-F5344CB8AC3E}">
        <p14:creationId xmlns:p14="http://schemas.microsoft.com/office/powerpoint/2010/main" val="370517096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84871" cy="502835"/>
          </a:xfrm>
          <a:prstGeom prst="rect">
            <a:avLst/>
          </a:prstGeom>
        </p:spPr>
        <p:txBody>
          <a:bodyPr vert="horz" lIns="96625" tIns="48312" rIns="96625" bIns="48312" rtlCol="0"/>
          <a:lstStyle>
            <a:lvl1pPr algn="l">
              <a:defRPr sz="1300"/>
            </a:lvl1pPr>
          </a:lstStyle>
          <a:p>
            <a:endParaRPr lang="it-IT"/>
          </a:p>
        </p:txBody>
      </p:sp>
      <p:sp>
        <p:nvSpPr>
          <p:cNvPr id="3" name="Segnaposto data 2"/>
          <p:cNvSpPr>
            <a:spLocks noGrp="1"/>
          </p:cNvSpPr>
          <p:nvPr>
            <p:ph type="dt" idx="1"/>
          </p:nvPr>
        </p:nvSpPr>
        <p:spPr>
          <a:xfrm>
            <a:off x="3901698" y="0"/>
            <a:ext cx="2984871" cy="502835"/>
          </a:xfrm>
          <a:prstGeom prst="rect">
            <a:avLst/>
          </a:prstGeom>
        </p:spPr>
        <p:txBody>
          <a:bodyPr vert="horz" lIns="96625" tIns="48312" rIns="96625" bIns="48312" rtlCol="0"/>
          <a:lstStyle>
            <a:lvl1pPr algn="r">
              <a:defRPr sz="1300"/>
            </a:lvl1pPr>
          </a:lstStyle>
          <a:p>
            <a:fld id="{7C443866-4CC6-4030-98B1-09B92FC7D30B}" type="datetimeFigureOut">
              <a:rPr lang="it-IT" smtClean="0"/>
              <a:t>26/06/2024</a:t>
            </a:fld>
            <a:endParaRPr lang="it-IT"/>
          </a:p>
        </p:txBody>
      </p:sp>
      <p:sp>
        <p:nvSpPr>
          <p:cNvPr id="4" name="Segnaposto immagine diapositiva 3"/>
          <p:cNvSpPr>
            <a:spLocks noGrp="1" noRot="1" noChangeAspect="1"/>
          </p:cNvSpPr>
          <p:nvPr>
            <p:ph type="sldImg" idx="2"/>
          </p:nvPr>
        </p:nvSpPr>
        <p:spPr>
          <a:xfrm>
            <a:off x="438150" y="1252538"/>
            <a:ext cx="6011863" cy="3382962"/>
          </a:xfrm>
          <a:prstGeom prst="rect">
            <a:avLst/>
          </a:prstGeom>
          <a:noFill/>
          <a:ln w="12700">
            <a:solidFill>
              <a:prstClr val="black"/>
            </a:solidFill>
          </a:ln>
        </p:spPr>
        <p:txBody>
          <a:bodyPr vert="horz" lIns="96625" tIns="48312" rIns="96625" bIns="48312" rtlCol="0" anchor="ctr"/>
          <a:lstStyle/>
          <a:p>
            <a:endParaRPr lang="it-IT"/>
          </a:p>
        </p:txBody>
      </p:sp>
      <p:sp>
        <p:nvSpPr>
          <p:cNvPr id="5" name="Segnaposto note 4"/>
          <p:cNvSpPr>
            <a:spLocks noGrp="1"/>
          </p:cNvSpPr>
          <p:nvPr>
            <p:ph type="body" sz="quarter" idx="3"/>
          </p:nvPr>
        </p:nvSpPr>
        <p:spPr>
          <a:xfrm>
            <a:off x="688817" y="4823034"/>
            <a:ext cx="5510530" cy="3946118"/>
          </a:xfrm>
          <a:prstGeom prst="rect">
            <a:avLst/>
          </a:prstGeom>
        </p:spPr>
        <p:txBody>
          <a:bodyPr vert="horz" lIns="96625" tIns="48312" rIns="96625" bIns="48312"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519055"/>
            <a:ext cx="2984871" cy="502834"/>
          </a:xfrm>
          <a:prstGeom prst="rect">
            <a:avLst/>
          </a:prstGeom>
        </p:spPr>
        <p:txBody>
          <a:bodyPr vert="horz" lIns="96625" tIns="48312" rIns="96625" bIns="48312" rtlCol="0" anchor="b"/>
          <a:lstStyle>
            <a:lvl1pPr algn="l">
              <a:defRPr sz="1300"/>
            </a:lvl1pPr>
          </a:lstStyle>
          <a:p>
            <a:r>
              <a:rPr lang="it-IT"/>
              <a:t>ST Avvocati</a:t>
            </a:r>
          </a:p>
        </p:txBody>
      </p:sp>
      <p:sp>
        <p:nvSpPr>
          <p:cNvPr id="7" name="Segnaposto numero diapositiva 6"/>
          <p:cNvSpPr>
            <a:spLocks noGrp="1"/>
          </p:cNvSpPr>
          <p:nvPr>
            <p:ph type="sldNum" sz="quarter" idx="5"/>
          </p:nvPr>
        </p:nvSpPr>
        <p:spPr>
          <a:xfrm>
            <a:off x="3901698" y="9519055"/>
            <a:ext cx="2984871" cy="502834"/>
          </a:xfrm>
          <a:prstGeom prst="rect">
            <a:avLst/>
          </a:prstGeom>
        </p:spPr>
        <p:txBody>
          <a:bodyPr vert="horz" lIns="96625" tIns="48312" rIns="96625" bIns="48312" rtlCol="0" anchor="b"/>
          <a:lstStyle>
            <a:lvl1pPr algn="r">
              <a:defRPr sz="1300"/>
            </a:lvl1pPr>
          </a:lstStyle>
          <a:p>
            <a:fld id="{01FBD7FD-905A-46C6-856C-E58A20926180}" type="slidenum">
              <a:rPr lang="it-IT" smtClean="0"/>
              <a:t>‹N›</a:t>
            </a:fld>
            <a:endParaRPr lang="it-IT"/>
          </a:p>
        </p:txBody>
      </p:sp>
    </p:spTree>
    <p:extLst>
      <p:ext uri="{BB962C8B-B14F-4D97-AF65-F5344CB8AC3E}">
        <p14:creationId xmlns:p14="http://schemas.microsoft.com/office/powerpoint/2010/main" val="95332663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57C3F-0FB2-4B2E-BA6A-FEEEFF1AF7E3}"/>
              </a:ext>
            </a:extLst>
          </p:cNvPr>
          <p:cNvSpPr>
            <a:spLocks noGrp="1"/>
          </p:cNvSpPr>
          <p:nvPr>
            <p:ph type="ctrTitle"/>
          </p:nvPr>
        </p:nvSpPr>
        <p:spPr>
          <a:xfrm>
            <a:off x="2057400" y="685801"/>
            <a:ext cx="8115300" cy="3046228"/>
          </a:xfrm>
        </p:spPr>
        <p:txBody>
          <a:bodyPr anchor="b">
            <a:normAutofit/>
          </a:bodyPr>
          <a:lstStyle>
            <a:lvl1pPr algn="ctr">
              <a:defRPr sz="3600" cap="all" spc="300" baseline="0"/>
            </a:lvl1pPr>
          </a:lstStyle>
          <a:p>
            <a:r>
              <a:rPr lang="it-IT"/>
              <a:t>Fare clic per modificare lo stile del titolo dello schema</a:t>
            </a:r>
            <a:endParaRPr lang="en-US" dirty="0"/>
          </a:p>
        </p:txBody>
      </p:sp>
      <p:sp>
        <p:nvSpPr>
          <p:cNvPr id="3" name="Subtitle 2">
            <a:extLst>
              <a:ext uri="{FF2B5EF4-FFF2-40B4-BE49-F238E27FC236}">
                <a16:creationId xmlns:a16="http://schemas.microsoft.com/office/drawing/2014/main" id="{08583AE9-1CC1-4572-A6E5-E97F80E47661}"/>
              </a:ext>
            </a:extLst>
          </p:cNvPr>
          <p:cNvSpPr>
            <a:spLocks noGrp="1"/>
          </p:cNvSpPr>
          <p:nvPr>
            <p:ph type="subTitle" idx="1"/>
          </p:nvPr>
        </p:nvSpPr>
        <p:spPr>
          <a:xfrm>
            <a:off x="2057400" y="4114800"/>
            <a:ext cx="8115300" cy="2057400"/>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a:extLst>
              <a:ext uri="{FF2B5EF4-FFF2-40B4-BE49-F238E27FC236}">
                <a16:creationId xmlns:a16="http://schemas.microsoft.com/office/drawing/2014/main" id="{9C04DE7C-68AB-403D-B9D8-7398C292C6DA}"/>
              </a:ext>
            </a:extLst>
          </p:cNvPr>
          <p:cNvSpPr>
            <a:spLocks noGrp="1"/>
          </p:cNvSpPr>
          <p:nvPr>
            <p:ph type="dt" sz="half" idx="10"/>
          </p:nvPr>
        </p:nvSpPr>
        <p:spPr/>
        <p:txBody>
          <a:bodyPr/>
          <a:lstStyle/>
          <a:p>
            <a:fld id="{23FEA57E-7C1A-457B-A4CD-5DCEB057B502}" type="datetime1">
              <a:rPr lang="en-US" smtClean="0"/>
              <a:t>6/26/2024</a:t>
            </a:fld>
            <a:endParaRPr lang="en-US" dirty="0"/>
          </a:p>
        </p:txBody>
      </p:sp>
      <p:sp>
        <p:nvSpPr>
          <p:cNvPr id="5" name="Footer Placeholder 4">
            <a:extLst>
              <a:ext uri="{FF2B5EF4-FFF2-40B4-BE49-F238E27FC236}">
                <a16:creationId xmlns:a16="http://schemas.microsoft.com/office/drawing/2014/main" id="{51003E50-6613-4D86-AA22-43B14E7279E9}"/>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3069AB5-A56D-471F-9236-EFA981E2EA03}"/>
              </a:ext>
            </a:extLst>
          </p:cNvPr>
          <p:cNvSpPr>
            <a:spLocks noGrp="1"/>
          </p:cNvSpPr>
          <p:nvPr>
            <p:ph type="sldNum" sz="quarter" idx="12"/>
          </p:nvPr>
        </p:nvSpPr>
        <p:spPr/>
        <p:txBody>
          <a:bodyPr/>
          <a:lstStyle/>
          <a:p>
            <a:fld id="{F8E28480-1C08-4458-AD97-0283E6FFD09D}" type="slidenum">
              <a:rPr lang="en-US" smtClean="0"/>
              <a:t>‹N›</a:t>
            </a:fld>
            <a:endParaRPr lang="en-US" dirty="0"/>
          </a:p>
        </p:txBody>
      </p:sp>
    </p:spTree>
    <p:extLst>
      <p:ext uri="{BB962C8B-B14F-4D97-AF65-F5344CB8AC3E}">
        <p14:creationId xmlns:p14="http://schemas.microsoft.com/office/powerpoint/2010/main" val="3607785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2744C-12E6-455B-B646-2EA92DE0E9A2}"/>
              </a:ext>
            </a:extLst>
          </p:cNvPr>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a:extLst>
              <a:ext uri="{FF2B5EF4-FFF2-40B4-BE49-F238E27FC236}">
                <a16:creationId xmlns:a16="http://schemas.microsoft.com/office/drawing/2014/main" id="{B7D71C4D-C062-4EEE-9A9A-31ADCC5C8767}"/>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a:extLst>
              <a:ext uri="{FF2B5EF4-FFF2-40B4-BE49-F238E27FC236}">
                <a16:creationId xmlns:a16="http://schemas.microsoft.com/office/drawing/2014/main" id="{1944DC97-C26E-407A-9E29-68C52D547BDA}"/>
              </a:ext>
            </a:extLst>
          </p:cNvPr>
          <p:cNvSpPr>
            <a:spLocks noGrp="1"/>
          </p:cNvSpPr>
          <p:nvPr>
            <p:ph type="dt" sz="half" idx="10"/>
          </p:nvPr>
        </p:nvSpPr>
        <p:spPr/>
        <p:txBody>
          <a:bodyPr/>
          <a:lstStyle/>
          <a:p>
            <a:fld id="{11789749-A4CD-447F-8298-2B7988C91CEA}" type="datetime1">
              <a:rPr lang="en-US" smtClean="0"/>
              <a:t>6/26/2024</a:t>
            </a:fld>
            <a:endParaRPr lang="en-US"/>
          </a:p>
        </p:txBody>
      </p:sp>
      <p:sp>
        <p:nvSpPr>
          <p:cNvPr id="5" name="Footer Placeholder 4">
            <a:extLst>
              <a:ext uri="{FF2B5EF4-FFF2-40B4-BE49-F238E27FC236}">
                <a16:creationId xmlns:a16="http://schemas.microsoft.com/office/drawing/2014/main" id="{E72E9353-B771-47FF-975E-72337414E0ED}"/>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1EA5A858-B8B2-4364-A7D0-B2E8FAE0ADD4}"/>
              </a:ext>
            </a:extLst>
          </p:cNvPr>
          <p:cNvSpPr>
            <a:spLocks noGrp="1"/>
          </p:cNvSpPr>
          <p:nvPr>
            <p:ph type="sldNum" sz="quarter" idx="12"/>
          </p:nvPr>
        </p:nvSpPr>
        <p:spPr/>
        <p:txBody>
          <a:bodyPr/>
          <a:lstStyle/>
          <a:p>
            <a:fld id="{F8E28480-1C08-4458-AD97-0283E6FFD09D}" type="slidenum">
              <a:rPr lang="en-US" smtClean="0"/>
              <a:t>‹N›</a:t>
            </a:fld>
            <a:endParaRPr lang="en-US"/>
          </a:p>
        </p:txBody>
      </p:sp>
    </p:spTree>
    <p:extLst>
      <p:ext uri="{BB962C8B-B14F-4D97-AF65-F5344CB8AC3E}">
        <p14:creationId xmlns:p14="http://schemas.microsoft.com/office/powerpoint/2010/main" val="425382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A6BABE-D80C-4F54-A03C-E1F9EBCA8323}"/>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a:p>
        </p:txBody>
      </p:sp>
      <p:sp>
        <p:nvSpPr>
          <p:cNvPr id="3" name="Vertical Text Placeholder 2">
            <a:extLst>
              <a:ext uri="{FF2B5EF4-FFF2-40B4-BE49-F238E27FC236}">
                <a16:creationId xmlns:a16="http://schemas.microsoft.com/office/drawing/2014/main" id="{69285191-EF5B-48BE-AB5D-B7BA4C3D093D}"/>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a:extLst>
              <a:ext uri="{FF2B5EF4-FFF2-40B4-BE49-F238E27FC236}">
                <a16:creationId xmlns:a16="http://schemas.microsoft.com/office/drawing/2014/main" id="{19FA387A-1231-4FE3-8574-D4331A3432D2}"/>
              </a:ext>
            </a:extLst>
          </p:cNvPr>
          <p:cNvSpPr>
            <a:spLocks noGrp="1"/>
          </p:cNvSpPr>
          <p:nvPr>
            <p:ph type="dt" sz="half" idx="10"/>
          </p:nvPr>
        </p:nvSpPr>
        <p:spPr/>
        <p:txBody>
          <a:bodyPr/>
          <a:lstStyle/>
          <a:p>
            <a:fld id="{BA0444D3-C0BA-4587-A56C-581AB9F841BE}" type="datetime1">
              <a:rPr lang="en-US" smtClean="0"/>
              <a:t>6/26/2024</a:t>
            </a:fld>
            <a:endParaRPr lang="en-US"/>
          </a:p>
        </p:txBody>
      </p:sp>
      <p:sp>
        <p:nvSpPr>
          <p:cNvPr id="5" name="Footer Placeholder 4">
            <a:extLst>
              <a:ext uri="{FF2B5EF4-FFF2-40B4-BE49-F238E27FC236}">
                <a16:creationId xmlns:a16="http://schemas.microsoft.com/office/drawing/2014/main" id="{02F21559-4901-4AD3-ABE7-DF0235457312}"/>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D8F6C18E-B751-4E7B-9CD8-1BF44DAB80F4}"/>
              </a:ext>
            </a:extLst>
          </p:cNvPr>
          <p:cNvSpPr>
            <a:spLocks noGrp="1"/>
          </p:cNvSpPr>
          <p:nvPr>
            <p:ph type="sldNum" sz="quarter" idx="12"/>
          </p:nvPr>
        </p:nvSpPr>
        <p:spPr/>
        <p:txBody>
          <a:bodyPr/>
          <a:lstStyle/>
          <a:p>
            <a:fld id="{F8E28480-1C08-4458-AD97-0283E6FFD09D}" type="slidenum">
              <a:rPr lang="en-US" smtClean="0"/>
              <a:t>‹N›</a:t>
            </a:fld>
            <a:endParaRPr lang="en-US"/>
          </a:p>
        </p:txBody>
      </p:sp>
    </p:spTree>
    <p:extLst>
      <p:ext uri="{BB962C8B-B14F-4D97-AF65-F5344CB8AC3E}">
        <p14:creationId xmlns:p14="http://schemas.microsoft.com/office/powerpoint/2010/main" val="3382313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9B412-EBAB-4569-B3D9-6B346BF837B2}"/>
              </a:ext>
            </a:extLst>
          </p:cNvPr>
          <p:cNvSpPr>
            <a:spLocks noGrp="1"/>
          </p:cNvSpPr>
          <p:nvPr>
            <p:ph type="title"/>
          </p:nvPr>
        </p:nvSpPr>
        <p:spPr>
          <a:xfrm>
            <a:off x="1371600" y="685800"/>
            <a:ext cx="9486900" cy="1371600"/>
          </a:xfrm>
        </p:spPr>
        <p:txBody>
          <a:bodyPr>
            <a:normAutofit/>
          </a:bodyPr>
          <a:lstStyle>
            <a:lvl1pPr algn="l">
              <a:defRPr sz="3200" cap="all" spc="300" baseline="0"/>
            </a:lvl1pPr>
          </a:lstStyle>
          <a:p>
            <a:r>
              <a:rPr lang="it-IT"/>
              <a:t>Fare clic per modificare lo stile del titolo dello schema</a:t>
            </a:r>
            <a:endParaRPr lang="en-US" dirty="0"/>
          </a:p>
        </p:txBody>
      </p:sp>
      <p:sp>
        <p:nvSpPr>
          <p:cNvPr id="3" name="Content Placeholder 2">
            <a:extLst>
              <a:ext uri="{FF2B5EF4-FFF2-40B4-BE49-F238E27FC236}">
                <a16:creationId xmlns:a16="http://schemas.microsoft.com/office/drawing/2014/main" id="{95E7C8AE-B0F4-404F-BCAD-A14C18E50D99}"/>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a:extLst>
              <a:ext uri="{FF2B5EF4-FFF2-40B4-BE49-F238E27FC236}">
                <a16:creationId xmlns:a16="http://schemas.microsoft.com/office/drawing/2014/main" id="{B8AA9CAD-DAFB-4DE3-9C41-7FD03EA8D8DD}"/>
              </a:ext>
            </a:extLst>
          </p:cNvPr>
          <p:cNvSpPr>
            <a:spLocks noGrp="1"/>
          </p:cNvSpPr>
          <p:nvPr>
            <p:ph type="dt" sz="half" idx="10"/>
          </p:nvPr>
        </p:nvSpPr>
        <p:spPr/>
        <p:txBody>
          <a:bodyPr/>
          <a:lstStyle/>
          <a:p>
            <a:fld id="{201AF2CE-4F37-411C-A3EE-BBBE223265BF}" type="datetime1">
              <a:rPr lang="en-US" smtClean="0"/>
              <a:t>6/26/2024</a:t>
            </a:fld>
            <a:endParaRPr lang="en-US"/>
          </a:p>
        </p:txBody>
      </p:sp>
      <p:sp>
        <p:nvSpPr>
          <p:cNvPr id="5" name="Footer Placeholder 4">
            <a:extLst>
              <a:ext uri="{FF2B5EF4-FFF2-40B4-BE49-F238E27FC236}">
                <a16:creationId xmlns:a16="http://schemas.microsoft.com/office/drawing/2014/main" id="{8FCE3137-8136-46C5-AC2F-49E5F55E4C73}"/>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F1AB6EF-A0B1-4706-AE44-253A6B182D48}"/>
              </a:ext>
            </a:extLst>
          </p:cNvPr>
          <p:cNvSpPr>
            <a:spLocks noGrp="1"/>
          </p:cNvSpPr>
          <p:nvPr>
            <p:ph type="sldNum" sz="quarter" idx="12"/>
          </p:nvPr>
        </p:nvSpPr>
        <p:spPr/>
        <p:txBody>
          <a:bodyPr/>
          <a:lstStyle/>
          <a:p>
            <a:fld id="{F8E28480-1C08-4458-AD97-0283E6FFD09D}" type="slidenum">
              <a:rPr lang="en-US" smtClean="0"/>
              <a:t>‹N›</a:t>
            </a:fld>
            <a:endParaRPr lang="en-US"/>
          </a:p>
        </p:txBody>
      </p:sp>
    </p:spTree>
    <p:extLst>
      <p:ext uri="{BB962C8B-B14F-4D97-AF65-F5344CB8AC3E}">
        <p14:creationId xmlns:p14="http://schemas.microsoft.com/office/powerpoint/2010/main" val="1787504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02F68-BF19-468D-B422-54B6D189FA58}"/>
              </a:ext>
            </a:extLst>
          </p:cNvPr>
          <p:cNvSpPr>
            <a:spLocks noGrp="1"/>
          </p:cNvSpPr>
          <p:nvPr>
            <p:ph type="title"/>
          </p:nvPr>
        </p:nvSpPr>
        <p:spPr>
          <a:xfrm>
            <a:off x="831850" y="1709738"/>
            <a:ext cx="10515600" cy="2774071"/>
          </a:xfrm>
        </p:spPr>
        <p:txBody>
          <a:bodyPr anchor="b">
            <a:normAutofit/>
          </a:bodyPr>
          <a:lstStyle>
            <a:lvl1pPr algn="ctr">
              <a:defRPr sz="5400"/>
            </a:lvl1pPr>
          </a:lstStyle>
          <a:p>
            <a:r>
              <a:rPr lang="it-IT"/>
              <a:t>Fare clic per modificare lo stile del titolo dello schema</a:t>
            </a:r>
            <a:endParaRPr lang="en-US" dirty="0"/>
          </a:p>
        </p:txBody>
      </p:sp>
      <p:sp>
        <p:nvSpPr>
          <p:cNvPr id="3" name="Text Placeholder 2">
            <a:extLst>
              <a:ext uri="{FF2B5EF4-FFF2-40B4-BE49-F238E27FC236}">
                <a16:creationId xmlns:a16="http://schemas.microsoft.com/office/drawing/2014/main" id="{7BCBF7D7-84D4-4A39-B44E-9B029EEB1FE8}"/>
              </a:ext>
            </a:extLst>
          </p:cNvPr>
          <p:cNvSpPr>
            <a:spLocks noGrp="1"/>
          </p:cNvSpPr>
          <p:nvPr>
            <p:ph type="body" idx="1"/>
          </p:nvPr>
        </p:nvSpPr>
        <p:spPr>
          <a:xfrm>
            <a:off x="831850" y="4641624"/>
            <a:ext cx="10515600" cy="1448026"/>
          </a:xfrm>
        </p:spPr>
        <p:txBody>
          <a:bodyPr/>
          <a:lstStyle>
            <a:lvl1pPr marL="0" indent="0" algn="ctr">
              <a:buNone/>
              <a:defRPr sz="2400" i="1">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a:extLst>
              <a:ext uri="{FF2B5EF4-FFF2-40B4-BE49-F238E27FC236}">
                <a16:creationId xmlns:a16="http://schemas.microsoft.com/office/drawing/2014/main" id="{89E29709-D243-41E8-89FA-62FA7AEB52E1}"/>
              </a:ext>
            </a:extLst>
          </p:cNvPr>
          <p:cNvSpPr>
            <a:spLocks noGrp="1"/>
          </p:cNvSpPr>
          <p:nvPr>
            <p:ph type="dt" sz="half" idx="10"/>
          </p:nvPr>
        </p:nvSpPr>
        <p:spPr/>
        <p:txBody>
          <a:bodyPr/>
          <a:lstStyle/>
          <a:p>
            <a:fld id="{C96083D4-708C-4BB5-B4FD-30CE9FA12FD5}" type="datetime1">
              <a:rPr lang="en-US" smtClean="0"/>
              <a:t>6/26/2024</a:t>
            </a:fld>
            <a:endParaRPr lang="en-US"/>
          </a:p>
        </p:txBody>
      </p:sp>
      <p:sp>
        <p:nvSpPr>
          <p:cNvPr id="5" name="Footer Placeholder 4">
            <a:extLst>
              <a:ext uri="{FF2B5EF4-FFF2-40B4-BE49-F238E27FC236}">
                <a16:creationId xmlns:a16="http://schemas.microsoft.com/office/drawing/2014/main" id="{5AAB99C0-DC2A-4133-A10D-D43A1E05BB1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98122EFD-A17E-47F5-8AC9-EFD6D813DBE7}"/>
              </a:ext>
            </a:extLst>
          </p:cNvPr>
          <p:cNvSpPr>
            <a:spLocks noGrp="1"/>
          </p:cNvSpPr>
          <p:nvPr>
            <p:ph type="sldNum" sz="quarter" idx="12"/>
          </p:nvPr>
        </p:nvSpPr>
        <p:spPr/>
        <p:txBody>
          <a:bodyPr/>
          <a:lstStyle/>
          <a:p>
            <a:fld id="{F8E28480-1C08-4458-AD97-0283E6FFD09D}" type="slidenum">
              <a:rPr lang="en-US" smtClean="0"/>
              <a:t>‹N›</a:t>
            </a:fld>
            <a:endParaRPr lang="en-US"/>
          </a:p>
        </p:txBody>
      </p:sp>
    </p:spTree>
    <p:extLst>
      <p:ext uri="{BB962C8B-B14F-4D97-AF65-F5344CB8AC3E}">
        <p14:creationId xmlns:p14="http://schemas.microsoft.com/office/powerpoint/2010/main" val="472547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C668D-BFBE-4765-A294-8303931B57C9}"/>
              </a:ext>
            </a:extLst>
          </p:cNvPr>
          <p:cNvSpPr>
            <a:spLocks noGrp="1"/>
          </p:cNvSpPr>
          <p:nvPr>
            <p:ph type="title"/>
          </p:nvPr>
        </p:nvSpPr>
        <p:spPr>
          <a:xfrm>
            <a:off x="1346071" y="566278"/>
            <a:ext cx="9512429" cy="965458"/>
          </a:xfrm>
        </p:spPr>
        <p:txBody>
          <a:bodyPr/>
          <a:lstStyle>
            <a:lvl1pPr algn="ctr">
              <a:defRPr cap="all" spc="300" baseline="0"/>
            </a:lvl1pPr>
          </a:lstStyle>
          <a:p>
            <a:r>
              <a:rPr lang="it-IT"/>
              <a:t>Fare clic per modificare lo stile del titolo dello schema</a:t>
            </a:r>
            <a:endParaRPr lang="en-US" dirty="0"/>
          </a:p>
        </p:txBody>
      </p:sp>
      <p:sp>
        <p:nvSpPr>
          <p:cNvPr id="3" name="Content Placeholder 2">
            <a:extLst>
              <a:ext uri="{FF2B5EF4-FFF2-40B4-BE49-F238E27FC236}">
                <a16:creationId xmlns:a16="http://schemas.microsoft.com/office/drawing/2014/main" id="{61B3C212-F55F-4D0D-BFA7-F00A33CAA196}"/>
              </a:ext>
            </a:extLst>
          </p:cNvPr>
          <p:cNvSpPr>
            <a:spLocks noGrp="1"/>
          </p:cNvSpPr>
          <p:nvPr>
            <p:ph sz="half" idx="1"/>
          </p:nvPr>
        </p:nvSpPr>
        <p:spPr>
          <a:xfrm>
            <a:off x="909758" y="2057400"/>
            <a:ext cx="5031521" cy="411956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a:extLst>
              <a:ext uri="{FF2B5EF4-FFF2-40B4-BE49-F238E27FC236}">
                <a16:creationId xmlns:a16="http://schemas.microsoft.com/office/drawing/2014/main" id="{7154BDD7-2575-4E82-887D-DCAF9EB15924}"/>
              </a:ext>
            </a:extLst>
          </p:cNvPr>
          <p:cNvSpPr>
            <a:spLocks noGrp="1"/>
          </p:cNvSpPr>
          <p:nvPr>
            <p:ph sz="half" idx="2"/>
          </p:nvPr>
        </p:nvSpPr>
        <p:spPr>
          <a:xfrm>
            <a:off x="6265408" y="2057401"/>
            <a:ext cx="5016834" cy="411956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a:extLst>
              <a:ext uri="{FF2B5EF4-FFF2-40B4-BE49-F238E27FC236}">
                <a16:creationId xmlns:a16="http://schemas.microsoft.com/office/drawing/2014/main" id="{89CAECC8-3C3A-4A5D-AB7A-1F99E5023D3F}"/>
              </a:ext>
            </a:extLst>
          </p:cNvPr>
          <p:cNvSpPr>
            <a:spLocks noGrp="1"/>
          </p:cNvSpPr>
          <p:nvPr>
            <p:ph type="dt" sz="half" idx="10"/>
          </p:nvPr>
        </p:nvSpPr>
        <p:spPr/>
        <p:txBody>
          <a:bodyPr/>
          <a:lstStyle/>
          <a:p>
            <a:fld id="{D0D239B2-65BC-4C2A-A62B-3EABFE9590E4}" type="datetime1">
              <a:rPr lang="en-US" smtClean="0"/>
              <a:t>6/26/2024</a:t>
            </a:fld>
            <a:endParaRPr lang="en-US"/>
          </a:p>
        </p:txBody>
      </p:sp>
      <p:sp>
        <p:nvSpPr>
          <p:cNvPr id="6" name="Footer Placeholder 5">
            <a:extLst>
              <a:ext uri="{FF2B5EF4-FFF2-40B4-BE49-F238E27FC236}">
                <a16:creationId xmlns:a16="http://schemas.microsoft.com/office/drawing/2014/main" id="{4447609B-ACA4-4323-9340-C7DB166D7A5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7409EA3-C5C7-4AC6-956A-DB9A3B4F3142}"/>
              </a:ext>
            </a:extLst>
          </p:cNvPr>
          <p:cNvSpPr>
            <a:spLocks noGrp="1"/>
          </p:cNvSpPr>
          <p:nvPr>
            <p:ph type="sldNum" sz="quarter" idx="12"/>
          </p:nvPr>
        </p:nvSpPr>
        <p:spPr/>
        <p:txBody>
          <a:bodyPr/>
          <a:lstStyle/>
          <a:p>
            <a:fld id="{F8E28480-1C08-4458-AD97-0283E6FFD09D}" type="slidenum">
              <a:rPr lang="en-US" smtClean="0"/>
              <a:t>‹N›</a:t>
            </a:fld>
            <a:endParaRPr lang="en-US"/>
          </a:p>
        </p:txBody>
      </p:sp>
    </p:spTree>
    <p:extLst>
      <p:ext uri="{BB962C8B-B14F-4D97-AF65-F5344CB8AC3E}">
        <p14:creationId xmlns:p14="http://schemas.microsoft.com/office/powerpoint/2010/main" val="3498943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0CDE0-7431-4F05-AA47-F10EB46C9608}"/>
              </a:ext>
            </a:extLst>
          </p:cNvPr>
          <p:cNvSpPr>
            <a:spLocks noGrp="1"/>
          </p:cNvSpPr>
          <p:nvPr>
            <p:ph type="title"/>
          </p:nvPr>
        </p:nvSpPr>
        <p:spPr>
          <a:xfrm>
            <a:off x="839788" y="365126"/>
            <a:ext cx="10276552" cy="1149350"/>
          </a:xfrm>
        </p:spPr>
        <p:txBody>
          <a:bodyPr>
            <a:normAutofit/>
          </a:bodyPr>
          <a:lstStyle>
            <a:lvl1pPr algn="ctr">
              <a:defRPr sz="3200" cap="all" spc="300" baseline="0"/>
            </a:lvl1pPr>
          </a:lstStyle>
          <a:p>
            <a:r>
              <a:rPr lang="it-IT"/>
              <a:t>Fare clic per modificare lo stile del titolo dello schema</a:t>
            </a:r>
            <a:endParaRPr lang="en-US" dirty="0"/>
          </a:p>
        </p:txBody>
      </p:sp>
      <p:sp>
        <p:nvSpPr>
          <p:cNvPr id="3" name="Text Placeholder 2">
            <a:extLst>
              <a:ext uri="{FF2B5EF4-FFF2-40B4-BE49-F238E27FC236}">
                <a16:creationId xmlns:a16="http://schemas.microsoft.com/office/drawing/2014/main" id="{06D9FFA7-D3EA-4CB8-A471-94235AD62592}"/>
              </a:ext>
            </a:extLst>
          </p:cNvPr>
          <p:cNvSpPr>
            <a:spLocks noGrp="1"/>
          </p:cNvSpPr>
          <p:nvPr>
            <p:ph type="body" idx="1"/>
          </p:nvPr>
        </p:nvSpPr>
        <p:spPr>
          <a:xfrm>
            <a:off x="839788" y="1681163"/>
            <a:ext cx="5157787" cy="823912"/>
          </a:xfrm>
        </p:spPr>
        <p:txBody>
          <a:bodyPr anchor="b"/>
          <a:lstStyle>
            <a:lvl1pPr marL="0" indent="0">
              <a:buNone/>
              <a:defRPr sz="2400" b="1"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a:extLst>
              <a:ext uri="{FF2B5EF4-FFF2-40B4-BE49-F238E27FC236}">
                <a16:creationId xmlns:a16="http://schemas.microsoft.com/office/drawing/2014/main" id="{F05360D2-88E8-43C8-92D1-67AB23BBE268}"/>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Text Placeholder 4">
            <a:extLst>
              <a:ext uri="{FF2B5EF4-FFF2-40B4-BE49-F238E27FC236}">
                <a16:creationId xmlns:a16="http://schemas.microsoft.com/office/drawing/2014/main" id="{65C768F6-20A1-47A1-90FE-903135EEFD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a:extLst>
              <a:ext uri="{FF2B5EF4-FFF2-40B4-BE49-F238E27FC236}">
                <a16:creationId xmlns:a16="http://schemas.microsoft.com/office/drawing/2014/main" id="{AD555EC1-268F-4324-A003-3608AA0D847E}"/>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Date Placeholder 6">
            <a:extLst>
              <a:ext uri="{FF2B5EF4-FFF2-40B4-BE49-F238E27FC236}">
                <a16:creationId xmlns:a16="http://schemas.microsoft.com/office/drawing/2014/main" id="{9C55C8E4-FCB8-4E06-9C43-0ACD949A73D4}"/>
              </a:ext>
            </a:extLst>
          </p:cNvPr>
          <p:cNvSpPr>
            <a:spLocks noGrp="1"/>
          </p:cNvSpPr>
          <p:nvPr>
            <p:ph type="dt" sz="half" idx="10"/>
          </p:nvPr>
        </p:nvSpPr>
        <p:spPr/>
        <p:txBody>
          <a:bodyPr/>
          <a:lstStyle/>
          <a:p>
            <a:fld id="{85E05F5A-E4A3-476F-A89E-C2B73F2431E4}" type="datetime1">
              <a:rPr lang="en-US" smtClean="0"/>
              <a:t>6/26/2024</a:t>
            </a:fld>
            <a:endParaRPr lang="en-US"/>
          </a:p>
        </p:txBody>
      </p:sp>
      <p:sp>
        <p:nvSpPr>
          <p:cNvPr id="8" name="Footer Placeholder 7">
            <a:extLst>
              <a:ext uri="{FF2B5EF4-FFF2-40B4-BE49-F238E27FC236}">
                <a16:creationId xmlns:a16="http://schemas.microsoft.com/office/drawing/2014/main" id="{8B01C005-C973-4D82-942A-334F1D431A04}"/>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AAFB6186-6570-4DE8-8603-70B0A51DFE9C}"/>
              </a:ext>
            </a:extLst>
          </p:cNvPr>
          <p:cNvSpPr>
            <a:spLocks noGrp="1"/>
          </p:cNvSpPr>
          <p:nvPr>
            <p:ph type="sldNum" sz="quarter" idx="12"/>
          </p:nvPr>
        </p:nvSpPr>
        <p:spPr/>
        <p:txBody>
          <a:bodyPr/>
          <a:lstStyle/>
          <a:p>
            <a:fld id="{F8E28480-1C08-4458-AD97-0283E6FFD09D}" type="slidenum">
              <a:rPr lang="en-US" smtClean="0"/>
              <a:t>‹N›</a:t>
            </a:fld>
            <a:endParaRPr lang="en-US"/>
          </a:p>
        </p:txBody>
      </p:sp>
    </p:spTree>
    <p:extLst>
      <p:ext uri="{BB962C8B-B14F-4D97-AF65-F5344CB8AC3E}">
        <p14:creationId xmlns:p14="http://schemas.microsoft.com/office/powerpoint/2010/main" val="311577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5ADD3-88C8-4B01-8CC6-808C0E416054}"/>
              </a:ext>
            </a:extLst>
          </p:cNvPr>
          <p:cNvSpPr>
            <a:spLocks noGrp="1"/>
          </p:cNvSpPr>
          <p:nvPr>
            <p:ph type="title"/>
          </p:nvPr>
        </p:nvSpPr>
        <p:spPr/>
        <p:txBody>
          <a:bodyPr/>
          <a:lstStyle/>
          <a:p>
            <a:r>
              <a:rPr lang="it-IT"/>
              <a:t>Fare clic per modificare lo stile del titolo dello schema</a:t>
            </a:r>
            <a:endParaRPr lang="en-US" dirty="0"/>
          </a:p>
        </p:txBody>
      </p:sp>
      <p:sp>
        <p:nvSpPr>
          <p:cNvPr id="3" name="Date Placeholder 2">
            <a:extLst>
              <a:ext uri="{FF2B5EF4-FFF2-40B4-BE49-F238E27FC236}">
                <a16:creationId xmlns:a16="http://schemas.microsoft.com/office/drawing/2014/main" id="{02634E6A-1390-4101-B78E-7592313407D7}"/>
              </a:ext>
            </a:extLst>
          </p:cNvPr>
          <p:cNvSpPr>
            <a:spLocks noGrp="1"/>
          </p:cNvSpPr>
          <p:nvPr>
            <p:ph type="dt" sz="half" idx="10"/>
          </p:nvPr>
        </p:nvSpPr>
        <p:spPr/>
        <p:txBody>
          <a:bodyPr/>
          <a:lstStyle/>
          <a:p>
            <a:fld id="{E3761515-4A26-4F31-9F61-5A10B1FABBFC}" type="datetime1">
              <a:rPr lang="en-US" smtClean="0"/>
              <a:t>6/26/2024</a:t>
            </a:fld>
            <a:endParaRPr lang="en-US"/>
          </a:p>
        </p:txBody>
      </p:sp>
      <p:sp>
        <p:nvSpPr>
          <p:cNvPr id="4" name="Footer Placeholder 3">
            <a:extLst>
              <a:ext uri="{FF2B5EF4-FFF2-40B4-BE49-F238E27FC236}">
                <a16:creationId xmlns:a16="http://schemas.microsoft.com/office/drawing/2014/main" id="{88BC7B90-4C99-4653-872A-3572A02DAE99}"/>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3B03516-4D31-49D2-9488-33C734A7A4F6}"/>
              </a:ext>
            </a:extLst>
          </p:cNvPr>
          <p:cNvSpPr>
            <a:spLocks noGrp="1"/>
          </p:cNvSpPr>
          <p:nvPr>
            <p:ph type="sldNum" sz="quarter" idx="12"/>
          </p:nvPr>
        </p:nvSpPr>
        <p:spPr/>
        <p:txBody>
          <a:bodyPr/>
          <a:lstStyle/>
          <a:p>
            <a:fld id="{F8E28480-1C08-4458-AD97-0283E6FFD09D}" type="slidenum">
              <a:rPr lang="en-US" smtClean="0"/>
              <a:t>‹N›</a:t>
            </a:fld>
            <a:endParaRPr lang="en-US"/>
          </a:p>
        </p:txBody>
      </p:sp>
    </p:spTree>
    <p:extLst>
      <p:ext uri="{BB962C8B-B14F-4D97-AF65-F5344CB8AC3E}">
        <p14:creationId xmlns:p14="http://schemas.microsoft.com/office/powerpoint/2010/main" val="527950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0D8488-CF25-431B-A87A-AAF141BD0BBB}"/>
              </a:ext>
            </a:extLst>
          </p:cNvPr>
          <p:cNvSpPr>
            <a:spLocks noGrp="1"/>
          </p:cNvSpPr>
          <p:nvPr>
            <p:ph type="dt" sz="half" idx="10"/>
          </p:nvPr>
        </p:nvSpPr>
        <p:spPr/>
        <p:txBody>
          <a:bodyPr/>
          <a:lstStyle/>
          <a:p>
            <a:fld id="{4A75DC65-7D1F-4BAB-9695-F7E734143E14}" type="datetime1">
              <a:rPr lang="en-US" smtClean="0"/>
              <a:t>6/26/2024</a:t>
            </a:fld>
            <a:endParaRPr lang="en-US"/>
          </a:p>
        </p:txBody>
      </p:sp>
      <p:sp>
        <p:nvSpPr>
          <p:cNvPr id="3" name="Footer Placeholder 2">
            <a:extLst>
              <a:ext uri="{FF2B5EF4-FFF2-40B4-BE49-F238E27FC236}">
                <a16:creationId xmlns:a16="http://schemas.microsoft.com/office/drawing/2014/main" id="{8A2F58E5-C92D-4C64-B867-0576B1EADD06}"/>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89216797-ABEC-4FE0-AFDE-36107B96710D}"/>
              </a:ext>
            </a:extLst>
          </p:cNvPr>
          <p:cNvSpPr>
            <a:spLocks noGrp="1"/>
          </p:cNvSpPr>
          <p:nvPr>
            <p:ph type="sldNum" sz="quarter" idx="12"/>
          </p:nvPr>
        </p:nvSpPr>
        <p:spPr/>
        <p:txBody>
          <a:bodyPr/>
          <a:lstStyle/>
          <a:p>
            <a:fld id="{F8E28480-1C08-4458-AD97-0283E6FFD09D}" type="slidenum">
              <a:rPr lang="en-US" smtClean="0"/>
              <a:t>‹N›</a:t>
            </a:fld>
            <a:endParaRPr lang="en-US"/>
          </a:p>
        </p:txBody>
      </p:sp>
    </p:spTree>
    <p:extLst>
      <p:ext uri="{BB962C8B-B14F-4D97-AF65-F5344CB8AC3E}">
        <p14:creationId xmlns:p14="http://schemas.microsoft.com/office/powerpoint/2010/main" val="2712640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8F2B0-990D-418E-9D10-2464E9866929}"/>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a:p>
        </p:txBody>
      </p:sp>
      <p:sp>
        <p:nvSpPr>
          <p:cNvPr id="3" name="Content Placeholder 2">
            <a:extLst>
              <a:ext uri="{FF2B5EF4-FFF2-40B4-BE49-F238E27FC236}">
                <a16:creationId xmlns:a16="http://schemas.microsoft.com/office/drawing/2014/main" id="{A6881131-AFFD-4339-9F30-D408B5105C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Text Placeholder 3">
            <a:extLst>
              <a:ext uri="{FF2B5EF4-FFF2-40B4-BE49-F238E27FC236}">
                <a16:creationId xmlns:a16="http://schemas.microsoft.com/office/drawing/2014/main" id="{7A7C47F4-7968-4698-8BD3-A583099FAA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a:extLst>
              <a:ext uri="{FF2B5EF4-FFF2-40B4-BE49-F238E27FC236}">
                <a16:creationId xmlns:a16="http://schemas.microsoft.com/office/drawing/2014/main" id="{7E12BC6F-3996-4B2B-B8F2-DD3A82CCF76B}"/>
              </a:ext>
            </a:extLst>
          </p:cNvPr>
          <p:cNvSpPr>
            <a:spLocks noGrp="1"/>
          </p:cNvSpPr>
          <p:nvPr>
            <p:ph type="dt" sz="half" idx="10"/>
          </p:nvPr>
        </p:nvSpPr>
        <p:spPr/>
        <p:txBody>
          <a:bodyPr/>
          <a:lstStyle/>
          <a:p>
            <a:fld id="{7E624077-BD55-4036-8E92-6558FDF3B653}" type="datetime1">
              <a:rPr lang="en-US" smtClean="0"/>
              <a:t>6/26/2024</a:t>
            </a:fld>
            <a:endParaRPr lang="en-US"/>
          </a:p>
        </p:txBody>
      </p:sp>
      <p:sp>
        <p:nvSpPr>
          <p:cNvPr id="6" name="Footer Placeholder 5">
            <a:extLst>
              <a:ext uri="{FF2B5EF4-FFF2-40B4-BE49-F238E27FC236}">
                <a16:creationId xmlns:a16="http://schemas.microsoft.com/office/drawing/2014/main" id="{EA832E66-581A-4CF2-A40A-4E24FAAC4AE4}"/>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E83B1C89-C625-4618-81A2-FB34E4DA0712}"/>
              </a:ext>
            </a:extLst>
          </p:cNvPr>
          <p:cNvSpPr>
            <a:spLocks noGrp="1"/>
          </p:cNvSpPr>
          <p:nvPr>
            <p:ph type="sldNum" sz="quarter" idx="12"/>
          </p:nvPr>
        </p:nvSpPr>
        <p:spPr/>
        <p:txBody>
          <a:bodyPr/>
          <a:lstStyle/>
          <a:p>
            <a:fld id="{F8E28480-1C08-4458-AD97-0283E6FFD09D}" type="slidenum">
              <a:rPr lang="en-US" smtClean="0"/>
              <a:t>‹N›</a:t>
            </a:fld>
            <a:endParaRPr lang="en-US"/>
          </a:p>
        </p:txBody>
      </p:sp>
    </p:spTree>
    <p:extLst>
      <p:ext uri="{BB962C8B-B14F-4D97-AF65-F5344CB8AC3E}">
        <p14:creationId xmlns:p14="http://schemas.microsoft.com/office/powerpoint/2010/main" val="3900836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1486F-443A-4F2D-AB1F-8B1F4C4DE721}"/>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a:p>
        </p:txBody>
      </p:sp>
      <p:sp>
        <p:nvSpPr>
          <p:cNvPr id="3" name="Picture Placeholder 2">
            <a:extLst>
              <a:ext uri="{FF2B5EF4-FFF2-40B4-BE49-F238E27FC236}">
                <a16:creationId xmlns:a16="http://schemas.microsoft.com/office/drawing/2014/main" id="{E3A21213-E7FB-406A-B8CD-735AAC7AD0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a:p>
        </p:txBody>
      </p:sp>
      <p:sp>
        <p:nvSpPr>
          <p:cNvPr id="4" name="Text Placeholder 3">
            <a:extLst>
              <a:ext uri="{FF2B5EF4-FFF2-40B4-BE49-F238E27FC236}">
                <a16:creationId xmlns:a16="http://schemas.microsoft.com/office/drawing/2014/main" id="{F4F41A03-500E-49F7-8D99-A1EAFE4D34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a:extLst>
              <a:ext uri="{FF2B5EF4-FFF2-40B4-BE49-F238E27FC236}">
                <a16:creationId xmlns:a16="http://schemas.microsoft.com/office/drawing/2014/main" id="{5391523D-69E9-4EAE-A610-B3A237B75842}"/>
              </a:ext>
            </a:extLst>
          </p:cNvPr>
          <p:cNvSpPr>
            <a:spLocks noGrp="1"/>
          </p:cNvSpPr>
          <p:nvPr>
            <p:ph type="dt" sz="half" idx="10"/>
          </p:nvPr>
        </p:nvSpPr>
        <p:spPr/>
        <p:txBody>
          <a:bodyPr/>
          <a:lstStyle/>
          <a:p>
            <a:fld id="{804225F2-7107-4609-BCC2-77C63064A5E8}" type="datetime1">
              <a:rPr lang="en-US" smtClean="0"/>
              <a:t>6/26/2024</a:t>
            </a:fld>
            <a:endParaRPr lang="en-US"/>
          </a:p>
        </p:txBody>
      </p:sp>
      <p:sp>
        <p:nvSpPr>
          <p:cNvPr id="6" name="Footer Placeholder 5">
            <a:extLst>
              <a:ext uri="{FF2B5EF4-FFF2-40B4-BE49-F238E27FC236}">
                <a16:creationId xmlns:a16="http://schemas.microsoft.com/office/drawing/2014/main" id="{4EDB852F-4134-4AB5-BA87-483B1E1ADD21}"/>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5E34C5CB-918E-4A09-8222-D36E37B63C02}"/>
              </a:ext>
            </a:extLst>
          </p:cNvPr>
          <p:cNvSpPr>
            <a:spLocks noGrp="1"/>
          </p:cNvSpPr>
          <p:nvPr>
            <p:ph type="sldNum" sz="quarter" idx="12"/>
          </p:nvPr>
        </p:nvSpPr>
        <p:spPr/>
        <p:txBody>
          <a:bodyPr/>
          <a:lstStyle/>
          <a:p>
            <a:fld id="{F8E28480-1C08-4458-AD97-0283E6FFD09D}" type="slidenum">
              <a:rPr lang="en-US" smtClean="0"/>
              <a:t>‹N›</a:t>
            </a:fld>
            <a:endParaRPr lang="en-US"/>
          </a:p>
        </p:txBody>
      </p:sp>
    </p:spTree>
    <p:extLst>
      <p:ext uri="{BB962C8B-B14F-4D97-AF65-F5344CB8AC3E}">
        <p14:creationId xmlns:p14="http://schemas.microsoft.com/office/powerpoint/2010/main" val="3429369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AA0686-7BAC-45C0-BA30-0D0CBCE5CE63}"/>
              </a:ext>
            </a:extLst>
          </p:cNvPr>
          <p:cNvSpPr>
            <a:spLocks noGrp="1"/>
          </p:cNvSpPr>
          <p:nvPr>
            <p:ph type="title"/>
          </p:nvPr>
        </p:nvSpPr>
        <p:spPr>
          <a:xfrm>
            <a:off x="1371600" y="685800"/>
            <a:ext cx="9486900" cy="1371600"/>
          </a:xfrm>
          <a:prstGeom prst="rect">
            <a:avLst/>
          </a:prstGeom>
        </p:spPr>
        <p:txBody>
          <a:bodyPr vert="horz" lIns="91440" tIns="45720" rIns="91440" bIns="45720" rtlCol="0" anchor="b">
            <a:normAutofit/>
          </a:bodyPr>
          <a:lstStyle/>
          <a:p>
            <a:r>
              <a:rPr lang="it-IT"/>
              <a:t>Fare clic per modificare lo stile del titolo dello schema</a:t>
            </a:r>
            <a:endParaRPr lang="en-US" dirty="0"/>
          </a:p>
        </p:txBody>
      </p:sp>
      <p:sp>
        <p:nvSpPr>
          <p:cNvPr id="3" name="Text Placeholder 2">
            <a:extLst>
              <a:ext uri="{FF2B5EF4-FFF2-40B4-BE49-F238E27FC236}">
                <a16:creationId xmlns:a16="http://schemas.microsoft.com/office/drawing/2014/main" id="{334202DE-82CD-407D-8C68-174B0CBB57F7}"/>
              </a:ext>
            </a:extLst>
          </p:cNvPr>
          <p:cNvSpPr>
            <a:spLocks noGrp="1"/>
          </p:cNvSpPr>
          <p:nvPr>
            <p:ph type="body" idx="1"/>
          </p:nvPr>
        </p:nvSpPr>
        <p:spPr>
          <a:xfrm>
            <a:off x="1371599" y="2254103"/>
            <a:ext cx="9486901" cy="391809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a:extLst>
              <a:ext uri="{FF2B5EF4-FFF2-40B4-BE49-F238E27FC236}">
                <a16:creationId xmlns:a16="http://schemas.microsoft.com/office/drawing/2014/main" id="{2554AC9D-6E1B-46D3-959F-A068A1EDBDBA}"/>
              </a:ext>
            </a:extLst>
          </p:cNvPr>
          <p:cNvSpPr>
            <a:spLocks noGrp="1"/>
          </p:cNvSpPr>
          <p:nvPr>
            <p:ph type="dt" sz="half" idx="2"/>
          </p:nvPr>
        </p:nvSpPr>
        <p:spPr>
          <a:xfrm rot="5400000">
            <a:off x="9800022" y="3223751"/>
            <a:ext cx="4114801"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fld id="{D3FE42E8-8B57-452D-A122-4DCE9AC771EF}" type="datetime1">
              <a:rPr lang="en-US" smtClean="0"/>
              <a:t>6/26/2024</a:t>
            </a:fld>
            <a:endParaRPr lang="en-US"/>
          </a:p>
        </p:txBody>
      </p:sp>
      <p:sp>
        <p:nvSpPr>
          <p:cNvPr id="5" name="Footer Placeholder 4">
            <a:extLst>
              <a:ext uri="{FF2B5EF4-FFF2-40B4-BE49-F238E27FC236}">
                <a16:creationId xmlns:a16="http://schemas.microsoft.com/office/drawing/2014/main" id="{A5FC0015-9EFB-40F8-BC00-AC2483D60905}"/>
              </a:ext>
            </a:extLst>
          </p:cNvPr>
          <p:cNvSpPr>
            <a:spLocks noGrp="1"/>
          </p:cNvSpPr>
          <p:nvPr>
            <p:ph type="ftr" sz="quarter" idx="3"/>
          </p:nvPr>
        </p:nvSpPr>
        <p:spPr>
          <a:xfrm rot="5400000">
            <a:off x="-1708136" y="3223750"/>
            <a:ext cx="4114800"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r>
              <a:rPr lang="en-US" dirty="0"/>
              <a:t>Sample Footer Text</a:t>
            </a:r>
          </a:p>
        </p:txBody>
      </p:sp>
      <p:sp>
        <p:nvSpPr>
          <p:cNvPr id="6" name="Slide Number Placeholder 5">
            <a:extLst>
              <a:ext uri="{FF2B5EF4-FFF2-40B4-BE49-F238E27FC236}">
                <a16:creationId xmlns:a16="http://schemas.microsoft.com/office/drawing/2014/main" id="{E572C732-0E3E-49E0-A72E-D4C08CB4455A}"/>
              </a:ext>
            </a:extLst>
          </p:cNvPr>
          <p:cNvSpPr>
            <a:spLocks noGrp="1"/>
          </p:cNvSpPr>
          <p:nvPr>
            <p:ph type="sldNum" sz="quarter" idx="4"/>
          </p:nvPr>
        </p:nvSpPr>
        <p:spPr>
          <a:xfrm>
            <a:off x="11116340" y="6356350"/>
            <a:ext cx="871868" cy="365125"/>
          </a:xfrm>
          <a:prstGeom prst="rect">
            <a:avLst/>
          </a:prstGeom>
        </p:spPr>
        <p:txBody>
          <a:bodyPr vert="horz" lIns="91440" tIns="45720" rIns="91440" bIns="45720" rtlCol="0" anchor="ctr"/>
          <a:lstStyle>
            <a:lvl1pPr algn="r">
              <a:defRPr sz="900" spc="300">
                <a:solidFill>
                  <a:schemeClr val="tx2">
                    <a:lumMod val="75000"/>
                    <a:lumOff val="25000"/>
                  </a:schemeClr>
                </a:solidFill>
                <a:latin typeface="+mn-lt"/>
              </a:defRPr>
            </a:lvl1pPr>
          </a:lstStyle>
          <a:p>
            <a:fld id="{F8E28480-1C08-4458-AD97-0283E6FFD09D}" type="slidenum">
              <a:rPr lang="en-US" smtClean="0"/>
              <a:pPr/>
              <a:t>‹N›</a:t>
            </a:fld>
            <a:endParaRPr lang="en-US"/>
          </a:p>
        </p:txBody>
      </p:sp>
    </p:spTree>
    <p:extLst>
      <p:ext uri="{BB962C8B-B14F-4D97-AF65-F5344CB8AC3E}">
        <p14:creationId xmlns:p14="http://schemas.microsoft.com/office/powerpoint/2010/main" val="1956618010"/>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l" defTabSz="914400" rtl="0" eaLnBrk="1" latinLnBrk="0" hangingPunct="1">
        <a:lnSpc>
          <a:spcPct val="90000"/>
        </a:lnSpc>
        <a:spcBef>
          <a:spcPct val="0"/>
        </a:spcBef>
        <a:buNone/>
        <a:defRPr sz="36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70000"/>
        <a:buFont typeface="Arial" panose="020B0604020202020204" pitchFamily="34" charset="0"/>
        <a:buChar char="•"/>
        <a:defRPr sz="2400" kern="1200">
          <a:solidFill>
            <a:schemeClr val="tx2"/>
          </a:solidFill>
          <a:latin typeface="+mj-lt"/>
          <a:ea typeface="+mn-ea"/>
          <a:cs typeface="+mn-cs"/>
        </a:defRPr>
      </a:lvl1pPr>
      <a:lvl2pPr marL="685800" indent="-228600" algn="l" defTabSz="914400" rtl="0" eaLnBrk="1" latinLnBrk="0" hangingPunct="1">
        <a:lnSpc>
          <a:spcPct val="100000"/>
        </a:lnSpc>
        <a:spcBef>
          <a:spcPts val="500"/>
        </a:spcBef>
        <a:buSzPct val="70000"/>
        <a:buFont typeface="Arial" panose="020B0604020202020204" pitchFamily="34" charset="0"/>
        <a:buChar char="•"/>
        <a:defRPr sz="2000" kern="1200">
          <a:solidFill>
            <a:schemeClr val="tx2"/>
          </a:solidFill>
          <a:latin typeface="+mj-lt"/>
          <a:ea typeface="+mn-ea"/>
          <a:cs typeface="+mn-cs"/>
        </a:defRPr>
      </a:lvl2pPr>
      <a:lvl3pPr marL="1143000" indent="-228600" algn="l" defTabSz="914400" rtl="0" eaLnBrk="1" latinLnBrk="0" hangingPunct="1">
        <a:lnSpc>
          <a:spcPct val="100000"/>
        </a:lnSpc>
        <a:spcBef>
          <a:spcPts val="500"/>
        </a:spcBef>
        <a:buSzPct val="70000"/>
        <a:buFont typeface="Arial" panose="020B0604020202020204" pitchFamily="34" charset="0"/>
        <a:buChar char="•"/>
        <a:defRPr sz="1800" kern="1200">
          <a:solidFill>
            <a:schemeClr val="tx2"/>
          </a:solidFill>
          <a:latin typeface="+mj-lt"/>
          <a:ea typeface="+mn-ea"/>
          <a:cs typeface="+mn-cs"/>
        </a:defRPr>
      </a:lvl3pPr>
      <a:lvl4pPr marL="16002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4pPr>
      <a:lvl5pPr marL="20574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4272">
          <p15:clr>
            <a:srgbClr val="F26B43"/>
          </p15:clr>
        </p15:guide>
        <p15:guide id="4" pos="3408">
          <p15:clr>
            <a:srgbClr val="F26B43"/>
          </p15:clr>
        </p15:guide>
        <p15:guide id="5" orient="horz" pos="432">
          <p15:clr>
            <a:srgbClr val="F26B43"/>
          </p15:clr>
        </p15:guide>
        <p15:guide id="6" pos="3000">
          <p15:clr>
            <a:srgbClr val="F26B43"/>
          </p15:clr>
        </p15:guide>
        <p15:guide id="7" pos="2568">
          <p15:clr>
            <a:srgbClr val="F26B43"/>
          </p15:clr>
        </p15:guide>
        <p15:guide id="8" pos="2136">
          <p15:clr>
            <a:srgbClr val="F26B43"/>
          </p15:clr>
        </p15:guide>
        <p15:guide id="9" pos="432">
          <p15:clr>
            <a:srgbClr val="F26B43"/>
          </p15:clr>
        </p15:guide>
        <p15:guide id="10" pos="864">
          <p15:clr>
            <a:srgbClr val="F26B43"/>
          </p15:clr>
        </p15:guide>
        <p15:guide id="11" pos="1296">
          <p15:clr>
            <a:srgbClr val="F26B43"/>
          </p15:clr>
        </p15:guide>
        <p15:guide id="12" pos="1728">
          <p15:clr>
            <a:srgbClr val="F26B43"/>
          </p15:clr>
        </p15:guide>
        <p15:guide id="13" pos="7248">
          <p15:clr>
            <a:srgbClr val="F26B43"/>
          </p15:clr>
        </p15:guide>
        <p15:guide id="14" pos="6840">
          <p15:clr>
            <a:srgbClr val="F26B43"/>
          </p15:clr>
        </p15:guide>
        <p15:guide id="15" pos="6408">
          <p15:clr>
            <a:srgbClr val="F26B43"/>
          </p15:clr>
        </p15:guide>
        <p15:guide id="16" pos="6000">
          <p15:clr>
            <a:srgbClr val="F26B43"/>
          </p15:clr>
        </p15:guide>
        <p15:guide id="17" pos="5568">
          <p15:clr>
            <a:srgbClr val="F26B43"/>
          </p15:clr>
        </p15:guide>
        <p15:guide id="18" pos="5136">
          <p15:clr>
            <a:srgbClr val="F26B43"/>
          </p15:clr>
        </p15:guide>
        <p15:guide id="19" pos="4704">
          <p15:clr>
            <a:srgbClr val="F26B43"/>
          </p15:clr>
        </p15:guide>
        <p15:guide id="20" orient="horz" pos="3888">
          <p15:clr>
            <a:srgbClr val="F26B43"/>
          </p15:clr>
        </p15:guide>
        <p15:guide id="21" orient="horz" pos="3456">
          <p15:clr>
            <a:srgbClr val="F26B43"/>
          </p15:clr>
        </p15:guide>
        <p15:guide id="22" orient="horz" pos="864">
          <p15:clr>
            <a:srgbClr val="F26B43"/>
          </p15:clr>
        </p15:guide>
        <p15:guide id="23" orient="horz" pos="1296">
          <p15:clr>
            <a:srgbClr val="F26B43"/>
          </p15:clr>
        </p15:guide>
        <p15:guide id="24" orient="horz" pos="1728">
          <p15:clr>
            <a:srgbClr val="F26B43"/>
          </p15:clr>
        </p15:guide>
        <p15:guide id="25" orient="horz" pos="3024">
          <p15:clr>
            <a:srgbClr val="F26B43"/>
          </p15:clr>
        </p15:guide>
        <p15:guide id="26" orient="horz" pos="259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F15D3E0-6EF9-ECBD-D576-36CE4027BC85}"/>
              </a:ext>
            </a:extLst>
          </p:cNvPr>
          <p:cNvSpPr>
            <a:spLocks noGrp="1"/>
          </p:cNvSpPr>
          <p:nvPr>
            <p:ph type="ctrTitle"/>
          </p:nvPr>
        </p:nvSpPr>
        <p:spPr>
          <a:xfrm>
            <a:off x="1066800" y="685801"/>
            <a:ext cx="9936480" cy="2164079"/>
          </a:xfrm>
        </p:spPr>
        <p:txBody>
          <a:bodyPr/>
          <a:lstStyle/>
          <a:p>
            <a:r>
              <a:rPr lang="it-IT" b="1" dirty="0">
                <a:solidFill>
                  <a:srgbClr val="002060"/>
                </a:solidFill>
                <a:latin typeface="Garamond" panose="02020404030301010803" pitchFamily="18" charset="0"/>
              </a:rPr>
              <a:t>La responsabilità degli enti</a:t>
            </a:r>
          </a:p>
        </p:txBody>
      </p:sp>
      <p:sp>
        <p:nvSpPr>
          <p:cNvPr id="3" name="Sottotitolo 2">
            <a:extLst>
              <a:ext uri="{FF2B5EF4-FFF2-40B4-BE49-F238E27FC236}">
                <a16:creationId xmlns:a16="http://schemas.microsoft.com/office/drawing/2014/main" id="{0F03F887-E3D3-A9BB-04BF-22094FADA22E}"/>
              </a:ext>
            </a:extLst>
          </p:cNvPr>
          <p:cNvSpPr>
            <a:spLocks noGrp="1"/>
          </p:cNvSpPr>
          <p:nvPr>
            <p:ph type="subTitle" idx="1"/>
          </p:nvPr>
        </p:nvSpPr>
        <p:spPr/>
        <p:txBody>
          <a:bodyPr/>
          <a:lstStyle/>
          <a:p>
            <a:r>
              <a:rPr lang="it-IT" dirty="0">
                <a:solidFill>
                  <a:srgbClr val="002060"/>
                </a:solidFill>
                <a:latin typeface="Garamond" panose="02020404030301010803" pitchFamily="18" charset="0"/>
              </a:rPr>
              <a:t>Conversazione sul Decreto Legislativo 231/01 e sul Modello di Organizzazione, Gestione e Controllo</a:t>
            </a:r>
          </a:p>
          <a:p>
            <a:endParaRPr lang="it-IT" dirty="0">
              <a:solidFill>
                <a:srgbClr val="002060"/>
              </a:solidFill>
              <a:latin typeface="Garamond" panose="02020404030301010803" pitchFamily="18" charset="0"/>
            </a:endParaRPr>
          </a:p>
          <a:p>
            <a:r>
              <a:rPr lang="it-IT" sz="2000" i="0" cap="small" dirty="0">
                <a:solidFill>
                  <a:srgbClr val="002060"/>
                </a:solidFill>
                <a:latin typeface="Garamond" panose="02020404030301010803" pitchFamily="18" charset="0"/>
              </a:rPr>
              <a:t>Avvocato Domenico Golino</a:t>
            </a:r>
          </a:p>
        </p:txBody>
      </p:sp>
    </p:spTree>
    <p:extLst>
      <p:ext uri="{BB962C8B-B14F-4D97-AF65-F5344CB8AC3E}">
        <p14:creationId xmlns:p14="http://schemas.microsoft.com/office/powerpoint/2010/main" val="3285753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98E889-68FF-7F84-EC39-3671F0B020CC}"/>
              </a:ext>
            </a:extLst>
          </p:cNvPr>
          <p:cNvSpPr>
            <a:spLocks noGrp="1"/>
          </p:cNvSpPr>
          <p:nvPr>
            <p:ph type="title"/>
          </p:nvPr>
        </p:nvSpPr>
        <p:spPr>
          <a:xfrm>
            <a:off x="1371600" y="685801"/>
            <a:ext cx="9486900" cy="369332"/>
          </a:xfrm>
        </p:spPr>
        <p:txBody>
          <a:bodyPr anchor="ctr">
            <a:noAutofit/>
          </a:bodyPr>
          <a:lstStyle/>
          <a:p>
            <a:pPr algn="ctr"/>
            <a:r>
              <a:rPr lang="it-IT" sz="2400" cap="small" dirty="0">
                <a:solidFill>
                  <a:srgbClr val="002060"/>
                </a:solidFill>
                <a:latin typeface="Garamond" panose="02020404030301010803" pitchFamily="18" charset="0"/>
              </a:rPr>
              <a:t>La responsabilità degli enti.</a:t>
            </a:r>
          </a:p>
        </p:txBody>
      </p:sp>
      <p:sp>
        <p:nvSpPr>
          <p:cNvPr id="4" name="CasellaDiTesto 3">
            <a:extLst>
              <a:ext uri="{FF2B5EF4-FFF2-40B4-BE49-F238E27FC236}">
                <a16:creationId xmlns:a16="http://schemas.microsoft.com/office/drawing/2014/main" id="{53E181CC-EBC3-4452-5477-D4F5F1DA4F23}"/>
              </a:ext>
            </a:extLst>
          </p:cNvPr>
          <p:cNvSpPr txBox="1"/>
          <p:nvPr/>
        </p:nvSpPr>
        <p:spPr>
          <a:xfrm>
            <a:off x="1352550" y="1093819"/>
            <a:ext cx="9486900" cy="430887"/>
          </a:xfrm>
          <a:prstGeom prst="rect">
            <a:avLst/>
          </a:prstGeom>
          <a:noFill/>
        </p:spPr>
        <p:txBody>
          <a:bodyPr wrap="square">
            <a:spAutoFit/>
          </a:bodyPr>
          <a:lstStyle/>
          <a:p>
            <a:pPr algn="ctr"/>
            <a:r>
              <a:rPr lang="it-IT" sz="2200" i="1" dirty="0">
                <a:solidFill>
                  <a:srgbClr val="002060"/>
                </a:solidFill>
                <a:latin typeface="Garamond" panose="02020404030301010803" pitchFamily="18" charset="0"/>
              </a:rPr>
              <a:t>Il D. Lgs. n. 231/2001 – Condizioni di applicazione</a:t>
            </a:r>
          </a:p>
        </p:txBody>
      </p:sp>
      <p:sp>
        <p:nvSpPr>
          <p:cNvPr id="6" name="CasellaDiTesto 5">
            <a:extLst>
              <a:ext uri="{FF2B5EF4-FFF2-40B4-BE49-F238E27FC236}">
                <a16:creationId xmlns:a16="http://schemas.microsoft.com/office/drawing/2014/main" id="{09DA27D4-172B-403C-C1D4-D59C515923BC}"/>
              </a:ext>
            </a:extLst>
          </p:cNvPr>
          <p:cNvSpPr txBox="1"/>
          <p:nvPr/>
        </p:nvSpPr>
        <p:spPr>
          <a:xfrm>
            <a:off x="1371600" y="1777882"/>
            <a:ext cx="9486900" cy="4154984"/>
          </a:xfrm>
          <a:prstGeom prst="rect">
            <a:avLst/>
          </a:prstGeom>
          <a:noFill/>
        </p:spPr>
        <p:txBody>
          <a:bodyPr wrap="square">
            <a:spAutoFit/>
          </a:bodyPr>
          <a:lstStyle/>
          <a:p>
            <a:pPr algn="just">
              <a:buSzPct val="75000"/>
            </a:pPr>
            <a:r>
              <a:rPr lang="it-IT" sz="2200" dirty="0">
                <a:solidFill>
                  <a:srgbClr val="002060"/>
                </a:solidFill>
                <a:latin typeface="Garamond" panose="02020404030301010803" pitchFamily="18" charset="0"/>
              </a:rPr>
              <a:t>Il decreto trova applicazione secondo un meccanismo a “due tempi”:</a:t>
            </a:r>
          </a:p>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commissione di un fatto di “reato-presupposto” nell’interesse o a vantaggio della</a:t>
            </a:r>
          </a:p>
          <a:p>
            <a:pPr algn="just">
              <a:buSzPct val="75000"/>
            </a:pPr>
            <a:r>
              <a:rPr lang="it-IT" sz="2200" dirty="0">
                <a:solidFill>
                  <a:srgbClr val="002060"/>
                </a:solidFill>
                <a:latin typeface="Garamond" panose="02020404030301010803" pitchFamily="18" charset="0"/>
              </a:rPr>
              <a:t>società da parte di una persona fisica;</a:t>
            </a:r>
          </a:p>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imputazione del “reato-presupposto” alla società, in mancanza di cause di esonero</a:t>
            </a:r>
          </a:p>
          <a:p>
            <a:pPr algn="just">
              <a:buSzPct val="75000"/>
            </a:pPr>
            <a:r>
              <a:rPr lang="it-IT" sz="2200" dirty="0">
                <a:solidFill>
                  <a:srgbClr val="002060"/>
                </a:solidFill>
                <a:latin typeface="Garamond" panose="02020404030301010803" pitchFamily="18" charset="0"/>
              </a:rPr>
              <a:t>da tale responsabilità.</a:t>
            </a:r>
          </a:p>
          <a:p>
            <a:pPr algn="ctr">
              <a:buSzPct val="75000"/>
            </a:pPr>
            <a:r>
              <a:rPr lang="it-IT" sz="2200" u="sng" cap="small" dirty="0">
                <a:solidFill>
                  <a:srgbClr val="002060"/>
                </a:solidFill>
                <a:latin typeface="Garamond" panose="02020404030301010803" pitchFamily="18" charset="0"/>
              </a:rPr>
              <a:t>Il profilo processuale</a:t>
            </a:r>
          </a:p>
          <a:p>
            <a:pPr algn="just">
              <a:buSzPct val="75000"/>
            </a:pPr>
            <a:r>
              <a:rPr lang="it-IT" sz="2200" dirty="0">
                <a:solidFill>
                  <a:srgbClr val="002060"/>
                </a:solidFill>
                <a:latin typeface="Garamond" panose="02020404030301010803" pitchFamily="18" charset="0"/>
              </a:rPr>
              <a:t>Pervenuta la notizia di reato (commesso materialmente da persona fisica), il Pubblico Ministero presso la Procura della Repubblica, compie due atti:</a:t>
            </a:r>
          </a:p>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l’iscrizione della </a:t>
            </a:r>
            <a:r>
              <a:rPr lang="it-IT" sz="2200" b="1" dirty="0">
                <a:solidFill>
                  <a:srgbClr val="002060"/>
                </a:solidFill>
                <a:latin typeface="Garamond" panose="02020404030301010803" pitchFamily="18" charset="0"/>
              </a:rPr>
              <a:t>persona fisica </a:t>
            </a:r>
            <a:r>
              <a:rPr lang="it-IT" sz="2200" dirty="0">
                <a:solidFill>
                  <a:srgbClr val="002060"/>
                </a:solidFill>
                <a:latin typeface="Garamond" panose="02020404030301010803" pitchFamily="18" charset="0"/>
              </a:rPr>
              <a:t>nel registro degli indagati (e indagini susseguenti);</a:t>
            </a:r>
          </a:p>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l’iscrizione in altro (specifico) registro anche </a:t>
            </a:r>
            <a:r>
              <a:rPr lang="it-IT" sz="2200" b="1" dirty="0">
                <a:solidFill>
                  <a:srgbClr val="002060"/>
                </a:solidFill>
                <a:latin typeface="Garamond" panose="02020404030301010803" pitchFamily="18" charset="0"/>
              </a:rPr>
              <a:t>della società </a:t>
            </a:r>
            <a:r>
              <a:rPr lang="it-IT" sz="2200" dirty="0">
                <a:solidFill>
                  <a:srgbClr val="002060"/>
                </a:solidFill>
                <a:latin typeface="Garamond" panose="02020404030301010803" pitchFamily="18" charset="0"/>
              </a:rPr>
              <a:t>e procede all’accertamento degli illeciti in capo ad entrambi i soggetti (persona fisica e società)</a:t>
            </a:r>
          </a:p>
        </p:txBody>
      </p:sp>
    </p:spTree>
    <p:extLst>
      <p:ext uri="{BB962C8B-B14F-4D97-AF65-F5344CB8AC3E}">
        <p14:creationId xmlns:p14="http://schemas.microsoft.com/office/powerpoint/2010/main" val="2425440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98E889-68FF-7F84-EC39-3671F0B020CC}"/>
              </a:ext>
            </a:extLst>
          </p:cNvPr>
          <p:cNvSpPr>
            <a:spLocks noGrp="1"/>
          </p:cNvSpPr>
          <p:nvPr>
            <p:ph type="title"/>
          </p:nvPr>
        </p:nvSpPr>
        <p:spPr>
          <a:xfrm>
            <a:off x="1371600" y="685801"/>
            <a:ext cx="9486900" cy="369332"/>
          </a:xfrm>
        </p:spPr>
        <p:txBody>
          <a:bodyPr anchor="ctr">
            <a:noAutofit/>
          </a:bodyPr>
          <a:lstStyle/>
          <a:p>
            <a:pPr algn="ctr"/>
            <a:r>
              <a:rPr lang="it-IT" sz="2400" cap="small" dirty="0">
                <a:solidFill>
                  <a:srgbClr val="002060"/>
                </a:solidFill>
                <a:latin typeface="Garamond" panose="02020404030301010803" pitchFamily="18" charset="0"/>
              </a:rPr>
              <a:t>La responsabilità degli enti.</a:t>
            </a:r>
          </a:p>
        </p:txBody>
      </p:sp>
      <p:sp>
        <p:nvSpPr>
          <p:cNvPr id="4" name="CasellaDiTesto 3">
            <a:extLst>
              <a:ext uri="{FF2B5EF4-FFF2-40B4-BE49-F238E27FC236}">
                <a16:creationId xmlns:a16="http://schemas.microsoft.com/office/drawing/2014/main" id="{53E181CC-EBC3-4452-5477-D4F5F1DA4F23}"/>
              </a:ext>
            </a:extLst>
          </p:cNvPr>
          <p:cNvSpPr txBox="1"/>
          <p:nvPr/>
        </p:nvSpPr>
        <p:spPr>
          <a:xfrm>
            <a:off x="1352550" y="1093819"/>
            <a:ext cx="9486900" cy="430887"/>
          </a:xfrm>
          <a:prstGeom prst="rect">
            <a:avLst/>
          </a:prstGeom>
          <a:noFill/>
        </p:spPr>
        <p:txBody>
          <a:bodyPr wrap="square">
            <a:spAutoFit/>
          </a:bodyPr>
          <a:lstStyle/>
          <a:p>
            <a:pPr algn="ctr"/>
            <a:r>
              <a:rPr lang="it-IT" sz="2200" i="1" dirty="0">
                <a:solidFill>
                  <a:srgbClr val="002060"/>
                </a:solidFill>
                <a:latin typeface="Garamond" panose="02020404030301010803" pitchFamily="18" charset="0"/>
              </a:rPr>
              <a:t>Il D. Lgs. n. 231/2001 – Catalogo dei reati presupposto 1</a:t>
            </a:r>
          </a:p>
        </p:txBody>
      </p:sp>
      <p:sp>
        <p:nvSpPr>
          <p:cNvPr id="6" name="CasellaDiTesto 5">
            <a:extLst>
              <a:ext uri="{FF2B5EF4-FFF2-40B4-BE49-F238E27FC236}">
                <a16:creationId xmlns:a16="http://schemas.microsoft.com/office/drawing/2014/main" id="{09DA27D4-172B-403C-C1D4-D59C515923BC}"/>
              </a:ext>
            </a:extLst>
          </p:cNvPr>
          <p:cNvSpPr txBox="1"/>
          <p:nvPr/>
        </p:nvSpPr>
        <p:spPr>
          <a:xfrm>
            <a:off x="1371600" y="1777882"/>
            <a:ext cx="9486900" cy="4154984"/>
          </a:xfrm>
          <a:prstGeom prst="rect">
            <a:avLst/>
          </a:prstGeom>
          <a:noFill/>
        </p:spPr>
        <p:txBody>
          <a:bodyPr wrap="square">
            <a:spAutoFit/>
          </a:bodyPr>
          <a:lstStyle/>
          <a:p>
            <a:pPr algn="just">
              <a:buSzPct val="75000"/>
            </a:pPr>
            <a:r>
              <a:rPr lang="it-IT" sz="2200" dirty="0">
                <a:solidFill>
                  <a:srgbClr val="002060"/>
                </a:solidFill>
                <a:latin typeface="Garamond" panose="02020404030301010803" pitchFamily="18" charset="0"/>
              </a:rPr>
              <a:t>Dal 2001 ad oggi il catalogo dei reati sensibili si è notevolmente ampliato:</a:t>
            </a:r>
          </a:p>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Indebita percezione di erogazioni, truffa in danno dello Stato, di un ente pubblico e dell’Unione europea o per il conseguimento di erogazioni pubbliche, frode informatica in danno dello Stato o di un ente pubblico e frode nelle pubbliche forniture (art. 24).</a:t>
            </a:r>
          </a:p>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Delitti informatici e trattamento illecito di dati (art. 24-bis).</a:t>
            </a:r>
          </a:p>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Delitti di criminalità organizzata (art. 24-ter).</a:t>
            </a:r>
          </a:p>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Peculato, concussione, induzione indebita a dare o promettere utilità e corruzione e abuso di ufficio (art. 25).</a:t>
            </a:r>
          </a:p>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Falsità in monete, in carte di pubblico credito, in valori di bollo e in strumenti o segni di riconoscimento (art. 25-bis).</a:t>
            </a:r>
          </a:p>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Delitti contro l’industria e il commercio (art. 25-bis1).</a:t>
            </a:r>
          </a:p>
        </p:txBody>
      </p:sp>
    </p:spTree>
    <p:extLst>
      <p:ext uri="{BB962C8B-B14F-4D97-AF65-F5344CB8AC3E}">
        <p14:creationId xmlns:p14="http://schemas.microsoft.com/office/powerpoint/2010/main" val="135969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98E889-68FF-7F84-EC39-3671F0B020CC}"/>
              </a:ext>
            </a:extLst>
          </p:cNvPr>
          <p:cNvSpPr>
            <a:spLocks noGrp="1"/>
          </p:cNvSpPr>
          <p:nvPr>
            <p:ph type="title"/>
          </p:nvPr>
        </p:nvSpPr>
        <p:spPr>
          <a:xfrm>
            <a:off x="1371600" y="685801"/>
            <a:ext cx="9486900" cy="369332"/>
          </a:xfrm>
        </p:spPr>
        <p:txBody>
          <a:bodyPr anchor="ctr">
            <a:noAutofit/>
          </a:bodyPr>
          <a:lstStyle/>
          <a:p>
            <a:pPr algn="ctr"/>
            <a:r>
              <a:rPr lang="it-IT" sz="2400" cap="small" dirty="0">
                <a:solidFill>
                  <a:srgbClr val="002060"/>
                </a:solidFill>
                <a:latin typeface="Garamond" panose="02020404030301010803" pitchFamily="18" charset="0"/>
              </a:rPr>
              <a:t>La responsabilità degli enti.</a:t>
            </a:r>
          </a:p>
        </p:txBody>
      </p:sp>
      <p:sp>
        <p:nvSpPr>
          <p:cNvPr id="4" name="CasellaDiTesto 3">
            <a:extLst>
              <a:ext uri="{FF2B5EF4-FFF2-40B4-BE49-F238E27FC236}">
                <a16:creationId xmlns:a16="http://schemas.microsoft.com/office/drawing/2014/main" id="{53E181CC-EBC3-4452-5477-D4F5F1DA4F23}"/>
              </a:ext>
            </a:extLst>
          </p:cNvPr>
          <p:cNvSpPr txBox="1"/>
          <p:nvPr/>
        </p:nvSpPr>
        <p:spPr>
          <a:xfrm>
            <a:off x="1352550" y="1093819"/>
            <a:ext cx="9486900" cy="430887"/>
          </a:xfrm>
          <a:prstGeom prst="rect">
            <a:avLst/>
          </a:prstGeom>
          <a:noFill/>
        </p:spPr>
        <p:txBody>
          <a:bodyPr wrap="square">
            <a:spAutoFit/>
          </a:bodyPr>
          <a:lstStyle/>
          <a:p>
            <a:pPr algn="ctr"/>
            <a:r>
              <a:rPr lang="it-IT" sz="2200" i="1" dirty="0">
                <a:solidFill>
                  <a:srgbClr val="002060"/>
                </a:solidFill>
                <a:latin typeface="Garamond" panose="02020404030301010803" pitchFamily="18" charset="0"/>
              </a:rPr>
              <a:t>Il D. Lgs. n. 231/2001 – Catalogo dei reati presupposto 2</a:t>
            </a:r>
          </a:p>
        </p:txBody>
      </p:sp>
      <p:sp>
        <p:nvSpPr>
          <p:cNvPr id="6" name="CasellaDiTesto 5">
            <a:extLst>
              <a:ext uri="{FF2B5EF4-FFF2-40B4-BE49-F238E27FC236}">
                <a16:creationId xmlns:a16="http://schemas.microsoft.com/office/drawing/2014/main" id="{09DA27D4-172B-403C-C1D4-D59C515923BC}"/>
              </a:ext>
            </a:extLst>
          </p:cNvPr>
          <p:cNvSpPr txBox="1"/>
          <p:nvPr/>
        </p:nvSpPr>
        <p:spPr>
          <a:xfrm>
            <a:off x="1371600" y="1777882"/>
            <a:ext cx="9486900" cy="4493538"/>
          </a:xfrm>
          <a:prstGeom prst="rect">
            <a:avLst/>
          </a:prstGeom>
          <a:noFill/>
        </p:spPr>
        <p:txBody>
          <a:bodyPr wrap="square">
            <a:spAutoFit/>
          </a:bodyPr>
          <a:lstStyle/>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Reati societari (art. 25-ter).</a:t>
            </a:r>
          </a:p>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Delitti con finalità di terrorismo o di eversione dell’ordine democratico (art. 25-quater).</a:t>
            </a:r>
          </a:p>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Pratiche di mutilazione degli organi genitali femminili (art. 25-quater1).</a:t>
            </a:r>
          </a:p>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Delitti contro la personalità individuale (art. 25-quinquies).</a:t>
            </a:r>
          </a:p>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Abusi di mercato (art. 25-sexies).</a:t>
            </a:r>
          </a:p>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Omicidio colposo o lesioni gravi o gravissime commesse con violazione delle norme sulla tutela della salute e sicurezza sul lavoro (art. 25-septies).</a:t>
            </a:r>
          </a:p>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Ricettazione, riciclaggio e impiego di denaro, beni o utilità di provenienza illecita nonché autoriciclaggio (art. 25-octies).</a:t>
            </a:r>
          </a:p>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Delitti di violazione del diritto di autore (art. 25-novies).</a:t>
            </a:r>
          </a:p>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Induzione a non rendere dichiarazioni o a rendere dichiarazioni mendaci all’autorità giudiziaria (art. 25-decies).</a:t>
            </a:r>
          </a:p>
        </p:txBody>
      </p:sp>
    </p:spTree>
    <p:extLst>
      <p:ext uri="{BB962C8B-B14F-4D97-AF65-F5344CB8AC3E}">
        <p14:creationId xmlns:p14="http://schemas.microsoft.com/office/powerpoint/2010/main" val="20246041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98E889-68FF-7F84-EC39-3671F0B020CC}"/>
              </a:ext>
            </a:extLst>
          </p:cNvPr>
          <p:cNvSpPr>
            <a:spLocks noGrp="1"/>
          </p:cNvSpPr>
          <p:nvPr>
            <p:ph type="title"/>
          </p:nvPr>
        </p:nvSpPr>
        <p:spPr>
          <a:xfrm>
            <a:off x="1371600" y="685801"/>
            <a:ext cx="9486900" cy="369332"/>
          </a:xfrm>
        </p:spPr>
        <p:txBody>
          <a:bodyPr anchor="ctr">
            <a:noAutofit/>
          </a:bodyPr>
          <a:lstStyle/>
          <a:p>
            <a:pPr algn="ctr"/>
            <a:r>
              <a:rPr lang="it-IT" sz="2400" cap="small" dirty="0">
                <a:solidFill>
                  <a:srgbClr val="002060"/>
                </a:solidFill>
                <a:latin typeface="Garamond" panose="02020404030301010803" pitchFamily="18" charset="0"/>
              </a:rPr>
              <a:t>La responsabilità degli enti.</a:t>
            </a:r>
          </a:p>
        </p:txBody>
      </p:sp>
      <p:sp>
        <p:nvSpPr>
          <p:cNvPr id="4" name="CasellaDiTesto 3">
            <a:extLst>
              <a:ext uri="{FF2B5EF4-FFF2-40B4-BE49-F238E27FC236}">
                <a16:creationId xmlns:a16="http://schemas.microsoft.com/office/drawing/2014/main" id="{53E181CC-EBC3-4452-5477-D4F5F1DA4F23}"/>
              </a:ext>
            </a:extLst>
          </p:cNvPr>
          <p:cNvSpPr txBox="1"/>
          <p:nvPr/>
        </p:nvSpPr>
        <p:spPr>
          <a:xfrm>
            <a:off x="1352550" y="1093819"/>
            <a:ext cx="9486900" cy="430887"/>
          </a:xfrm>
          <a:prstGeom prst="rect">
            <a:avLst/>
          </a:prstGeom>
          <a:noFill/>
        </p:spPr>
        <p:txBody>
          <a:bodyPr wrap="square">
            <a:spAutoFit/>
          </a:bodyPr>
          <a:lstStyle/>
          <a:p>
            <a:pPr algn="ctr"/>
            <a:r>
              <a:rPr lang="it-IT" sz="2200" i="1" dirty="0">
                <a:solidFill>
                  <a:srgbClr val="002060"/>
                </a:solidFill>
                <a:latin typeface="Garamond" panose="02020404030301010803" pitchFamily="18" charset="0"/>
              </a:rPr>
              <a:t>Il D. Lgs. n. 231/2001 – Catalogo dei reati presupposto 3</a:t>
            </a:r>
          </a:p>
        </p:txBody>
      </p:sp>
      <p:sp>
        <p:nvSpPr>
          <p:cNvPr id="6" name="CasellaDiTesto 5">
            <a:extLst>
              <a:ext uri="{FF2B5EF4-FFF2-40B4-BE49-F238E27FC236}">
                <a16:creationId xmlns:a16="http://schemas.microsoft.com/office/drawing/2014/main" id="{09DA27D4-172B-403C-C1D4-D59C515923BC}"/>
              </a:ext>
            </a:extLst>
          </p:cNvPr>
          <p:cNvSpPr txBox="1"/>
          <p:nvPr/>
        </p:nvSpPr>
        <p:spPr>
          <a:xfrm>
            <a:off x="1371600" y="1777882"/>
            <a:ext cx="9486900" cy="3477875"/>
          </a:xfrm>
          <a:prstGeom prst="rect">
            <a:avLst/>
          </a:prstGeom>
          <a:noFill/>
        </p:spPr>
        <p:txBody>
          <a:bodyPr wrap="square">
            <a:spAutoFit/>
          </a:bodyPr>
          <a:lstStyle/>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Reati ambientali (art. 25-undecies).</a:t>
            </a:r>
          </a:p>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Impiego di cittadini di paesi terzi il cui soggiorno è irregolare (art. 25-duodecies).</a:t>
            </a:r>
          </a:p>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Razzismo e xenofobia (art. 25-terdecies).</a:t>
            </a:r>
          </a:p>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Frode in competizioni sportive, esercizio abusivo di gioco o di scommessa e giochi d’azzardo esercitati a mezzo di apparecchi vietati (art. 25-quaterdecies).</a:t>
            </a:r>
          </a:p>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Reati tributari (art. 25-quinquiesdecies).</a:t>
            </a:r>
          </a:p>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Contrabbando (art. 25-sexiesdecies).</a:t>
            </a:r>
          </a:p>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Delitti contro il patrimonio culturale (art. 25-septiesdecies).</a:t>
            </a:r>
          </a:p>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Riciclaggio di beni culturali e devastazione e saccheggio di beni culturali e paesaggistici (art. 25-duodevicies).</a:t>
            </a:r>
          </a:p>
        </p:txBody>
      </p:sp>
    </p:spTree>
    <p:extLst>
      <p:ext uri="{BB962C8B-B14F-4D97-AF65-F5344CB8AC3E}">
        <p14:creationId xmlns:p14="http://schemas.microsoft.com/office/powerpoint/2010/main" val="2331900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98E889-68FF-7F84-EC39-3671F0B020CC}"/>
              </a:ext>
            </a:extLst>
          </p:cNvPr>
          <p:cNvSpPr>
            <a:spLocks noGrp="1"/>
          </p:cNvSpPr>
          <p:nvPr>
            <p:ph type="title"/>
          </p:nvPr>
        </p:nvSpPr>
        <p:spPr>
          <a:xfrm>
            <a:off x="1371600" y="685801"/>
            <a:ext cx="9486900" cy="369332"/>
          </a:xfrm>
        </p:spPr>
        <p:txBody>
          <a:bodyPr anchor="ctr">
            <a:noAutofit/>
          </a:bodyPr>
          <a:lstStyle/>
          <a:p>
            <a:pPr algn="ctr"/>
            <a:r>
              <a:rPr lang="it-IT" sz="2400" cap="small" dirty="0">
                <a:solidFill>
                  <a:srgbClr val="002060"/>
                </a:solidFill>
                <a:latin typeface="Garamond" panose="02020404030301010803" pitchFamily="18" charset="0"/>
              </a:rPr>
              <a:t>La responsabilità degli enti.</a:t>
            </a:r>
          </a:p>
        </p:txBody>
      </p:sp>
      <p:sp>
        <p:nvSpPr>
          <p:cNvPr id="4" name="CasellaDiTesto 3">
            <a:extLst>
              <a:ext uri="{FF2B5EF4-FFF2-40B4-BE49-F238E27FC236}">
                <a16:creationId xmlns:a16="http://schemas.microsoft.com/office/drawing/2014/main" id="{53E181CC-EBC3-4452-5477-D4F5F1DA4F23}"/>
              </a:ext>
            </a:extLst>
          </p:cNvPr>
          <p:cNvSpPr txBox="1"/>
          <p:nvPr/>
        </p:nvSpPr>
        <p:spPr>
          <a:xfrm>
            <a:off x="1352550" y="1093819"/>
            <a:ext cx="9486900" cy="430887"/>
          </a:xfrm>
          <a:prstGeom prst="rect">
            <a:avLst/>
          </a:prstGeom>
          <a:noFill/>
        </p:spPr>
        <p:txBody>
          <a:bodyPr wrap="square">
            <a:spAutoFit/>
          </a:bodyPr>
          <a:lstStyle/>
          <a:p>
            <a:pPr algn="ctr"/>
            <a:r>
              <a:rPr lang="it-IT" sz="2200" i="1" dirty="0">
                <a:solidFill>
                  <a:srgbClr val="002060"/>
                </a:solidFill>
                <a:latin typeface="Garamond" panose="02020404030301010803" pitchFamily="18" charset="0"/>
              </a:rPr>
              <a:t>Il D. Lgs. n. 231/2001 – Criteri di imputazione soggettiva</a:t>
            </a:r>
          </a:p>
        </p:txBody>
      </p:sp>
      <p:sp>
        <p:nvSpPr>
          <p:cNvPr id="6" name="CasellaDiTesto 5">
            <a:extLst>
              <a:ext uri="{FF2B5EF4-FFF2-40B4-BE49-F238E27FC236}">
                <a16:creationId xmlns:a16="http://schemas.microsoft.com/office/drawing/2014/main" id="{09DA27D4-172B-403C-C1D4-D59C515923BC}"/>
              </a:ext>
            </a:extLst>
          </p:cNvPr>
          <p:cNvSpPr txBox="1"/>
          <p:nvPr/>
        </p:nvSpPr>
        <p:spPr>
          <a:xfrm>
            <a:off x="1371600" y="1777882"/>
            <a:ext cx="9486900" cy="4832092"/>
          </a:xfrm>
          <a:prstGeom prst="rect">
            <a:avLst/>
          </a:prstGeom>
          <a:noFill/>
        </p:spPr>
        <p:txBody>
          <a:bodyPr wrap="square">
            <a:spAutoFit/>
          </a:bodyPr>
          <a:lstStyle/>
          <a:p>
            <a:pPr algn="ctr">
              <a:buSzPct val="75000"/>
            </a:pPr>
            <a:r>
              <a:rPr lang="it-IT" sz="2200" b="1" u="sng" dirty="0">
                <a:solidFill>
                  <a:srgbClr val="002060"/>
                </a:solidFill>
                <a:latin typeface="Garamond" panose="02020404030301010803" pitchFamily="18" charset="0"/>
              </a:rPr>
              <a:t>Requisito Soggettivo</a:t>
            </a:r>
          </a:p>
          <a:p>
            <a:pPr algn="ctr">
              <a:buSzPct val="75000"/>
            </a:pPr>
            <a:r>
              <a:rPr lang="it-IT" sz="2200" dirty="0">
                <a:solidFill>
                  <a:srgbClr val="002060"/>
                </a:solidFill>
                <a:latin typeface="Garamond" panose="02020404030301010803" pitchFamily="18" charset="0"/>
              </a:rPr>
              <a:t>(art. 5, co. 1, D. Lgs. n. 231/01)</a:t>
            </a:r>
          </a:p>
          <a:p>
            <a:pPr algn="just">
              <a:buSzPct val="75000"/>
            </a:pPr>
            <a:r>
              <a:rPr lang="it-IT" sz="2200" dirty="0">
                <a:solidFill>
                  <a:srgbClr val="002060"/>
                </a:solidFill>
                <a:latin typeface="Garamond" panose="02020404030301010803" pitchFamily="18" charset="0"/>
              </a:rPr>
              <a:t>La società risponde per i reati commessi nel suo interesse o a suo vantaggio da soggetti funzionalmente collegati all’ente ed in particolare:</a:t>
            </a:r>
          </a:p>
          <a:p>
            <a:pPr algn="just">
              <a:buSzPct val="75000"/>
            </a:pPr>
            <a:r>
              <a:rPr lang="it-IT" sz="2200" b="1" dirty="0">
                <a:solidFill>
                  <a:srgbClr val="002060"/>
                </a:solidFill>
                <a:latin typeface="Garamond" panose="02020404030301010803" pitchFamily="18" charset="0"/>
              </a:rPr>
              <a:t>1.</a:t>
            </a:r>
            <a:r>
              <a:rPr lang="it-IT" sz="2200" dirty="0">
                <a:solidFill>
                  <a:srgbClr val="002060"/>
                </a:solidFill>
                <a:latin typeface="Garamond" panose="02020404030301010803" pitchFamily="18" charset="0"/>
              </a:rPr>
              <a:t> da persone che rivestono funzioni di rappresentanza, di amministrazione o direzione dell’ente o di una unità organizzativa dotata di autonomia finanziaria e funzionale nonché da persone che esercitano, anche di fatto, la gestione e il controllo dello stesso (cd. SOGGETTI APICALI);</a:t>
            </a:r>
          </a:p>
          <a:p>
            <a:pPr algn="just">
              <a:buSzPct val="75000"/>
            </a:pPr>
            <a:r>
              <a:rPr lang="it-IT" sz="2200" b="1" dirty="0">
                <a:solidFill>
                  <a:srgbClr val="002060"/>
                </a:solidFill>
                <a:latin typeface="Garamond" panose="02020404030301010803" pitchFamily="18" charset="0"/>
              </a:rPr>
              <a:t>2.</a:t>
            </a:r>
            <a:r>
              <a:rPr lang="it-IT" sz="2200" dirty="0">
                <a:solidFill>
                  <a:srgbClr val="002060"/>
                </a:solidFill>
                <a:latin typeface="Garamond" panose="02020404030301010803" pitchFamily="18" charset="0"/>
              </a:rPr>
              <a:t> da persone sottoposte alla direzione o alla vigilanza di uno dei soggetti di cui al punto 1 (cd. SOGGETTI SOTTOPOSTI).</a:t>
            </a:r>
          </a:p>
          <a:p>
            <a:pPr algn="ctr">
              <a:buSzPct val="75000"/>
            </a:pPr>
            <a:r>
              <a:rPr lang="it-IT" sz="2200" b="1" dirty="0">
                <a:solidFill>
                  <a:srgbClr val="002060"/>
                </a:solidFill>
                <a:latin typeface="Garamond" panose="02020404030301010803" pitchFamily="18" charset="0"/>
              </a:rPr>
              <a:t>Esclusione</a:t>
            </a:r>
          </a:p>
          <a:p>
            <a:pPr algn="ctr">
              <a:buSzPct val="75000"/>
            </a:pPr>
            <a:r>
              <a:rPr lang="it-IT" sz="2200" dirty="0">
                <a:solidFill>
                  <a:srgbClr val="002060"/>
                </a:solidFill>
                <a:latin typeface="Garamond" panose="02020404030301010803" pitchFamily="18" charset="0"/>
              </a:rPr>
              <a:t>(art. 5, co. 3, D. Lgs. n. 231/01)</a:t>
            </a:r>
          </a:p>
          <a:p>
            <a:pPr algn="just">
              <a:buSzPct val="75000"/>
            </a:pPr>
            <a:r>
              <a:rPr lang="it-IT" sz="2200" dirty="0">
                <a:solidFill>
                  <a:srgbClr val="002060"/>
                </a:solidFill>
                <a:latin typeface="Garamond" panose="02020404030301010803" pitchFamily="18" charset="0"/>
              </a:rPr>
              <a:t>L’ente non risponde se le persone indicate nel comma 1 hanno agito nell’interesse esclusivo proprio o di terzi.</a:t>
            </a:r>
          </a:p>
        </p:txBody>
      </p:sp>
    </p:spTree>
    <p:extLst>
      <p:ext uri="{BB962C8B-B14F-4D97-AF65-F5344CB8AC3E}">
        <p14:creationId xmlns:p14="http://schemas.microsoft.com/office/powerpoint/2010/main" val="35789377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98E889-68FF-7F84-EC39-3671F0B020CC}"/>
              </a:ext>
            </a:extLst>
          </p:cNvPr>
          <p:cNvSpPr>
            <a:spLocks noGrp="1"/>
          </p:cNvSpPr>
          <p:nvPr>
            <p:ph type="title"/>
          </p:nvPr>
        </p:nvSpPr>
        <p:spPr>
          <a:xfrm>
            <a:off x="1371600" y="685801"/>
            <a:ext cx="9486900" cy="369332"/>
          </a:xfrm>
        </p:spPr>
        <p:txBody>
          <a:bodyPr anchor="ctr">
            <a:noAutofit/>
          </a:bodyPr>
          <a:lstStyle/>
          <a:p>
            <a:pPr algn="ctr"/>
            <a:r>
              <a:rPr lang="it-IT" sz="2400" cap="small" dirty="0">
                <a:solidFill>
                  <a:srgbClr val="002060"/>
                </a:solidFill>
                <a:latin typeface="Garamond" panose="02020404030301010803" pitchFamily="18" charset="0"/>
              </a:rPr>
              <a:t>La responsabilità degli enti.</a:t>
            </a:r>
          </a:p>
        </p:txBody>
      </p:sp>
      <p:sp>
        <p:nvSpPr>
          <p:cNvPr id="4" name="CasellaDiTesto 3">
            <a:extLst>
              <a:ext uri="{FF2B5EF4-FFF2-40B4-BE49-F238E27FC236}">
                <a16:creationId xmlns:a16="http://schemas.microsoft.com/office/drawing/2014/main" id="{53E181CC-EBC3-4452-5477-D4F5F1DA4F23}"/>
              </a:ext>
            </a:extLst>
          </p:cNvPr>
          <p:cNvSpPr txBox="1"/>
          <p:nvPr/>
        </p:nvSpPr>
        <p:spPr>
          <a:xfrm>
            <a:off x="1352550" y="1093819"/>
            <a:ext cx="9486900" cy="430887"/>
          </a:xfrm>
          <a:prstGeom prst="rect">
            <a:avLst/>
          </a:prstGeom>
          <a:noFill/>
        </p:spPr>
        <p:txBody>
          <a:bodyPr wrap="square">
            <a:spAutoFit/>
          </a:bodyPr>
          <a:lstStyle/>
          <a:p>
            <a:pPr algn="ctr"/>
            <a:r>
              <a:rPr lang="it-IT" sz="2200" i="1" dirty="0">
                <a:solidFill>
                  <a:srgbClr val="002060"/>
                </a:solidFill>
                <a:latin typeface="Garamond" panose="02020404030301010803" pitchFamily="18" charset="0"/>
              </a:rPr>
              <a:t>Il D. Lgs. n. 231/2001 – Criteri di imputazione soggettiva – approfondimento 1</a:t>
            </a:r>
          </a:p>
        </p:txBody>
      </p:sp>
      <p:sp>
        <p:nvSpPr>
          <p:cNvPr id="6" name="CasellaDiTesto 5">
            <a:extLst>
              <a:ext uri="{FF2B5EF4-FFF2-40B4-BE49-F238E27FC236}">
                <a16:creationId xmlns:a16="http://schemas.microsoft.com/office/drawing/2014/main" id="{09DA27D4-172B-403C-C1D4-D59C515923BC}"/>
              </a:ext>
            </a:extLst>
          </p:cNvPr>
          <p:cNvSpPr txBox="1"/>
          <p:nvPr/>
        </p:nvSpPr>
        <p:spPr>
          <a:xfrm>
            <a:off x="1371600" y="1777882"/>
            <a:ext cx="9486900" cy="4832092"/>
          </a:xfrm>
          <a:prstGeom prst="rect">
            <a:avLst/>
          </a:prstGeom>
          <a:noFill/>
        </p:spPr>
        <p:txBody>
          <a:bodyPr wrap="square">
            <a:spAutoFit/>
          </a:bodyPr>
          <a:lstStyle/>
          <a:p>
            <a:pPr algn="ctr">
              <a:buSzPct val="75000"/>
            </a:pPr>
            <a:r>
              <a:rPr lang="it-IT" sz="2200" b="1" u="sng" dirty="0">
                <a:solidFill>
                  <a:srgbClr val="002060"/>
                </a:solidFill>
                <a:latin typeface="Garamond" panose="02020404030301010803" pitchFamily="18" charset="0"/>
              </a:rPr>
              <a:t>Reato commesso da soggetto apicale</a:t>
            </a:r>
          </a:p>
          <a:p>
            <a:pPr algn="ctr">
              <a:buSzPct val="75000"/>
            </a:pPr>
            <a:r>
              <a:rPr lang="it-IT" sz="2200" dirty="0">
                <a:solidFill>
                  <a:srgbClr val="002060"/>
                </a:solidFill>
                <a:latin typeface="Garamond" panose="02020404030301010803" pitchFamily="18" charset="0"/>
              </a:rPr>
              <a:t>(art. 6, D. Lgs. n. 231/01)</a:t>
            </a:r>
          </a:p>
          <a:p>
            <a:pPr algn="just">
              <a:buSzPct val="75000"/>
            </a:pPr>
            <a:r>
              <a:rPr lang="it-IT" sz="2200" dirty="0">
                <a:solidFill>
                  <a:srgbClr val="002060"/>
                </a:solidFill>
                <a:latin typeface="Garamond" panose="02020404030301010803" pitchFamily="18" charset="0"/>
              </a:rPr>
              <a:t>Se il reato è commesso dai soggetti apicali vige una </a:t>
            </a:r>
            <a:r>
              <a:rPr lang="it-IT" sz="2200" b="1" dirty="0">
                <a:solidFill>
                  <a:srgbClr val="002060"/>
                </a:solidFill>
                <a:latin typeface="Garamond" panose="02020404030301010803" pitchFamily="18" charset="0"/>
              </a:rPr>
              <a:t>presunzione di colpevolezza </a:t>
            </a:r>
            <a:r>
              <a:rPr lang="it-IT" sz="2200" dirty="0">
                <a:solidFill>
                  <a:srgbClr val="002060"/>
                </a:solidFill>
                <a:latin typeface="Garamond" panose="02020404030301010803" pitchFamily="18" charset="0"/>
              </a:rPr>
              <a:t>dell’ente in quanto i soggetti apicali sono considerati l’espressione della volontà della società. L’ente non risponde </a:t>
            </a:r>
            <a:r>
              <a:rPr lang="it-IT" sz="2200" u="sng" dirty="0">
                <a:solidFill>
                  <a:srgbClr val="002060"/>
                </a:solidFill>
                <a:latin typeface="Garamond" panose="02020404030301010803" pitchFamily="18" charset="0"/>
              </a:rPr>
              <a:t>solo se prova</a:t>
            </a:r>
            <a:r>
              <a:rPr lang="it-IT" sz="2200" dirty="0">
                <a:solidFill>
                  <a:srgbClr val="002060"/>
                </a:solidFill>
                <a:latin typeface="Garamond" panose="02020404030301010803" pitchFamily="18" charset="0"/>
              </a:rPr>
              <a:t> (inversione dell’onere della prova):</a:t>
            </a:r>
          </a:p>
          <a:p>
            <a:pPr marL="457200" indent="-457200" algn="just">
              <a:buSzPct val="100000"/>
              <a:buFont typeface="+mj-lt"/>
              <a:buAutoNum type="arabicPeriod"/>
            </a:pPr>
            <a:r>
              <a:rPr lang="it-IT" sz="2200" dirty="0">
                <a:solidFill>
                  <a:srgbClr val="002060"/>
                </a:solidFill>
                <a:latin typeface="Garamond" panose="02020404030301010803" pitchFamily="18" charset="0"/>
              </a:rPr>
              <a:t>l’adozione ed efficace attuazione, prima della commissione del fatto, di un modello di organizzazione e gestione idoneo a prevenire il reato;</a:t>
            </a:r>
          </a:p>
          <a:p>
            <a:pPr marL="457200" indent="-457200" algn="just">
              <a:buSzPct val="100000"/>
              <a:buFont typeface="+mj-lt"/>
              <a:buAutoNum type="arabicPeriod"/>
            </a:pPr>
            <a:r>
              <a:rPr lang="it-IT" sz="2200" dirty="0">
                <a:solidFill>
                  <a:srgbClr val="002060"/>
                </a:solidFill>
                <a:latin typeface="Garamond" panose="02020404030301010803" pitchFamily="18" charset="0"/>
              </a:rPr>
              <a:t>la nomina dell’Organismo di Vigilanza dotato di autonomi poteri di iniziativa e di controllo con il compito di vigilare sull’osservanza, funzionamento e aggiornamento del modello;</a:t>
            </a:r>
          </a:p>
          <a:p>
            <a:pPr marL="457200" indent="-457200" algn="just">
              <a:buSzPct val="100000"/>
              <a:buFont typeface="+mj-lt"/>
              <a:buAutoNum type="arabicPeriod"/>
            </a:pPr>
            <a:r>
              <a:rPr lang="it-IT" sz="2200" dirty="0">
                <a:solidFill>
                  <a:srgbClr val="002060"/>
                </a:solidFill>
                <a:latin typeface="Garamond" panose="02020404030301010803" pitchFamily="18" charset="0"/>
              </a:rPr>
              <a:t>che non vi è stata omessa o insufficiente vigilanza da parte dell’Organismo di Vigilanza;</a:t>
            </a:r>
          </a:p>
          <a:p>
            <a:pPr marL="457200" indent="-457200" algn="just">
              <a:buSzPct val="100000"/>
              <a:buFont typeface="+mj-lt"/>
              <a:buAutoNum type="arabicPeriod"/>
            </a:pPr>
            <a:r>
              <a:rPr lang="it-IT" sz="2200" dirty="0">
                <a:solidFill>
                  <a:srgbClr val="002060"/>
                </a:solidFill>
                <a:latin typeface="Garamond" panose="02020404030301010803" pitchFamily="18" charset="0"/>
              </a:rPr>
              <a:t>che i soggetti apicali hanno commesso il reato eludendo fraudolentemente il modello.</a:t>
            </a:r>
          </a:p>
        </p:txBody>
      </p:sp>
    </p:spTree>
    <p:extLst>
      <p:ext uri="{BB962C8B-B14F-4D97-AF65-F5344CB8AC3E}">
        <p14:creationId xmlns:p14="http://schemas.microsoft.com/office/powerpoint/2010/main" val="6084941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98E889-68FF-7F84-EC39-3671F0B020CC}"/>
              </a:ext>
            </a:extLst>
          </p:cNvPr>
          <p:cNvSpPr>
            <a:spLocks noGrp="1"/>
          </p:cNvSpPr>
          <p:nvPr>
            <p:ph type="title"/>
          </p:nvPr>
        </p:nvSpPr>
        <p:spPr>
          <a:xfrm>
            <a:off x="1371600" y="685801"/>
            <a:ext cx="9486900" cy="369332"/>
          </a:xfrm>
        </p:spPr>
        <p:txBody>
          <a:bodyPr anchor="ctr">
            <a:noAutofit/>
          </a:bodyPr>
          <a:lstStyle/>
          <a:p>
            <a:pPr algn="ctr"/>
            <a:r>
              <a:rPr lang="it-IT" sz="2400" cap="small" dirty="0">
                <a:solidFill>
                  <a:srgbClr val="002060"/>
                </a:solidFill>
                <a:latin typeface="Garamond" panose="02020404030301010803" pitchFamily="18" charset="0"/>
              </a:rPr>
              <a:t>La responsabilità degli enti.</a:t>
            </a:r>
          </a:p>
        </p:txBody>
      </p:sp>
      <p:sp>
        <p:nvSpPr>
          <p:cNvPr id="4" name="CasellaDiTesto 3">
            <a:extLst>
              <a:ext uri="{FF2B5EF4-FFF2-40B4-BE49-F238E27FC236}">
                <a16:creationId xmlns:a16="http://schemas.microsoft.com/office/drawing/2014/main" id="{53E181CC-EBC3-4452-5477-D4F5F1DA4F23}"/>
              </a:ext>
            </a:extLst>
          </p:cNvPr>
          <p:cNvSpPr txBox="1"/>
          <p:nvPr/>
        </p:nvSpPr>
        <p:spPr>
          <a:xfrm>
            <a:off x="1352550" y="1093819"/>
            <a:ext cx="9486900" cy="430887"/>
          </a:xfrm>
          <a:prstGeom prst="rect">
            <a:avLst/>
          </a:prstGeom>
          <a:noFill/>
        </p:spPr>
        <p:txBody>
          <a:bodyPr wrap="square">
            <a:spAutoFit/>
          </a:bodyPr>
          <a:lstStyle/>
          <a:p>
            <a:pPr algn="ctr"/>
            <a:r>
              <a:rPr lang="it-IT" sz="2200" i="1" dirty="0">
                <a:solidFill>
                  <a:srgbClr val="002060"/>
                </a:solidFill>
                <a:latin typeface="Garamond" panose="02020404030301010803" pitchFamily="18" charset="0"/>
              </a:rPr>
              <a:t>Il D. Lgs. n. 231/2001 – Criteri di imputazione soggettiva – approfondimento 2</a:t>
            </a:r>
          </a:p>
        </p:txBody>
      </p:sp>
      <p:sp>
        <p:nvSpPr>
          <p:cNvPr id="6" name="CasellaDiTesto 5">
            <a:extLst>
              <a:ext uri="{FF2B5EF4-FFF2-40B4-BE49-F238E27FC236}">
                <a16:creationId xmlns:a16="http://schemas.microsoft.com/office/drawing/2014/main" id="{09DA27D4-172B-403C-C1D4-D59C515923BC}"/>
              </a:ext>
            </a:extLst>
          </p:cNvPr>
          <p:cNvSpPr txBox="1"/>
          <p:nvPr/>
        </p:nvSpPr>
        <p:spPr>
          <a:xfrm>
            <a:off x="1371600" y="1777882"/>
            <a:ext cx="9486900" cy="2800767"/>
          </a:xfrm>
          <a:prstGeom prst="rect">
            <a:avLst/>
          </a:prstGeom>
          <a:noFill/>
        </p:spPr>
        <p:txBody>
          <a:bodyPr wrap="square">
            <a:spAutoFit/>
          </a:bodyPr>
          <a:lstStyle/>
          <a:p>
            <a:pPr algn="ctr">
              <a:buSzPct val="75000"/>
            </a:pPr>
            <a:r>
              <a:rPr lang="it-IT" sz="2200" b="1" u="sng" dirty="0">
                <a:solidFill>
                  <a:srgbClr val="002060"/>
                </a:solidFill>
                <a:latin typeface="Garamond" panose="02020404030301010803" pitchFamily="18" charset="0"/>
              </a:rPr>
              <a:t>Reato commesso dai sottoposti</a:t>
            </a:r>
          </a:p>
          <a:p>
            <a:pPr algn="ctr">
              <a:buSzPct val="75000"/>
            </a:pPr>
            <a:r>
              <a:rPr lang="it-IT" sz="2200" dirty="0">
                <a:solidFill>
                  <a:srgbClr val="002060"/>
                </a:solidFill>
                <a:latin typeface="Garamond" panose="02020404030301010803" pitchFamily="18" charset="0"/>
              </a:rPr>
              <a:t>(art. 7, D. Lgs. n. 231/01)</a:t>
            </a:r>
          </a:p>
          <a:p>
            <a:pPr algn="just">
              <a:buSzPct val="75000"/>
            </a:pPr>
            <a:r>
              <a:rPr lang="it-IT" sz="2200" dirty="0">
                <a:solidFill>
                  <a:srgbClr val="002060"/>
                </a:solidFill>
                <a:latin typeface="Garamond" panose="02020404030301010803" pitchFamily="18" charset="0"/>
              </a:rPr>
              <a:t>Se il reato è commesso dai sottoposti vige una </a:t>
            </a:r>
            <a:r>
              <a:rPr lang="it-IT" sz="2200" b="1" dirty="0">
                <a:solidFill>
                  <a:srgbClr val="002060"/>
                </a:solidFill>
                <a:latin typeface="Garamond" panose="02020404030301010803" pitchFamily="18" charset="0"/>
              </a:rPr>
              <a:t>presunzione di innocenza </a:t>
            </a:r>
            <a:r>
              <a:rPr lang="it-IT" sz="2200" dirty="0">
                <a:solidFill>
                  <a:srgbClr val="002060"/>
                </a:solidFill>
                <a:latin typeface="Garamond" panose="02020404030301010803" pitchFamily="18" charset="0"/>
              </a:rPr>
              <a:t>dell’ente che ne risponderà solo se la commissione del reato è stata resa possibile dalla inosservanza degli obblighi di direzione e vigilanza.</a:t>
            </a:r>
          </a:p>
          <a:p>
            <a:pPr algn="just">
              <a:buSzPct val="75000"/>
            </a:pPr>
            <a:r>
              <a:rPr lang="it-IT" sz="2200" dirty="0">
                <a:solidFill>
                  <a:srgbClr val="002060"/>
                </a:solidFill>
                <a:latin typeface="Garamond" panose="02020404030301010803" pitchFamily="18" charset="0"/>
              </a:rPr>
              <a:t>In conclusione ci sarà responsabilità dell’ente solo se il Pubblico Ministero prova che essa non ha ottemperato agli obblighi di direzione, vigilanza, controllo sui membri della sua struttura organizzativa.</a:t>
            </a:r>
          </a:p>
        </p:txBody>
      </p:sp>
    </p:spTree>
    <p:extLst>
      <p:ext uri="{BB962C8B-B14F-4D97-AF65-F5344CB8AC3E}">
        <p14:creationId xmlns:p14="http://schemas.microsoft.com/office/powerpoint/2010/main" val="3850496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98E889-68FF-7F84-EC39-3671F0B020CC}"/>
              </a:ext>
            </a:extLst>
          </p:cNvPr>
          <p:cNvSpPr>
            <a:spLocks noGrp="1"/>
          </p:cNvSpPr>
          <p:nvPr>
            <p:ph type="title"/>
          </p:nvPr>
        </p:nvSpPr>
        <p:spPr>
          <a:xfrm>
            <a:off x="1371600" y="685801"/>
            <a:ext cx="9486900" cy="369332"/>
          </a:xfrm>
        </p:spPr>
        <p:txBody>
          <a:bodyPr anchor="ctr">
            <a:noAutofit/>
          </a:bodyPr>
          <a:lstStyle/>
          <a:p>
            <a:pPr algn="ctr"/>
            <a:r>
              <a:rPr lang="it-IT" sz="2400" cap="small" dirty="0">
                <a:solidFill>
                  <a:srgbClr val="002060"/>
                </a:solidFill>
                <a:latin typeface="Garamond" panose="02020404030301010803" pitchFamily="18" charset="0"/>
              </a:rPr>
              <a:t>La responsabilità degli enti.</a:t>
            </a:r>
          </a:p>
        </p:txBody>
      </p:sp>
      <p:sp>
        <p:nvSpPr>
          <p:cNvPr id="4" name="CasellaDiTesto 3">
            <a:extLst>
              <a:ext uri="{FF2B5EF4-FFF2-40B4-BE49-F238E27FC236}">
                <a16:creationId xmlns:a16="http://schemas.microsoft.com/office/drawing/2014/main" id="{53E181CC-EBC3-4452-5477-D4F5F1DA4F23}"/>
              </a:ext>
            </a:extLst>
          </p:cNvPr>
          <p:cNvSpPr txBox="1"/>
          <p:nvPr/>
        </p:nvSpPr>
        <p:spPr>
          <a:xfrm>
            <a:off x="1352550" y="1093819"/>
            <a:ext cx="9486900" cy="430887"/>
          </a:xfrm>
          <a:prstGeom prst="rect">
            <a:avLst/>
          </a:prstGeom>
          <a:noFill/>
        </p:spPr>
        <p:txBody>
          <a:bodyPr wrap="square">
            <a:spAutoFit/>
          </a:bodyPr>
          <a:lstStyle/>
          <a:p>
            <a:pPr algn="ctr"/>
            <a:r>
              <a:rPr lang="it-IT" sz="2200" i="1" dirty="0">
                <a:solidFill>
                  <a:srgbClr val="002060"/>
                </a:solidFill>
                <a:latin typeface="Garamond" panose="02020404030301010803" pitchFamily="18" charset="0"/>
              </a:rPr>
              <a:t>Il D. Lgs. n. 231/2001 – Criteri di imputazione oggettiva</a:t>
            </a:r>
          </a:p>
        </p:txBody>
      </p:sp>
      <p:sp>
        <p:nvSpPr>
          <p:cNvPr id="6" name="CasellaDiTesto 5">
            <a:extLst>
              <a:ext uri="{FF2B5EF4-FFF2-40B4-BE49-F238E27FC236}">
                <a16:creationId xmlns:a16="http://schemas.microsoft.com/office/drawing/2014/main" id="{09DA27D4-172B-403C-C1D4-D59C515923BC}"/>
              </a:ext>
            </a:extLst>
          </p:cNvPr>
          <p:cNvSpPr txBox="1"/>
          <p:nvPr/>
        </p:nvSpPr>
        <p:spPr>
          <a:xfrm>
            <a:off x="1371600" y="1777882"/>
            <a:ext cx="9486900" cy="4154984"/>
          </a:xfrm>
          <a:prstGeom prst="rect">
            <a:avLst/>
          </a:prstGeom>
          <a:noFill/>
        </p:spPr>
        <p:txBody>
          <a:bodyPr wrap="square">
            <a:spAutoFit/>
          </a:bodyPr>
          <a:lstStyle/>
          <a:p>
            <a:pPr algn="ctr">
              <a:buSzPct val="75000"/>
            </a:pPr>
            <a:r>
              <a:rPr lang="it-IT" sz="2200" b="1" u="sng" dirty="0">
                <a:solidFill>
                  <a:srgbClr val="002060"/>
                </a:solidFill>
                <a:latin typeface="Garamond" panose="02020404030301010803" pitchFamily="18" charset="0"/>
              </a:rPr>
              <a:t>Requisito Oggettivo</a:t>
            </a:r>
          </a:p>
          <a:p>
            <a:pPr algn="ctr">
              <a:buSzPct val="75000"/>
            </a:pPr>
            <a:r>
              <a:rPr lang="it-IT" sz="2200" dirty="0">
                <a:solidFill>
                  <a:srgbClr val="002060"/>
                </a:solidFill>
                <a:latin typeface="Garamond" panose="02020404030301010803" pitchFamily="18" charset="0"/>
              </a:rPr>
              <a:t>(art. 5, D. Lgs. n. 231/01)</a:t>
            </a:r>
          </a:p>
          <a:p>
            <a:pPr algn="just">
              <a:buSzPct val="75000"/>
            </a:pPr>
            <a:r>
              <a:rPr lang="it-IT" sz="2200" dirty="0">
                <a:solidFill>
                  <a:srgbClr val="002060"/>
                </a:solidFill>
                <a:latin typeface="Garamond" panose="02020404030301010803" pitchFamily="18" charset="0"/>
              </a:rPr>
              <a:t>Nel caso in cui il reato sia commesso da un soggetto in rapporto funzionale con l’ente e nell’ambito delle attività svolte per il medesimo, il reato potrà essere imputato anche a quest’ultimo solo se commesso nell’interesse o a vantaggio del medesimo:</a:t>
            </a:r>
          </a:p>
          <a:p>
            <a:pPr marL="342900" indent="-342900" algn="just">
              <a:buSzPct val="75000"/>
              <a:buFont typeface="Wingdings" panose="05000000000000000000" pitchFamily="2" charset="2"/>
              <a:buChar char="Ø"/>
            </a:pPr>
            <a:r>
              <a:rPr lang="it-IT" sz="2200" b="1" dirty="0">
                <a:solidFill>
                  <a:srgbClr val="002060"/>
                </a:solidFill>
                <a:latin typeface="Garamond" panose="02020404030301010803" pitchFamily="18" charset="0"/>
              </a:rPr>
              <a:t>Interesse -</a:t>
            </a:r>
            <a:r>
              <a:rPr lang="it-IT" sz="2200" dirty="0">
                <a:solidFill>
                  <a:srgbClr val="002060"/>
                </a:solidFill>
                <a:latin typeface="Garamond" panose="02020404030301010803" pitchFamily="18" charset="0"/>
              </a:rPr>
              <a:t> presuppone una valutazione ex ante delle motivazioni della condotta del soggetto agente, a prescindere dai risultati concreti conseguiti. Esprime </a:t>
            </a:r>
            <a:r>
              <a:rPr lang="it-IT" sz="2200" u="sng" dirty="0">
                <a:solidFill>
                  <a:srgbClr val="002060"/>
                </a:solidFill>
                <a:latin typeface="Garamond" panose="02020404030301010803" pitchFamily="18" charset="0"/>
              </a:rPr>
              <a:t>la finalità dell’attività delittuosa</a:t>
            </a:r>
            <a:r>
              <a:rPr lang="it-IT" sz="2200" dirty="0">
                <a:solidFill>
                  <a:srgbClr val="002060"/>
                </a:solidFill>
                <a:latin typeface="Garamond" panose="02020404030301010803" pitchFamily="18" charset="0"/>
              </a:rPr>
              <a:t> che deve pertanto perseguire un’</a:t>
            </a:r>
            <a:r>
              <a:rPr lang="it-IT" sz="2200" u="sng" dirty="0">
                <a:solidFill>
                  <a:srgbClr val="002060"/>
                </a:solidFill>
                <a:latin typeface="Garamond" panose="02020404030301010803" pitchFamily="18" charset="0"/>
              </a:rPr>
              <a:t>esigenza diretta dell’ente</a:t>
            </a:r>
            <a:r>
              <a:rPr lang="it-IT" sz="2200" dirty="0">
                <a:solidFill>
                  <a:srgbClr val="002060"/>
                </a:solidFill>
                <a:latin typeface="Garamond" panose="02020404030301010803" pitchFamily="18" charset="0"/>
              </a:rPr>
              <a:t> e non della persona fisica che lo commette.</a:t>
            </a:r>
          </a:p>
          <a:p>
            <a:pPr marL="342900" indent="-342900" algn="just">
              <a:buSzPct val="75000"/>
              <a:buFont typeface="Wingdings" panose="05000000000000000000" pitchFamily="2" charset="2"/>
              <a:buChar char="Ø"/>
            </a:pPr>
            <a:r>
              <a:rPr lang="it-IT" sz="2200" b="1" dirty="0">
                <a:solidFill>
                  <a:srgbClr val="002060"/>
                </a:solidFill>
                <a:latin typeface="Garamond" panose="02020404030301010803" pitchFamily="18" charset="0"/>
              </a:rPr>
              <a:t>Vantaggio -</a:t>
            </a:r>
            <a:r>
              <a:rPr lang="it-IT" sz="2200" dirty="0">
                <a:solidFill>
                  <a:srgbClr val="002060"/>
                </a:solidFill>
                <a:latin typeface="Garamond" panose="02020404030301010803" pitchFamily="18" charset="0"/>
              </a:rPr>
              <a:t> presuppone una valutazione ex post dei risultati della condotta criminosa, ovvero il </a:t>
            </a:r>
            <a:r>
              <a:rPr lang="it-IT" sz="2200" u="sng" dirty="0">
                <a:solidFill>
                  <a:srgbClr val="002060"/>
                </a:solidFill>
                <a:latin typeface="Garamond" panose="02020404030301010803" pitchFamily="18" charset="0"/>
              </a:rPr>
              <a:t>successivo ritorno economico o beneficio</a:t>
            </a:r>
            <a:r>
              <a:rPr lang="it-IT" sz="2200" dirty="0">
                <a:solidFill>
                  <a:srgbClr val="002060"/>
                </a:solidFill>
                <a:latin typeface="Garamond" panose="02020404030301010803" pitchFamily="18" charset="0"/>
              </a:rPr>
              <a:t> che la società riceve in seguito alla realizzazione del reato nel suo interesse.</a:t>
            </a:r>
          </a:p>
        </p:txBody>
      </p:sp>
    </p:spTree>
    <p:extLst>
      <p:ext uri="{BB962C8B-B14F-4D97-AF65-F5344CB8AC3E}">
        <p14:creationId xmlns:p14="http://schemas.microsoft.com/office/powerpoint/2010/main" val="4483459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98E889-68FF-7F84-EC39-3671F0B020CC}"/>
              </a:ext>
            </a:extLst>
          </p:cNvPr>
          <p:cNvSpPr>
            <a:spLocks noGrp="1"/>
          </p:cNvSpPr>
          <p:nvPr>
            <p:ph type="title"/>
          </p:nvPr>
        </p:nvSpPr>
        <p:spPr>
          <a:xfrm>
            <a:off x="1371600" y="685801"/>
            <a:ext cx="9486900" cy="369332"/>
          </a:xfrm>
        </p:spPr>
        <p:txBody>
          <a:bodyPr anchor="ctr">
            <a:noAutofit/>
          </a:bodyPr>
          <a:lstStyle/>
          <a:p>
            <a:pPr algn="ctr"/>
            <a:r>
              <a:rPr lang="it-IT" sz="2400" cap="small" dirty="0">
                <a:solidFill>
                  <a:srgbClr val="002060"/>
                </a:solidFill>
                <a:latin typeface="Garamond" panose="02020404030301010803" pitchFamily="18" charset="0"/>
              </a:rPr>
              <a:t>La responsabilità degli enti.</a:t>
            </a:r>
          </a:p>
        </p:txBody>
      </p:sp>
      <p:sp>
        <p:nvSpPr>
          <p:cNvPr id="4" name="CasellaDiTesto 3">
            <a:extLst>
              <a:ext uri="{FF2B5EF4-FFF2-40B4-BE49-F238E27FC236}">
                <a16:creationId xmlns:a16="http://schemas.microsoft.com/office/drawing/2014/main" id="{53E181CC-EBC3-4452-5477-D4F5F1DA4F23}"/>
              </a:ext>
            </a:extLst>
          </p:cNvPr>
          <p:cNvSpPr txBox="1"/>
          <p:nvPr/>
        </p:nvSpPr>
        <p:spPr>
          <a:xfrm>
            <a:off x="1352550" y="1093819"/>
            <a:ext cx="9486900" cy="430887"/>
          </a:xfrm>
          <a:prstGeom prst="rect">
            <a:avLst/>
          </a:prstGeom>
          <a:noFill/>
        </p:spPr>
        <p:txBody>
          <a:bodyPr wrap="square">
            <a:spAutoFit/>
          </a:bodyPr>
          <a:lstStyle/>
          <a:p>
            <a:pPr algn="ctr"/>
            <a:r>
              <a:rPr lang="it-IT" sz="2200" i="1" dirty="0">
                <a:solidFill>
                  <a:srgbClr val="002060"/>
                </a:solidFill>
                <a:latin typeface="Garamond" panose="02020404030301010803" pitchFamily="18" charset="0"/>
              </a:rPr>
              <a:t>Il D. Lgs. n. 231/2001 – Criteri di imputazione oggettiva – approfondimento 1</a:t>
            </a:r>
          </a:p>
        </p:txBody>
      </p:sp>
      <p:sp>
        <p:nvSpPr>
          <p:cNvPr id="6" name="CasellaDiTesto 5">
            <a:extLst>
              <a:ext uri="{FF2B5EF4-FFF2-40B4-BE49-F238E27FC236}">
                <a16:creationId xmlns:a16="http://schemas.microsoft.com/office/drawing/2014/main" id="{09DA27D4-172B-403C-C1D4-D59C515923BC}"/>
              </a:ext>
            </a:extLst>
          </p:cNvPr>
          <p:cNvSpPr txBox="1"/>
          <p:nvPr/>
        </p:nvSpPr>
        <p:spPr>
          <a:xfrm>
            <a:off x="1371600" y="1777882"/>
            <a:ext cx="9486900" cy="4154984"/>
          </a:xfrm>
          <a:prstGeom prst="rect">
            <a:avLst/>
          </a:prstGeom>
          <a:noFill/>
        </p:spPr>
        <p:txBody>
          <a:bodyPr wrap="square">
            <a:spAutoFit/>
          </a:bodyPr>
          <a:lstStyle/>
          <a:p>
            <a:pPr algn="ctr">
              <a:buSzPct val="75000"/>
            </a:pPr>
            <a:r>
              <a:rPr lang="it-IT" sz="2200" b="1" u="sng" dirty="0">
                <a:solidFill>
                  <a:srgbClr val="002060"/>
                </a:solidFill>
                <a:latin typeface="Garamond" panose="02020404030301010803" pitchFamily="18" charset="0"/>
              </a:rPr>
              <a:t>Il vantaggio indiretto</a:t>
            </a:r>
          </a:p>
          <a:p>
            <a:pPr algn="just">
              <a:buSzPct val="75000"/>
            </a:pPr>
            <a:r>
              <a:rPr lang="it-IT" sz="2200" dirty="0">
                <a:solidFill>
                  <a:srgbClr val="002060"/>
                </a:solidFill>
                <a:latin typeface="Garamond" panose="02020404030301010803" pitchFamily="18" charset="0"/>
              </a:rPr>
              <a:t>La giurisprudenza di merito, chiamata ad applicare il D. Lgs. n. 231/2001, ha affermato che integra il requisito oggettivo dell’imputazione anche il SOLO VANTAGGIO INDIRETTO, inteso come acquisizione per la società di una posizione di privilegio sul mercato derivante dal reato commesso dal soggetto apicale.</a:t>
            </a:r>
          </a:p>
          <a:p>
            <a:pPr algn="ctr">
              <a:buSzPct val="75000"/>
            </a:pPr>
            <a:r>
              <a:rPr lang="it-IT" sz="2200" b="1" u="sng" dirty="0">
                <a:solidFill>
                  <a:srgbClr val="002060"/>
                </a:solidFill>
                <a:latin typeface="Garamond" panose="02020404030301010803" pitchFamily="18" charset="0"/>
              </a:rPr>
              <a:t>I concetti di interesse e vantaggio nei reati colposi</a:t>
            </a:r>
          </a:p>
          <a:p>
            <a:pPr algn="just">
              <a:buSzPct val="75000"/>
            </a:pPr>
            <a:r>
              <a:rPr lang="it-IT" sz="2200" dirty="0">
                <a:solidFill>
                  <a:srgbClr val="002060"/>
                </a:solidFill>
                <a:latin typeface="Garamond" panose="02020404030301010803" pitchFamily="18" charset="0"/>
              </a:rPr>
              <a:t>Il problema dell’applicabilità dei requisiti di «interesse» e «vantaggio» alle fattispecie colpose è risolto dalla giurisprudenza di legittimità rapportando i due concetti alla condotta e non all’evento nel senso che </a:t>
            </a:r>
            <a:r>
              <a:rPr lang="it-IT" sz="2200" i="1" dirty="0">
                <a:solidFill>
                  <a:srgbClr val="002060"/>
                </a:solidFill>
                <a:latin typeface="Garamond" panose="02020404030301010803" pitchFamily="18" charset="0"/>
              </a:rPr>
              <a:t>«è ben possibile che una condotta caratterizzata dalla violazione della disciplina cautelare e, quindi, colposa, sia posta in essere nell’interesse dell’ente o determini comunque il conseguimento di un vantaggio»</a:t>
            </a:r>
            <a:r>
              <a:rPr lang="it-IT" sz="2200" dirty="0">
                <a:solidFill>
                  <a:srgbClr val="002060"/>
                </a:solidFill>
                <a:latin typeface="Garamond" panose="02020404030301010803" pitchFamily="18" charset="0"/>
              </a:rPr>
              <a:t> (Cassazione penale, SS.UU., 24.04.2014, n. 38343 Thyssen).</a:t>
            </a:r>
          </a:p>
        </p:txBody>
      </p:sp>
    </p:spTree>
    <p:extLst>
      <p:ext uri="{BB962C8B-B14F-4D97-AF65-F5344CB8AC3E}">
        <p14:creationId xmlns:p14="http://schemas.microsoft.com/office/powerpoint/2010/main" val="41123689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98E889-68FF-7F84-EC39-3671F0B020CC}"/>
              </a:ext>
            </a:extLst>
          </p:cNvPr>
          <p:cNvSpPr>
            <a:spLocks noGrp="1"/>
          </p:cNvSpPr>
          <p:nvPr>
            <p:ph type="title"/>
          </p:nvPr>
        </p:nvSpPr>
        <p:spPr>
          <a:xfrm>
            <a:off x="1371600" y="685801"/>
            <a:ext cx="9486900" cy="369332"/>
          </a:xfrm>
        </p:spPr>
        <p:txBody>
          <a:bodyPr anchor="ctr">
            <a:noAutofit/>
          </a:bodyPr>
          <a:lstStyle/>
          <a:p>
            <a:pPr algn="ctr"/>
            <a:r>
              <a:rPr lang="it-IT" sz="2400" cap="small" dirty="0">
                <a:solidFill>
                  <a:srgbClr val="002060"/>
                </a:solidFill>
                <a:latin typeface="Garamond" panose="02020404030301010803" pitchFamily="18" charset="0"/>
              </a:rPr>
              <a:t>La responsabilità degli enti.</a:t>
            </a:r>
          </a:p>
        </p:txBody>
      </p:sp>
      <p:sp>
        <p:nvSpPr>
          <p:cNvPr id="4" name="CasellaDiTesto 3">
            <a:extLst>
              <a:ext uri="{FF2B5EF4-FFF2-40B4-BE49-F238E27FC236}">
                <a16:creationId xmlns:a16="http://schemas.microsoft.com/office/drawing/2014/main" id="{53E181CC-EBC3-4452-5477-D4F5F1DA4F23}"/>
              </a:ext>
            </a:extLst>
          </p:cNvPr>
          <p:cNvSpPr txBox="1"/>
          <p:nvPr/>
        </p:nvSpPr>
        <p:spPr>
          <a:xfrm>
            <a:off x="1352550" y="1093819"/>
            <a:ext cx="9486900" cy="430887"/>
          </a:xfrm>
          <a:prstGeom prst="rect">
            <a:avLst/>
          </a:prstGeom>
          <a:noFill/>
        </p:spPr>
        <p:txBody>
          <a:bodyPr wrap="square">
            <a:spAutoFit/>
          </a:bodyPr>
          <a:lstStyle/>
          <a:p>
            <a:pPr algn="ctr"/>
            <a:r>
              <a:rPr lang="it-IT" sz="2200" i="1" dirty="0">
                <a:solidFill>
                  <a:srgbClr val="002060"/>
                </a:solidFill>
                <a:latin typeface="Garamond" panose="02020404030301010803" pitchFamily="18" charset="0"/>
              </a:rPr>
              <a:t>Il D. Lgs. n. 231/2001 – Criteri di imputazione oggettiva – approfondimento 2</a:t>
            </a:r>
          </a:p>
        </p:txBody>
      </p:sp>
      <p:sp>
        <p:nvSpPr>
          <p:cNvPr id="6" name="CasellaDiTesto 5">
            <a:extLst>
              <a:ext uri="{FF2B5EF4-FFF2-40B4-BE49-F238E27FC236}">
                <a16:creationId xmlns:a16="http://schemas.microsoft.com/office/drawing/2014/main" id="{09DA27D4-172B-403C-C1D4-D59C515923BC}"/>
              </a:ext>
            </a:extLst>
          </p:cNvPr>
          <p:cNvSpPr txBox="1"/>
          <p:nvPr/>
        </p:nvSpPr>
        <p:spPr>
          <a:xfrm>
            <a:off x="1371600" y="1777882"/>
            <a:ext cx="9486900" cy="4832092"/>
          </a:xfrm>
          <a:prstGeom prst="rect">
            <a:avLst/>
          </a:prstGeom>
          <a:noFill/>
        </p:spPr>
        <p:txBody>
          <a:bodyPr wrap="square">
            <a:spAutoFit/>
          </a:bodyPr>
          <a:lstStyle/>
          <a:p>
            <a:pPr algn="ctr">
              <a:buSzPct val="75000"/>
            </a:pPr>
            <a:r>
              <a:rPr lang="it-IT" sz="2200" b="1" u="sng" dirty="0">
                <a:solidFill>
                  <a:srgbClr val="002060"/>
                </a:solidFill>
                <a:latin typeface="Garamond" panose="02020404030301010803" pitchFamily="18" charset="0"/>
              </a:rPr>
              <a:t>I concetti di interesse e vantaggio nei reati colposi in tema di sicurezza</a:t>
            </a:r>
          </a:p>
          <a:p>
            <a:pPr algn="just">
              <a:buSzPct val="75000"/>
            </a:pPr>
            <a:r>
              <a:rPr lang="it-IT" sz="2200" dirty="0">
                <a:solidFill>
                  <a:srgbClr val="002060"/>
                </a:solidFill>
                <a:latin typeface="Garamond" panose="02020404030301010803" pitchFamily="18" charset="0"/>
              </a:rPr>
              <a:t>In tema di sicurezza sui luoghi di lavoro la Corte Suprema di Cassazione ha chiarito che </a:t>
            </a:r>
            <a:r>
              <a:rPr lang="it-IT" sz="2200" i="1" dirty="0">
                <a:solidFill>
                  <a:srgbClr val="002060"/>
                </a:solidFill>
                <a:latin typeface="Garamond" panose="02020404030301010803" pitchFamily="18" charset="0"/>
              </a:rPr>
              <a:t>«ricorre il requisito dell’interesse quando la persona fisica, pur non volendo il verificarsi dell’evento morte o lesioni del lavoratore, ha consapevolmente agito allo scopo di conseguire un’utilità per la persona giuridica; ciò accade, ad esempio, quando la mancata adozione delle cautele antiinfortunistiche risulti essere l’esito……di una scelta finalisticamente </a:t>
            </a:r>
            <a:r>
              <a:rPr lang="it-IT" sz="2200" b="1" i="1" dirty="0">
                <a:solidFill>
                  <a:srgbClr val="002060"/>
                </a:solidFill>
                <a:latin typeface="Garamond" panose="02020404030301010803" pitchFamily="18" charset="0"/>
              </a:rPr>
              <a:t>orientata a risparmiare sui costi d’impresa</a:t>
            </a:r>
            <a:r>
              <a:rPr lang="it-IT" sz="2200" i="1" dirty="0">
                <a:solidFill>
                  <a:srgbClr val="002060"/>
                </a:solidFill>
                <a:latin typeface="Garamond" panose="02020404030301010803" pitchFamily="18" charset="0"/>
              </a:rPr>
              <a:t>»</a:t>
            </a:r>
            <a:r>
              <a:rPr lang="it-IT" sz="2200" dirty="0">
                <a:solidFill>
                  <a:srgbClr val="002060"/>
                </a:solidFill>
                <a:latin typeface="Garamond" panose="02020404030301010803" pitchFamily="18" charset="0"/>
              </a:rPr>
              <a:t>. Ed ancora </a:t>
            </a:r>
            <a:r>
              <a:rPr lang="it-IT" sz="2200" i="1" dirty="0">
                <a:solidFill>
                  <a:srgbClr val="002060"/>
                </a:solidFill>
                <a:latin typeface="Garamond" panose="02020404030301010803" pitchFamily="18" charset="0"/>
              </a:rPr>
              <a:t>«nei reati colposi l’interesse e/o il vantaggio vanno letti, nella prospettiva patrimoniale dell’ente, come risparmio di risorse economiche conseguente alla mancata predisposizione dello strumentario di sicurezza ovvero come </a:t>
            </a:r>
            <a:r>
              <a:rPr lang="it-IT" sz="2200" b="1" i="1" dirty="0">
                <a:solidFill>
                  <a:srgbClr val="002060"/>
                </a:solidFill>
                <a:latin typeface="Garamond" panose="02020404030301010803" pitchFamily="18" charset="0"/>
              </a:rPr>
              <a:t>incremento economico conseguente all’aumento della produttività non ostacolata dal pedissequo rispetto della normativa </a:t>
            </a:r>
            <a:r>
              <a:rPr lang="it-IT" sz="2200" b="1" i="1" dirty="0" err="1">
                <a:solidFill>
                  <a:srgbClr val="002060"/>
                </a:solidFill>
                <a:latin typeface="Garamond" panose="02020404030301010803" pitchFamily="18" charset="0"/>
              </a:rPr>
              <a:t>prevenzionale</a:t>
            </a:r>
            <a:r>
              <a:rPr lang="it-IT" sz="2200" i="1" dirty="0">
                <a:solidFill>
                  <a:srgbClr val="002060"/>
                </a:solidFill>
                <a:latin typeface="Garamond" panose="02020404030301010803" pitchFamily="18" charset="0"/>
              </a:rPr>
              <a:t>»</a:t>
            </a:r>
            <a:r>
              <a:rPr lang="it-IT" sz="2200" dirty="0">
                <a:solidFill>
                  <a:srgbClr val="002060"/>
                </a:solidFill>
                <a:latin typeface="Garamond" panose="02020404030301010803" pitchFamily="18" charset="0"/>
              </a:rPr>
              <a:t>.</a:t>
            </a:r>
          </a:p>
          <a:p>
            <a:pPr algn="just">
              <a:buSzPct val="75000"/>
            </a:pPr>
            <a:endParaRPr lang="it-IT" sz="2200" dirty="0">
              <a:solidFill>
                <a:srgbClr val="002060"/>
              </a:solidFill>
              <a:latin typeface="Garamond" panose="02020404030301010803" pitchFamily="18" charset="0"/>
            </a:endParaRPr>
          </a:p>
          <a:p>
            <a:pPr algn="just">
              <a:buSzPct val="75000"/>
            </a:pPr>
            <a:endParaRPr lang="it-IT" sz="2200" dirty="0">
              <a:solidFill>
                <a:srgbClr val="002060"/>
              </a:solidFill>
              <a:latin typeface="Garamond" panose="02020404030301010803" pitchFamily="18" charset="0"/>
            </a:endParaRPr>
          </a:p>
          <a:p>
            <a:pPr algn="just">
              <a:buSzPct val="75000"/>
            </a:pPr>
            <a:endParaRPr lang="it-IT" sz="2200" dirty="0">
              <a:solidFill>
                <a:srgbClr val="002060"/>
              </a:solidFill>
              <a:latin typeface="Garamond" panose="02020404030301010803" pitchFamily="18" charset="0"/>
            </a:endParaRPr>
          </a:p>
        </p:txBody>
      </p:sp>
    </p:spTree>
    <p:extLst>
      <p:ext uri="{BB962C8B-B14F-4D97-AF65-F5344CB8AC3E}">
        <p14:creationId xmlns:p14="http://schemas.microsoft.com/office/powerpoint/2010/main" val="1678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98E889-68FF-7F84-EC39-3671F0B020CC}"/>
              </a:ext>
            </a:extLst>
          </p:cNvPr>
          <p:cNvSpPr>
            <a:spLocks noGrp="1"/>
          </p:cNvSpPr>
          <p:nvPr>
            <p:ph type="title"/>
          </p:nvPr>
        </p:nvSpPr>
        <p:spPr>
          <a:xfrm>
            <a:off x="1371600" y="685801"/>
            <a:ext cx="9486900" cy="369332"/>
          </a:xfrm>
        </p:spPr>
        <p:txBody>
          <a:bodyPr anchor="ctr">
            <a:noAutofit/>
          </a:bodyPr>
          <a:lstStyle/>
          <a:p>
            <a:pPr algn="ctr"/>
            <a:r>
              <a:rPr lang="it-IT" sz="2400" cap="small" dirty="0">
                <a:solidFill>
                  <a:srgbClr val="002060"/>
                </a:solidFill>
                <a:latin typeface="Garamond" panose="02020404030301010803" pitchFamily="18" charset="0"/>
              </a:rPr>
              <a:t>La responsabilità degli enti.</a:t>
            </a:r>
          </a:p>
        </p:txBody>
      </p:sp>
      <p:sp>
        <p:nvSpPr>
          <p:cNvPr id="4" name="CasellaDiTesto 3">
            <a:extLst>
              <a:ext uri="{FF2B5EF4-FFF2-40B4-BE49-F238E27FC236}">
                <a16:creationId xmlns:a16="http://schemas.microsoft.com/office/drawing/2014/main" id="{53E181CC-EBC3-4452-5477-D4F5F1DA4F23}"/>
              </a:ext>
            </a:extLst>
          </p:cNvPr>
          <p:cNvSpPr txBox="1"/>
          <p:nvPr/>
        </p:nvSpPr>
        <p:spPr>
          <a:xfrm>
            <a:off x="1352550" y="1093819"/>
            <a:ext cx="9486900" cy="430887"/>
          </a:xfrm>
          <a:prstGeom prst="rect">
            <a:avLst/>
          </a:prstGeom>
          <a:noFill/>
        </p:spPr>
        <p:txBody>
          <a:bodyPr wrap="square">
            <a:spAutoFit/>
          </a:bodyPr>
          <a:lstStyle/>
          <a:p>
            <a:pPr algn="ctr"/>
            <a:r>
              <a:rPr lang="it-IT" sz="2200" i="1" dirty="0">
                <a:solidFill>
                  <a:srgbClr val="002060"/>
                </a:solidFill>
                <a:latin typeface="Garamond" panose="02020404030301010803" pitchFamily="18" charset="0"/>
              </a:rPr>
              <a:t>La disciplina – cenni storici</a:t>
            </a:r>
          </a:p>
        </p:txBody>
      </p:sp>
      <p:sp>
        <p:nvSpPr>
          <p:cNvPr id="6" name="CasellaDiTesto 5">
            <a:extLst>
              <a:ext uri="{FF2B5EF4-FFF2-40B4-BE49-F238E27FC236}">
                <a16:creationId xmlns:a16="http://schemas.microsoft.com/office/drawing/2014/main" id="{09DA27D4-172B-403C-C1D4-D59C515923BC}"/>
              </a:ext>
            </a:extLst>
          </p:cNvPr>
          <p:cNvSpPr txBox="1"/>
          <p:nvPr/>
        </p:nvSpPr>
        <p:spPr>
          <a:xfrm>
            <a:off x="1371600" y="1777882"/>
            <a:ext cx="9486900" cy="4154984"/>
          </a:xfrm>
          <a:prstGeom prst="rect">
            <a:avLst/>
          </a:prstGeom>
          <a:noFill/>
        </p:spPr>
        <p:txBody>
          <a:bodyPr wrap="square">
            <a:spAutoFit/>
          </a:bodyPr>
          <a:lstStyle/>
          <a:p>
            <a:pPr algn="just"/>
            <a:r>
              <a:rPr lang="it-IT" sz="2200" dirty="0">
                <a:solidFill>
                  <a:srgbClr val="002060"/>
                </a:solidFill>
                <a:latin typeface="Garamond" panose="02020404030301010803" pitchFamily="18" charset="0"/>
              </a:rPr>
              <a:t>Il D. Lgs. n. 231/2001 introduce - per la prima volta in Italia - la responsabilità degli enti in sede penale per alcuni reati tassativamente previsti, se commessi nell’interesse o a vantaggio degli stessi da soggetti in posizione apicale ovvero da persone sottoposte alla direzione o alla vigilanza di costoro.</a:t>
            </a:r>
          </a:p>
          <a:p>
            <a:pPr algn="just"/>
            <a:r>
              <a:rPr lang="it-IT" sz="2200" dirty="0">
                <a:solidFill>
                  <a:srgbClr val="002060"/>
                </a:solidFill>
                <a:latin typeface="Garamond" panose="02020404030301010803" pitchFamily="18" charset="0"/>
              </a:rPr>
              <a:t>La fonte della norma </a:t>
            </a:r>
            <a:r>
              <a:rPr lang="it-IT" sz="2200" b="1" dirty="0">
                <a:solidFill>
                  <a:srgbClr val="002060"/>
                </a:solidFill>
                <a:latin typeface="Garamond" panose="02020404030301010803" pitchFamily="18" charset="0"/>
              </a:rPr>
              <a:t>non è nazionale</a:t>
            </a:r>
            <a:r>
              <a:rPr lang="it-IT" sz="2200" dirty="0">
                <a:solidFill>
                  <a:srgbClr val="002060"/>
                </a:solidFill>
                <a:latin typeface="Garamond" panose="02020404030301010803" pitchFamily="18" charset="0"/>
              </a:rPr>
              <a:t> ed è da ricercare nel particolare meccanismo internazionale di «</a:t>
            </a:r>
            <a:r>
              <a:rPr lang="it-IT" sz="2200" u="sng" dirty="0">
                <a:solidFill>
                  <a:srgbClr val="002060"/>
                </a:solidFill>
                <a:latin typeface="Garamond" panose="02020404030301010803" pitchFamily="18" charset="0"/>
              </a:rPr>
              <a:t>circolazione di modelli giuridici</a:t>
            </a:r>
            <a:r>
              <a:rPr lang="it-IT" sz="2200" dirty="0">
                <a:solidFill>
                  <a:srgbClr val="002060"/>
                </a:solidFill>
                <a:latin typeface="Garamond" panose="02020404030301010803" pitchFamily="18" charset="0"/>
              </a:rPr>
              <a:t>».</a:t>
            </a:r>
          </a:p>
          <a:p>
            <a:pPr algn="just"/>
            <a:r>
              <a:rPr lang="it-IT" sz="2200" dirty="0">
                <a:solidFill>
                  <a:srgbClr val="002060"/>
                </a:solidFill>
                <a:latin typeface="Garamond" panose="02020404030301010803" pitchFamily="18" charset="0"/>
              </a:rPr>
              <a:t>Il decreto, infatti, recepisce i contenuti della </a:t>
            </a:r>
            <a:r>
              <a:rPr lang="it-IT" sz="2200" b="1" dirty="0">
                <a:solidFill>
                  <a:srgbClr val="002060"/>
                </a:solidFill>
                <a:latin typeface="Garamond" panose="02020404030301010803" pitchFamily="18" charset="0"/>
              </a:rPr>
              <a:t>Convenzione OCSE</a:t>
            </a:r>
            <a:r>
              <a:rPr lang="it-IT" sz="2200" dirty="0">
                <a:solidFill>
                  <a:srgbClr val="002060"/>
                </a:solidFill>
                <a:latin typeface="Garamond" panose="02020404030301010803" pitchFamily="18" charset="0"/>
              </a:rPr>
              <a:t> firmata dall’Italia e da molti altri Paesi nel 1997 con il fine di combattere la corruzione internazionale di pubblici ufficiali perpetrata dalle aziende nell’attuazione delle loro politiche commerciali. La Convenzione, a sua volta, ha “importato” i principi dall’esperienza anglo-americana (cfr.: </a:t>
            </a:r>
            <a:r>
              <a:rPr lang="it-IT" sz="2200" i="1" dirty="0">
                <a:solidFill>
                  <a:srgbClr val="002060"/>
                </a:solidFill>
                <a:latin typeface="Garamond" panose="02020404030301010803" pitchFamily="18" charset="0"/>
              </a:rPr>
              <a:t>Foreign </a:t>
            </a:r>
            <a:r>
              <a:rPr lang="it-IT" sz="2200" i="1" dirty="0" err="1">
                <a:solidFill>
                  <a:srgbClr val="002060"/>
                </a:solidFill>
                <a:latin typeface="Garamond" panose="02020404030301010803" pitchFamily="18" charset="0"/>
              </a:rPr>
              <a:t>Corrupt</a:t>
            </a:r>
            <a:r>
              <a:rPr lang="it-IT" sz="2200" i="1" dirty="0">
                <a:solidFill>
                  <a:srgbClr val="002060"/>
                </a:solidFill>
                <a:latin typeface="Garamond" panose="02020404030301010803" pitchFamily="18" charset="0"/>
              </a:rPr>
              <a:t> </a:t>
            </a:r>
            <a:r>
              <a:rPr lang="it-IT" sz="2200" i="1" dirty="0" err="1">
                <a:solidFill>
                  <a:srgbClr val="002060"/>
                </a:solidFill>
                <a:latin typeface="Garamond" panose="02020404030301010803" pitchFamily="18" charset="0"/>
              </a:rPr>
              <a:t>Practisies</a:t>
            </a:r>
            <a:r>
              <a:rPr lang="it-IT" sz="2200" i="1" dirty="0">
                <a:solidFill>
                  <a:srgbClr val="002060"/>
                </a:solidFill>
                <a:latin typeface="Garamond" panose="02020404030301010803" pitchFamily="18" charset="0"/>
              </a:rPr>
              <a:t> Act del 1977</a:t>
            </a:r>
            <a:r>
              <a:rPr lang="it-IT" sz="2200" dirty="0">
                <a:solidFill>
                  <a:srgbClr val="002060"/>
                </a:solidFill>
                <a:latin typeface="Garamond" panose="02020404030301010803" pitchFamily="18" charset="0"/>
              </a:rPr>
              <a:t> e le </a:t>
            </a:r>
            <a:r>
              <a:rPr lang="it-IT" sz="2200" i="1" dirty="0">
                <a:solidFill>
                  <a:srgbClr val="002060"/>
                </a:solidFill>
                <a:latin typeface="Garamond" panose="02020404030301010803" pitchFamily="18" charset="0"/>
              </a:rPr>
              <a:t>Federal </a:t>
            </a:r>
            <a:r>
              <a:rPr lang="it-IT" sz="2200" i="1" dirty="0" err="1">
                <a:solidFill>
                  <a:srgbClr val="002060"/>
                </a:solidFill>
                <a:latin typeface="Garamond" panose="02020404030301010803" pitchFamily="18" charset="0"/>
              </a:rPr>
              <a:t>Sentencing</a:t>
            </a:r>
            <a:r>
              <a:rPr lang="it-IT" sz="2200" i="1" dirty="0">
                <a:solidFill>
                  <a:srgbClr val="002060"/>
                </a:solidFill>
                <a:latin typeface="Garamond" panose="02020404030301010803" pitchFamily="18" charset="0"/>
              </a:rPr>
              <a:t> </a:t>
            </a:r>
            <a:r>
              <a:rPr lang="it-IT" sz="2200" i="1" dirty="0" err="1">
                <a:solidFill>
                  <a:srgbClr val="002060"/>
                </a:solidFill>
                <a:latin typeface="Garamond" panose="02020404030301010803" pitchFamily="18" charset="0"/>
              </a:rPr>
              <a:t>Guidelines</a:t>
            </a:r>
            <a:r>
              <a:rPr lang="it-IT" sz="2200" dirty="0">
                <a:solidFill>
                  <a:srgbClr val="002060"/>
                </a:solidFill>
                <a:latin typeface="Garamond" panose="02020404030301010803" pitchFamily="18" charset="0"/>
              </a:rPr>
              <a:t>).</a:t>
            </a:r>
          </a:p>
        </p:txBody>
      </p:sp>
    </p:spTree>
    <p:extLst>
      <p:ext uri="{BB962C8B-B14F-4D97-AF65-F5344CB8AC3E}">
        <p14:creationId xmlns:p14="http://schemas.microsoft.com/office/powerpoint/2010/main" val="34558760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98E889-68FF-7F84-EC39-3671F0B020CC}"/>
              </a:ext>
            </a:extLst>
          </p:cNvPr>
          <p:cNvSpPr>
            <a:spLocks noGrp="1"/>
          </p:cNvSpPr>
          <p:nvPr>
            <p:ph type="title"/>
          </p:nvPr>
        </p:nvSpPr>
        <p:spPr>
          <a:xfrm>
            <a:off x="1371600" y="685801"/>
            <a:ext cx="9486900" cy="369332"/>
          </a:xfrm>
        </p:spPr>
        <p:txBody>
          <a:bodyPr anchor="ctr">
            <a:noAutofit/>
          </a:bodyPr>
          <a:lstStyle/>
          <a:p>
            <a:pPr algn="ctr"/>
            <a:r>
              <a:rPr lang="it-IT" sz="2400" cap="small" dirty="0">
                <a:solidFill>
                  <a:srgbClr val="002060"/>
                </a:solidFill>
                <a:latin typeface="Garamond" panose="02020404030301010803" pitchFamily="18" charset="0"/>
              </a:rPr>
              <a:t>La responsabilità degli enti.</a:t>
            </a:r>
          </a:p>
        </p:txBody>
      </p:sp>
      <p:sp>
        <p:nvSpPr>
          <p:cNvPr id="4" name="CasellaDiTesto 3">
            <a:extLst>
              <a:ext uri="{FF2B5EF4-FFF2-40B4-BE49-F238E27FC236}">
                <a16:creationId xmlns:a16="http://schemas.microsoft.com/office/drawing/2014/main" id="{53E181CC-EBC3-4452-5477-D4F5F1DA4F23}"/>
              </a:ext>
            </a:extLst>
          </p:cNvPr>
          <p:cNvSpPr txBox="1"/>
          <p:nvPr/>
        </p:nvSpPr>
        <p:spPr>
          <a:xfrm>
            <a:off x="1352550" y="1093819"/>
            <a:ext cx="9486900" cy="430887"/>
          </a:xfrm>
          <a:prstGeom prst="rect">
            <a:avLst/>
          </a:prstGeom>
          <a:noFill/>
        </p:spPr>
        <p:txBody>
          <a:bodyPr wrap="square">
            <a:spAutoFit/>
          </a:bodyPr>
          <a:lstStyle/>
          <a:p>
            <a:pPr algn="ctr"/>
            <a:r>
              <a:rPr lang="it-IT" sz="2200" i="1" dirty="0">
                <a:solidFill>
                  <a:srgbClr val="002060"/>
                </a:solidFill>
                <a:latin typeface="Garamond" panose="02020404030301010803" pitchFamily="18" charset="0"/>
              </a:rPr>
              <a:t>Il D. Lgs. n. 231/2001 – Le sanzioni</a:t>
            </a:r>
          </a:p>
        </p:txBody>
      </p:sp>
      <p:sp>
        <p:nvSpPr>
          <p:cNvPr id="6" name="CasellaDiTesto 5">
            <a:extLst>
              <a:ext uri="{FF2B5EF4-FFF2-40B4-BE49-F238E27FC236}">
                <a16:creationId xmlns:a16="http://schemas.microsoft.com/office/drawing/2014/main" id="{09DA27D4-172B-403C-C1D4-D59C515923BC}"/>
              </a:ext>
            </a:extLst>
          </p:cNvPr>
          <p:cNvSpPr txBox="1"/>
          <p:nvPr/>
        </p:nvSpPr>
        <p:spPr>
          <a:xfrm>
            <a:off x="1371600" y="1777882"/>
            <a:ext cx="9486900" cy="4832092"/>
          </a:xfrm>
          <a:prstGeom prst="rect">
            <a:avLst/>
          </a:prstGeom>
          <a:noFill/>
        </p:spPr>
        <p:txBody>
          <a:bodyPr wrap="square">
            <a:spAutoFit/>
          </a:bodyPr>
          <a:lstStyle/>
          <a:p>
            <a:pPr algn="ctr">
              <a:buSzPct val="75000"/>
            </a:pPr>
            <a:r>
              <a:rPr lang="it-IT" sz="2200" b="1" dirty="0">
                <a:solidFill>
                  <a:srgbClr val="002060"/>
                </a:solidFill>
                <a:latin typeface="Garamond" panose="02020404030301010803" pitchFamily="18" charset="0"/>
              </a:rPr>
              <a:t>Tipologia</a:t>
            </a:r>
            <a:endParaRPr lang="it-IT" sz="2200" dirty="0">
              <a:solidFill>
                <a:srgbClr val="002060"/>
              </a:solidFill>
              <a:latin typeface="Garamond" panose="02020404030301010803" pitchFamily="18" charset="0"/>
            </a:endParaRPr>
          </a:p>
          <a:p>
            <a:pPr algn="just">
              <a:buSzPct val="75000"/>
            </a:pPr>
            <a:r>
              <a:rPr lang="it-IT" sz="2200" u="sng" dirty="0">
                <a:solidFill>
                  <a:srgbClr val="002060"/>
                </a:solidFill>
                <a:latin typeface="Garamond" panose="02020404030301010803" pitchFamily="18" charset="0"/>
              </a:rPr>
              <a:t>Sanzione pecuniaria</a:t>
            </a:r>
            <a:r>
              <a:rPr lang="it-IT" sz="2200" dirty="0">
                <a:solidFill>
                  <a:srgbClr val="002060"/>
                </a:solidFill>
                <a:latin typeface="Garamond" panose="02020404030301010803" pitchFamily="18" charset="0"/>
              </a:rPr>
              <a:t> - È sempre prevista l’applicazione di una sanzione pecuniaria, commisurata alla gravità del fatto, al grado di responsabilità dell’ente alla condotta successiva alla commissione del reato nonché alle condizioni economiche dell’ente.</a:t>
            </a:r>
          </a:p>
          <a:p>
            <a:pPr algn="just">
              <a:buSzPct val="75000"/>
            </a:pPr>
            <a:r>
              <a:rPr lang="it-IT" sz="2200" u="sng" dirty="0">
                <a:solidFill>
                  <a:srgbClr val="002060"/>
                </a:solidFill>
                <a:latin typeface="Garamond" panose="02020404030301010803" pitchFamily="18" charset="0"/>
              </a:rPr>
              <a:t>Sanzioni interdittive</a:t>
            </a:r>
            <a:r>
              <a:rPr lang="it-IT" sz="2200" dirty="0">
                <a:solidFill>
                  <a:srgbClr val="002060"/>
                </a:solidFill>
                <a:latin typeface="Garamond" panose="02020404030301010803" pitchFamily="18" charset="0"/>
              </a:rPr>
              <a:t> - Sono applicate, in relazione a reati per i quali sono previste, nei casi in cui il reato sia commesso da soggetti apicali o sia ascrivibile a carenze organizzative della società che dal reato abbia tratto un profitto di rilevante entità ovvero nei casi di reiterazione di illeciti (interdizione all’esercizio dell’attività, sospensione o revoca delle licenze o concessioni, divieto di contrarre con la Pubblica Amministrazione)</a:t>
            </a:r>
          </a:p>
          <a:p>
            <a:pPr algn="just">
              <a:buSzPct val="75000"/>
            </a:pPr>
            <a:r>
              <a:rPr lang="it-IT" sz="2200" u="sng" dirty="0">
                <a:solidFill>
                  <a:srgbClr val="002060"/>
                </a:solidFill>
                <a:latin typeface="Garamond" panose="02020404030301010803" pitchFamily="18" charset="0"/>
              </a:rPr>
              <a:t>Confisca</a:t>
            </a:r>
            <a:r>
              <a:rPr lang="it-IT" sz="2200" dirty="0">
                <a:solidFill>
                  <a:srgbClr val="002060"/>
                </a:solidFill>
                <a:latin typeface="Garamond" panose="02020404030301010803" pitchFamily="18" charset="0"/>
              </a:rPr>
              <a:t> del prezzo o del profitto del reato (ovvero somme di denaro equivalenti).</a:t>
            </a:r>
          </a:p>
          <a:p>
            <a:pPr algn="just">
              <a:buSzPct val="75000"/>
            </a:pPr>
            <a:r>
              <a:rPr lang="it-IT" sz="2200" u="sng" dirty="0">
                <a:solidFill>
                  <a:srgbClr val="002060"/>
                </a:solidFill>
                <a:latin typeface="Garamond" panose="02020404030301010803" pitchFamily="18" charset="0"/>
              </a:rPr>
              <a:t>Iscrizione</a:t>
            </a:r>
            <a:r>
              <a:rPr lang="it-IT" sz="2200" dirty="0">
                <a:solidFill>
                  <a:srgbClr val="002060"/>
                </a:solidFill>
                <a:latin typeface="Garamond" panose="02020404030301010803" pitchFamily="18" charset="0"/>
              </a:rPr>
              <a:t> delle sanzioni definitive nella Anagrafe Nazionale delle sanzioni amministrative, regolato dalle medesime norme applicabili al Casellario Giudiziale per le persone fisiche.</a:t>
            </a:r>
          </a:p>
        </p:txBody>
      </p:sp>
    </p:spTree>
    <p:extLst>
      <p:ext uri="{BB962C8B-B14F-4D97-AF65-F5344CB8AC3E}">
        <p14:creationId xmlns:p14="http://schemas.microsoft.com/office/powerpoint/2010/main" val="29707901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98E889-68FF-7F84-EC39-3671F0B020CC}"/>
              </a:ext>
            </a:extLst>
          </p:cNvPr>
          <p:cNvSpPr>
            <a:spLocks noGrp="1"/>
          </p:cNvSpPr>
          <p:nvPr>
            <p:ph type="title"/>
          </p:nvPr>
        </p:nvSpPr>
        <p:spPr>
          <a:xfrm>
            <a:off x="1371600" y="685801"/>
            <a:ext cx="9486900" cy="369332"/>
          </a:xfrm>
        </p:spPr>
        <p:txBody>
          <a:bodyPr anchor="ctr">
            <a:noAutofit/>
          </a:bodyPr>
          <a:lstStyle/>
          <a:p>
            <a:pPr algn="ctr"/>
            <a:r>
              <a:rPr lang="it-IT" sz="2400" cap="small" dirty="0">
                <a:solidFill>
                  <a:srgbClr val="002060"/>
                </a:solidFill>
                <a:latin typeface="Garamond" panose="02020404030301010803" pitchFamily="18" charset="0"/>
              </a:rPr>
              <a:t>La responsabilità degli enti.</a:t>
            </a:r>
          </a:p>
        </p:txBody>
      </p:sp>
      <p:sp>
        <p:nvSpPr>
          <p:cNvPr id="4" name="CasellaDiTesto 3">
            <a:extLst>
              <a:ext uri="{FF2B5EF4-FFF2-40B4-BE49-F238E27FC236}">
                <a16:creationId xmlns:a16="http://schemas.microsoft.com/office/drawing/2014/main" id="{53E181CC-EBC3-4452-5477-D4F5F1DA4F23}"/>
              </a:ext>
            </a:extLst>
          </p:cNvPr>
          <p:cNvSpPr txBox="1"/>
          <p:nvPr/>
        </p:nvSpPr>
        <p:spPr>
          <a:xfrm>
            <a:off x="1352550" y="1093819"/>
            <a:ext cx="9486900" cy="430887"/>
          </a:xfrm>
          <a:prstGeom prst="rect">
            <a:avLst/>
          </a:prstGeom>
          <a:noFill/>
        </p:spPr>
        <p:txBody>
          <a:bodyPr wrap="square">
            <a:spAutoFit/>
          </a:bodyPr>
          <a:lstStyle/>
          <a:p>
            <a:pPr algn="ctr"/>
            <a:r>
              <a:rPr lang="it-IT" sz="2200" i="1" dirty="0">
                <a:solidFill>
                  <a:srgbClr val="002060"/>
                </a:solidFill>
                <a:latin typeface="Garamond" panose="02020404030301010803" pitchFamily="18" charset="0"/>
              </a:rPr>
              <a:t>Il D. Lgs. n. 231/2001 – Le sanzioni</a:t>
            </a:r>
          </a:p>
        </p:txBody>
      </p:sp>
      <p:sp>
        <p:nvSpPr>
          <p:cNvPr id="6" name="CasellaDiTesto 5">
            <a:extLst>
              <a:ext uri="{FF2B5EF4-FFF2-40B4-BE49-F238E27FC236}">
                <a16:creationId xmlns:a16="http://schemas.microsoft.com/office/drawing/2014/main" id="{09DA27D4-172B-403C-C1D4-D59C515923BC}"/>
              </a:ext>
            </a:extLst>
          </p:cNvPr>
          <p:cNvSpPr txBox="1"/>
          <p:nvPr/>
        </p:nvSpPr>
        <p:spPr>
          <a:xfrm>
            <a:off x="1371600" y="1777882"/>
            <a:ext cx="9486900" cy="4493538"/>
          </a:xfrm>
          <a:prstGeom prst="rect">
            <a:avLst/>
          </a:prstGeom>
          <a:noFill/>
        </p:spPr>
        <p:txBody>
          <a:bodyPr wrap="square">
            <a:spAutoFit/>
          </a:bodyPr>
          <a:lstStyle/>
          <a:p>
            <a:pPr algn="ctr">
              <a:buSzPct val="75000"/>
            </a:pPr>
            <a:r>
              <a:rPr lang="it-IT" sz="2200" b="1" dirty="0">
                <a:solidFill>
                  <a:srgbClr val="002060"/>
                </a:solidFill>
                <a:latin typeface="Garamond" panose="02020404030301010803" pitchFamily="18" charset="0"/>
              </a:rPr>
              <a:t>Applicazione</a:t>
            </a:r>
            <a:endParaRPr lang="it-IT" sz="2200" dirty="0">
              <a:solidFill>
                <a:srgbClr val="002060"/>
              </a:solidFill>
              <a:latin typeface="Garamond" panose="02020404030301010803" pitchFamily="18" charset="0"/>
            </a:endParaRPr>
          </a:p>
          <a:p>
            <a:pPr algn="just">
              <a:buSzPct val="75000"/>
            </a:pPr>
            <a:r>
              <a:rPr lang="it-IT" sz="2200" u="sng" dirty="0">
                <a:solidFill>
                  <a:srgbClr val="002060"/>
                </a:solidFill>
                <a:latin typeface="Garamond" panose="02020404030301010803" pitchFamily="18" charset="0"/>
              </a:rPr>
              <a:t>In via cautelare</a:t>
            </a:r>
            <a:r>
              <a:rPr lang="it-IT" sz="2200" dirty="0">
                <a:solidFill>
                  <a:srgbClr val="002060"/>
                </a:solidFill>
                <a:latin typeface="Garamond" panose="02020404030301010803" pitchFamily="18" charset="0"/>
              </a:rPr>
              <a:t> - il PM può richiedere al GIP l’applicazione delle sanzioni in via cautelare quando sussista un </a:t>
            </a:r>
            <a:r>
              <a:rPr lang="it-IT" sz="2200" i="1" dirty="0">
                <a:solidFill>
                  <a:srgbClr val="002060"/>
                </a:solidFill>
                <a:latin typeface="Garamond" panose="02020404030301010803" pitchFamily="18" charset="0"/>
              </a:rPr>
              <a:t>“fumus boni </a:t>
            </a:r>
            <a:r>
              <a:rPr lang="it-IT" sz="2200" i="1" dirty="0" err="1">
                <a:solidFill>
                  <a:srgbClr val="002060"/>
                </a:solidFill>
                <a:latin typeface="Garamond" panose="02020404030301010803" pitchFamily="18" charset="0"/>
              </a:rPr>
              <a:t>juris</a:t>
            </a:r>
            <a:r>
              <a:rPr lang="it-IT" sz="2200" i="1" dirty="0">
                <a:solidFill>
                  <a:srgbClr val="002060"/>
                </a:solidFill>
                <a:latin typeface="Garamond" panose="02020404030301010803" pitchFamily="18" charset="0"/>
              </a:rPr>
              <a:t>”</a:t>
            </a:r>
            <a:r>
              <a:rPr lang="it-IT" sz="2200" dirty="0">
                <a:solidFill>
                  <a:srgbClr val="002060"/>
                </a:solidFill>
                <a:latin typeface="Garamond" panose="02020404030301010803" pitchFamily="18" charset="0"/>
              </a:rPr>
              <a:t> ed un </a:t>
            </a:r>
            <a:r>
              <a:rPr lang="it-IT" sz="2200" i="1" dirty="0">
                <a:solidFill>
                  <a:srgbClr val="002060"/>
                </a:solidFill>
                <a:latin typeface="Garamond" panose="02020404030301010803" pitchFamily="18" charset="0"/>
              </a:rPr>
              <a:t>“periculum in mora”</a:t>
            </a:r>
            <a:r>
              <a:rPr lang="it-IT" sz="2200" dirty="0">
                <a:solidFill>
                  <a:srgbClr val="002060"/>
                </a:solidFill>
                <a:latin typeface="Garamond" panose="02020404030301010803" pitchFamily="18" charset="0"/>
              </a:rPr>
              <a:t>.</a:t>
            </a:r>
          </a:p>
          <a:p>
            <a:pPr algn="just">
              <a:buSzPct val="75000"/>
            </a:pPr>
            <a:r>
              <a:rPr lang="it-IT" sz="2200" dirty="0">
                <a:solidFill>
                  <a:srgbClr val="002060"/>
                </a:solidFill>
                <a:latin typeface="Garamond" panose="02020404030301010803" pitchFamily="18" charset="0"/>
              </a:rPr>
              <a:t>La società può ottenere la sospensione dell’applicazione delle misure cautelari dando prova della “riparazione delle conseguenze del reato” ex art. 17 del decreto.</a:t>
            </a:r>
          </a:p>
          <a:p>
            <a:pPr algn="just">
              <a:buSzPct val="75000"/>
            </a:pPr>
            <a:r>
              <a:rPr lang="it-IT" sz="2200" u="sng" dirty="0">
                <a:solidFill>
                  <a:srgbClr val="002060"/>
                </a:solidFill>
                <a:latin typeface="Garamond" panose="02020404030301010803" pitchFamily="18" charset="0"/>
              </a:rPr>
              <a:t>In via definitiva</a:t>
            </a:r>
            <a:r>
              <a:rPr lang="it-IT" sz="2200" dirty="0">
                <a:solidFill>
                  <a:srgbClr val="002060"/>
                </a:solidFill>
                <a:latin typeface="Garamond" panose="02020404030301010803" pitchFamily="18" charset="0"/>
              </a:rPr>
              <a:t> - le sanzioni sono applicate in via definitiva per effetto di sentenze di condanna ovvero di applicazione della pena su richiesta della parte (cd. patteggiamento). La società può evitare l’applicazione delle sole sanzioni interdittive dando prova della “riparazione delle conseguenze del reato” mediante: </a:t>
            </a:r>
            <a:r>
              <a:rPr lang="it-IT" sz="2200" b="1" dirty="0">
                <a:solidFill>
                  <a:srgbClr val="002060"/>
                </a:solidFill>
                <a:latin typeface="Garamond" panose="02020404030301010803" pitchFamily="18" charset="0"/>
              </a:rPr>
              <a:t>a) </a:t>
            </a:r>
            <a:r>
              <a:rPr lang="it-IT" sz="2200" dirty="0">
                <a:solidFill>
                  <a:srgbClr val="002060"/>
                </a:solidFill>
                <a:latin typeface="Garamond" panose="02020404030301010803" pitchFamily="18" charset="0"/>
              </a:rPr>
              <a:t>il risarcimento integrale del danno; </a:t>
            </a:r>
            <a:r>
              <a:rPr lang="it-IT" sz="2200" b="1" dirty="0">
                <a:solidFill>
                  <a:srgbClr val="002060"/>
                </a:solidFill>
                <a:latin typeface="Garamond" panose="02020404030301010803" pitchFamily="18" charset="0"/>
              </a:rPr>
              <a:t>b)</a:t>
            </a:r>
            <a:r>
              <a:rPr lang="it-IT" sz="2200" dirty="0">
                <a:solidFill>
                  <a:srgbClr val="002060"/>
                </a:solidFill>
                <a:latin typeface="Garamond" panose="02020404030301010803" pitchFamily="18" charset="0"/>
              </a:rPr>
              <a:t> l’eliminazione delle carenze organizzative e l’adozione di un modello idoneo a prevenire reati della specie di quelli verificatisi; </a:t>
            </a:r>
            <a:r>
              <a:rPr lang="it-IT" sz="2200" b="1" dirty="0">
                <a:solidFill>
                  <a:srgbClr val="002060"/>
                </a:solidFill>
                <a:latin typeface="Garamond" panose="02020404030301010803" pitchFamily="18" charset="0"/>
              </a:rPr>
              <a:t>c) </a:t>
            </a:r>
            <a:r>
              <a:rPr lang="it-IT" sz="2200" dirty="0">
                <a:solidFill>
                  <a:srgbClr val="002060"/>
                </a:solidFill>
                <a:latin typeface="Garamond" panose="02020404030301010803" pitchFamily="18" charset="0"/>
              </a:rPr>
              <a:t>la messa a disposizione per una confisca il profitto tratto dalla commissione del reato presupposto.</a:t>
            </a:r>
          </a:p>
        </p:txBody>
      </p:sp>
    </p:spTree>
    <p:extLst>
      <p:ext uri="{BB962C8B-B14F-4D97-AF65-F5344CB8AC3E}">
        <p14:creationId xmlns:p14="http://schemas.microsoft.com/office/powerpoint/2010/main" val="38731244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98E889-68FF-7F84-EC39-3671F0B020CC}"/>
              </a:ext>
            </a:extLst>
          </p:cNvPr>
          <p:cNvSpPr>
            <a:spLocks noGrp="1"/>
          </p:cNvSpPr>
          <p:nvPr>
            <p:ph type="title"/>
          </p:nvPr>
        </p:nvSpPr>
        <p:spPr>
          <a:xfrm>
            <a:off x="1371600" y="685801"/>
            <a:ext cx="9486900" cy="369332"/>
          </a:xfrm>
        </p:spPr>
        <p:txBody>
          <a:bodyPr anchor="ctr">
            <a:noAutofit/>
          </a:bodyPr>
          <a:lstStyle/>
          <a:p>
            <a:pPr algn="ctr"/>
            <a:r>
              <a:rPr lang="it-IT" sz="2400" cap="small" dirty="0">
                <a:solidFill>
                  <a:srgbClr val="002060"/>
                </a:solidFill>
                <a:latin typeface="Garamond" panose="02020404030301010803" pitchFamily="18" charset="0"/>
              </a:rPr>
              <a:t>La responsabilità degli enti.</a:t>
            </a:r>
          </a:p>
        </p:txBody>
      </p:sp>
      <p:sp>
        <p:nvSpPr>
          <p:cNvPr id="4" name="CasellaDiTesto 3">
            <a:extLst>
              <a:ext uri="{FF2B5EF4-FFF2-40B4-BE49-F238E27FC236}">
                <a16:creationId xmlns:a16="http://schemas.microsoft.com/office/drawing/2014/main" id="{53E181CC-EBC3-4452-5477-D4F5F1DA4F23}"/>
              </a:ext>
            </a:extLst>
          </p:cNvPr>
          <p:cNvSpPr txBox="1"/>
          <p:nvPr/>
        </p:nvSpPr>
        <p:spPr>
          <a:xfrm>
            <a:off x="1352550" y="1093819"/>
            <a:ext cx="9486900" cy="430887"/>
          </a:xfrm>
          <a:prstGeom prst="rect">
            <a:avLst/>
          </a:prstGeom>
          <a:noFill/>
        </p:spPr>
        <p:txBody>
          <a:bodyPr wrap="square">
            <a:spAutoFit/>
          </a:bodyPr>
          <a:lstStyle/>
          <a:p>
            <a:pPr algn="ctr"/>
            <a:r>
              <a:rPr lang="it-IT" sz="2200" i="1" dirty="0">
                <a:solidFill>
                  <a:srgbClr val="002060"/>
                </a:solidFill>
                <a:latin typeface="Garamond" panose="02020404030301010803" pitchFamily="18" charset="0"/>
              </a:rPr>
              <a:t>Il D. Lgs. n. 231/2001 – Il modello 231</a:t>
            </a:r>
          </a:p>
        </p:txBody>
      </p:sp>
      <p:sp>
        <p:nvSpPr>
          <p:cNvPr id="6" name="CasellaDiTesto 5">
            <a:extLst>
              <a:ext uri="{FF2B5EF4-FFF2-40B4-BE49-F238E27FC236}">
                <a16:creationId xmlns:a16="http://schemas.microsoft.com/office/drawing/2014/main" id="{09DA27D4-172B-403C-C1D4-D59C515923BC}"/>
              </a:ext>
            </a:extLst>
          </p:cNvPr>
          <p:cNvSpPr txBox="1"/>
          <p:nvPr/>
        </p:nvSpPr>
        <p:spPr>
          <a:xfrm>
            <a:off x="1371600" y="1777882"/>
            <a:ext cx="9486900" cy="4832092"/>
          </a:xfrm>
          <a:prstGeom prst="rect">
            <a:avLst/>
          </a:prstGeom>
          <a:noFill/>
        </p:spPr>
        <p:txBody>
          <a:bodyPr wrap="square">
            <a:spAutoFit/>
          </a:bodyPr>
          <a:lstStyle/>
          <a:p>
            <a:pPr algn="ctr">
              <a:buSzPct val="75000"/>
            </a:pPr>
            <a:r>
              <a:rPr lang="it-IT" sz="2200" b="1" u="sng" dirty="0">
                <a:solidFill>
                  <a:srgbClr val="002060"/>
                </a:solidFill>
                <a:latin typeface="Garamond" panose="02020404030301010803" pitchFamily="18" charset="0"/>
              </a:rPr>
              <a:t>Il Modello di Organizzazione, Gestione e Controllo - MOG 231</a:t>
            </a:r>
          </a:p>
          <a:p>
            <a:pPr algn="just">
              <a:buSzPct val="75000"/>
            </a:pPr>
            <a:r>
              <a:rPr lang="it-IT" sz="2200" dirty="0">
                <a:solidFill>
                  <a:srgbClr val="002060"/>
                </a:solidFill>
                <a:latin typeface="Garamond" panose="02020404030301010803" pitchFamily="18" charset="0"/>
              </a:rPr>
              <a:t>Il Modello è un atto societario formale, approvato dal C.d.A., elaborato sulla base dell’analisi dell’operatività aziendale e dei rischi ad essa connessa. Rappresenta un sistema strutturato ed organico di attività e procedure di controllo volte a prevenire la commissione dei reati previsti.</a:t>
            </a:r>
          </a:p>
          <a:p>
            <a:pPr algn="just">
              <a:buSzPct val="75000"/>
            </a:pPr>
            <a:r>
              <a:rPr lang="it-IT" sz="2200" dirty="0">
                <a:solidFill>
                  <a:srgbClr val="002060"/>
                </a:solidFill>
                <a:latin typeface="Garamond" panose="02020404030301010803" pitchFamily="18" charset="0"/>
              </a:rPr>
              <a:t>Al fine di esplicare la sua funzione è necessario che i Modelli prevedano meccanismi interni di prevenzione che ne rendano possibile l’elusione solo attraverso mezzi fraudolenti (per l’esclusione della responsabilità dell’ente ex art. 6, comma 1, lett. c).</a:t>
            </a:r>
          </a:p>
          <a:p>
            <a:pPr algn="just">
              <a:buSzPct val="75000"/>
            </a:pPr>
            <a:r>
              <a:rPr lang="it-IT" sz="2200" b="1" dirty="0">
                <a:solidFill>
                  <a:srgbClr val="002060"/>
                </a:solidFill>
                <a:latin typeface="Garamond" panose="02020404030301010803" pitchFamily="18" charset="0"/>
              </a:rPr>
              <a:t>L’adozione del Modello non è obbligatoria ma è condizione essenziale perché l’ente sia esonerato dalla responsabilità.</a:t>
            </a:r>
          </a:p>
          <a:p>
            <a:pPr algn="just">
              <a:buSzPct val="75000"/>
            </a:pPr>
            <a:r>
              <a:rPr lang="it-IT" sz="2200" dirty="0">
                <a:solidFill>
                  <a:srgbClr val="002060"/>
                </a:solidFill>
                <a:latin typeface="Garamond" panose="02020404030301010803" pitchFamily="18" charset="0"/>
              </a:rPr>
              <a:t>Nella prassi  il Modello sta diventando sempre più un «accessorio richiesto»: nelle Gare di Appalto pubbliche (ma anche nel privato) viene previsto come requisito premiante o comunque per la qualifica nell’Albo fornitori ma anche per l’acquisizione del Rating di Legalità, per un più agevole accesso la credito.</a:t>
            </a:r>
          </a:p>
        </p:txBody>
      </p:sp>
    </p:spTree>
    <p:extLst>
      <p:ext uri="{BB962C8B-B14F-4D97-AF65-F5344CB8AC3E}">
        <p14:creationId xmlns:p14="http://schemas.microsoft.com/office/powerpoint/2010/main" val="13725420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98E889-68FF-7F84-EC39-3671F0B020CC}"/>
              </a:ext>
            </a:extLst>
          </p:cNvPr>
          <p:cNvSpPr>
            <a:spLocks noGrp="1"/>
          </p:cNvSpPr>
          <p:nvPr>
            <p:ph type="title"/>
          </p:nvPr>
        </p:nvSpPr>
        <p:spPr>
          <a:xfrm>
            <a:off x="1371600" y="685801"/>
            <a:ext cx="9486900" cy="369332"/>
          </a:xfrm>
        </p:spPr>
        <p:txBody>
          <a:bodyPr anchor="ctr">
            <a:noAutofit/>
          </a:bodyPr>
          <a:lstStyle/>
          <a:p>
            <a:pPr algn="ctr"/>
            <a:r>
              <a:rPr lang="it-IT" sz="2400" cap="small" dirty="0">
                <a:solidFill>
                  <a:srgbClr val="002060"/>
                </a:solidFill>
                <a:latin typeface="Garamond" panose="02020404030301010803" pitchFamily="18" charset="0"/>
              </a:rPr>
              <a:t>La responsabilità degli enti.</a:t>
            </a:r>
          </a:p>
        </p:txBody>
      </p:sp>
      <p:sp>
        <p:nvSpPr>
          <p:cNvPr id="4" name="CasellaDiTesto 3">
            <a:extLst>
              <a:ext uri="{FF2B5EF4-FFF2-40B4-BE49-F238E27FC236}">
                <a16:creationId xmlns:a16="http://schemas.microsoft.com/office/drawing/2014/main" id="{53E181CC-EBC3-4452-5477-D4F5F1DA4F23}"/>
              </a:ext>
            </a:extLst>
          </p:cNvPr>
          <p:cNvSpPr txBox="1"/>
          <p:nvPr/>
        </p:nvSpPr>
        <p:spPr>
          <a:xfrm>
            <a:off x="1352550" y="1093819"/>
            <a:ext cx="9486900" cy="430887"/>
          </a:xfrm>
          <a:prstGeom prst="rect">
            <a:avLst/>
          </a:prstGeom>
          <a:noFill/>
        </p:spPr>
        <p:txBody>
          <a:bodyPr wrap="square">
            <a:spAutoFit/>
          </a:bodyPr>
          <a:lstStyle/>
          <a:p>
            <a:pPr algn="ctr"/>
            <a:r>
              <a:rPr lang="it-IT" sz="2200" i="1" dirty="0">
                <a:solidFill>
                  <a:srgbClr val="002060"/>
                </a:solidFill>
                <a:latin typeface="Garamond" panose="02020404030301010803" pitchFamily="18" charset="0"/>
              </a:rPr>
              <a:t>Il D. Lgs. n. 231/2001 – Il modello 231 – struttura tipo</a:t>
            </a:r>
          </a:p>
        </p:txBody>
      </p:sp>
      <p:sp>
        <p:nvSpPr>
          <p:cNvPr id="6" name="CasellaDiTesto 5">
            <a:extLst>
              <a:ext uri="{FF2B5EF4-FFF2-40B4-BE49-F238E27FC236}">
                <a16:creationId xmlns:a16="http://schemas.microsoft.com/office/drawing/2014/main" id="{09DA27D4-172B-403C-C1D4-D59C515923BC}"/>
              </a:ext>
            </a:extLst>
          </p:cNvPr>
          <p:cNvSpPr txBox="1"/>
          <p:nvPr/>
        </p:nvSpPr>
        <p:spPr>
          <a:xfrm>
            <a:off x="1371600" y="1777882"/>
            <a:ext cx="9486900" cy="4154984"/>
          </a:xfrm>
          <a:prstGeom prst="rect">
            <a:avLst/>
          </a:prstGeom>
          <a:noFill/>
        </p:spPr>
        <p:txBody>
          <a:bodyPr wrap="square">
            <a:spAutoFit/>
          </a:bodyPr>
          <a:lstStyle/>
          <a:p>
            <a:pPr algn="just">
              <a:buSzPct val="75000"/>
            </a:pPr>
            <a:r>
              <a:rPr lang="it-IT" sz="2200" dirty="0">
                <a:solidFill>
                  <a:srgbClr val="002060"/>
                </a:solidFill>
                <a:latin typeface="Garamond" panose="02020404030301010803" pitchFamily="18" charset="0"/>
              </a:rPr>
              <a:t>Il Modello è composto da vari elementi, tra i quali:</a:t>
            </a:r>
          </a:p>
          <a:p>
            <a:pPr algn="just">
              <a:buSzPct val="75000"/>
            </a:pPr>
            <a:endParaRPr lang="it-IT" sz="2200" b="1" dirty="0">
              <a:solidFill>
                <a:srgbClr val="002060"/>
              </a:solidFill>
              <a:latin typeface="Garamond" panose="02020404030301010803" pitchFamily="18" charset="0"/>
            </a:endParaRPr>
          </a:p>
          <a:p>
            <a:pPr algn="just">
              <a:buSzPct val="75000"/>
            </a:pPr>
            <a:r>
              <a:rPr lang="it-IT" sz="2200" b="1" dirty="0">
                <a:solidFill>
                  <a:srgbClr val="002060"/>
                </a:solidFill>
                <a:latin typeface="Garamond" panose="02020404030301010803" pitchFamily="18" charset="0"/>
              </a:rPr>
              <a:t>– Parte generale</a:t>
            </a:r>
            <a:r>
              <a:rPr lang="it-IT" sz="2200" dirty="0">
                <a:solidFill>
                  <a:srgbClr val="002060"/>
                </a:solidFill>
                <a:latin typeface="Garamond" panose="02020404030301010803" pitchFamily="18" charset="0"/>
              </a:rPr>
              <a:t>:</a:t>
            </a:r>
          </a:p>
          <a:p>
            <a:pPr algn="just">
              <a:buSzPct val="75000"/>
            </a:pPr>
            <a:r>
              <a:rPr lang="it-IT" sz="2200" dirty="0">
                <a:solidFill>
                  <a:srgbClr val="002060"/>
                </a:solidFill>
                <a:latin typeface="Garamond" panose="02020404030301010803" pitchFamily="18" charset="0"/>
              </a:rPr>
              <a:t>• Principi di fondo</a:t>
            </a:r>
          </a:p>
          <a:p>
            <a:pPr algn="just">
              <a:buSzPct val="75000"/>
            </a:pPr>
            <a:r>
              <a:rPr lang="it-IT" sz="2200" dirty="0">
                <a:solidFill>
                  <a:srgbClr val="002060"/>
                </a:solidFill>
                <a:latin typeface="Garamond" panose="02020404030301010803" pitchFamily="18" charset="0"/>
              </a:rPr>
              <a:t>• Organismo di Vigilanza (composizione, regolamento, etc.)</a:t>
            </a:r>
          </a:p>
          <a:p>
            <a:pPr algn="just">
              <a:buSzPct val="75000"/>
            </a:pPr>
            <a:r>
              <a:rPr lang="it-IT" sz="2200" dirty="0">
                <a:solidFill>
                  <a:srgbClr val="002060"/>
                </a:solidFill>
                <a:latin typeface="Garamond" panose="02020404030301010803" pitchFamily="18" charset="0"/>
              </a:rPr>
              <a:t>• Sistema disciplinare</a:t>
            </a:r>
          </a:p>
          <a:p>
            <a:pPr algn="just">
              <a:buSzPct val="75000"/>
            </a:pPr>
            <a:r>
              <a:rPr lang="it-IT" sz="2200" dirty="0">
                <a:solidFill>
                  <a:srgbClr val="002060"/>
                </a:solidFill>
                <a:latin typeface="Garamond" panose="02020404030301010803" pitchFamily="18" charset="0"/>
              </a:rPr>
              <a:t>• Codice etico</a:t>
            </a:r>
          </a:p>
          <a:p>
            <a:pPr algn="just">
              <a:buSzPct val="75000"/>
            </a:pPr>
            <a:endParaRPr lang="it-IT" sz="2200" b="1" dirty="0">
              <a:solidFill>
                <a:srgbClr val="002060"/>
              </a:solidFill>
              <a:latin typeface="Garamond" panose="02020404030301010803" pitchFamily="18" charset="0"/>
            </a:endParaRPr>
          </a:p>
          <a:p>
            <a:pPr algn="just">
              <a:buSzPct val="75000"/>
            </a:pPr>
            <a:r>
              <a:rPr lang="it-IT" sz="2200" b="1" dirty="0">
                <a:solidFill>
                  <a:srgbClr val="002060"/>
                </a:solidFill>
                <a:latin typeface="Garamond" panose="02020404030301010803" pitchFamily="18" charset="0"/>
              </a:rPr>
              <a:t>– Parte speciale</a:t>
            </a:r>
            <a:r>
              <a:rPr lang="it-IT" sz="2200" dirty="0">
                <a:solidFill>
                  <a:srgbClr val="002060"/>
                </a:solidFill>
                <a:latin typeface="Garamond" panose="02020404030301010803" pitchFamily="18" charset="0"/>
              </a:rPr>
              <a:t>:</a:t>
            </a:r>
          </a:p>
          <a:p>
            <a:pPr algn="just">
              <a:buSzPct val="75000"/>
            </a:pPr>
            <a:r>
              <a:rPr lang="it-IT" sz="2200" dirty="0">
                <a:solidFill>
                  <a:srgbClr val="002060"/>
                </a:solidFill>
                <a:latin typeface="Garamond" panose="02020404030301010803" pitchFamily="18" charset="0"/>
              </a:rPr>
              <a:t>• Struttura organizzativa (organigramma, job </a:t>
            </a:r>
            <a:r>
              <a:rPr lang="it-IT" sz="2200" dirty="0" err="1">
                <a:solidFill>
                  <a:srgbClr val="002060"/>
                </a:solidFill>
                <a:latin typeface="Garamond" panose="02020404030301010803" pitchFamily="18" charset="0"/>
              </a:rPr>
              <a:t>description</a:t>
            </a:r>
            <a:r>
              <a:rPr lang="it-IT" sz="2200" dirty="0">
                <a:solidFill>
                  <a:srgbClr val="002060"/>
                </a:solidFill>
                <a:latin typeface="Garamond" panose="02020404030301010803" pitchFamily="18" charset="0"/>
              </a:rPr>
              <a:t>, procure)</a:t>
            </a:r>
          </a:p>
          <a:p>
            <a:pPr algn="just">
              <a:buSzPct val="75000"/>
            </a:pPr>
            <a:r>
              <a:rPr lang="it-IT" sz="2200" dirty="0">
                <a:solidFill>
                  <a:srgbClr val="002060"/>
                </a:solidFill>
                <a:latin typeface="Garamond" panose="02020404030301010803" pitchFamily="18" charset="0"/>
              </a:rPr>
              <a:t>• Mappatura dei rischi</a:t>
            </a:r>
          </a:p>
          <a:p>
            <a:pPr algn="just">
              <a:buSzPct val="75000"/>
            </a:pPr>
            <a:r>
              <a:rPr lang="it-IT" sz="2200" dirty="0">
                <a:solidFill>
                  <a:srgbClr val="002060"/>
                </a:solidFill>
                <a:latin typeface="Garamond" panose="02020404030301010803" pitchFamily="18" charset="0"/>
              </a:rPr>
              <a:t>• Regolamenti interni (protocolli, procedure, disposizioni varie, etc.)</a:t>
            </a:r>
          </a:p>
        </p:txBody>
      </p:sp>
    </p:spTree>
    <p:extLst>
      <p:ext uri="{BB962C8B-B14F-4D97-AF65-F5344CB8AC3E}">
        <p14:creationId xmlns:p14="http://schemas.microsoft.com/office/powerpoint/2010/main" val="8752954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98E889-68FF-7F84-EC39-3671F0B020CC}"/>
              </a:ext>
            </a:extLst>
          </p:cNvPr>
          <p:cNvSpPr>
            <a:spLocks noGrp="1"/>
          </p:cNvSpPr>
          <p:nvPr>
            <p:ph type="title"/>
          </p:nvPr>
        </p:nvSpPr>
        <p:spPr>
          <a:xfrm>
            <a:off x="1371600" y="685801"/>
            <a:ext cx="9486900" cy="369332"/>
          </a:xfrm>
        </p:spPr>
        <p:txBody>
          <a:bodyPr anchor="ctr">
            <a:noAutofit/>
          </a:bodyPr>
          <a:lstStyle/>
          <a:p>
            <a:pPr algn="ctr"/>
            <a:r>
              <a:rPr lang="it-IT" sz="2400" cap="small" dirty="0">
                <a:solidFill>
                  <a:srgbClr val="002060"/>
                </a:solidFill>
                <a:latin typeface="Garamond" panose="02020404030301010803" pitchFamily="18" charset="0"/>
              </a:rPr>
              <a:t>La responsabilità degli enti.</a:t>
            </a:r>
          </a:p>
        </p:txBody>
      </p:sp>
      <p:sp>
        <p:nvSpPr>
          <p:cNvPr id="4" name="CasellaDiTesto 3">
            <a:extLst>
              <a:ext uri="{FF2B5EF4-FFF2-40B4-BE49-F238E27FC236}">
                <a16:creationId xmlns:a16="http://schemas.microsoft.com/office/drawing/2014/main" id="{53E181CC-EBC3-4452-5477-D4F5F1DA4F23}"/>
              </a:ext>
            </a:extLst>
          </p:cNvPr>
          <p:cNvSpPr txBox="1"/>
          <p:nvPr/>
        </p:nvSpPr>
        <p:spPr>
          <a:xfrm>
            <a:off x="1352550" y="1093819"/>
            <a:ext cx="9486900" cy="430887"/>
          </a:xfrm>
          <a:prstGeom prst="rect">
            <a:avLst/>
          </a:prstGeom>
          <a:noFill/>
        </p:spPr>
        <p:txBody>
          <a:bodyPr wrap="square">
            <a:spAutoFit/>
          </a:bodyPr>
          <a:lstStyle/>
          <a:p>
            <a:pPr algn="ctr"/>
            <a:r>
              <a:rPr lang="it-IT" sz="2200" i="1" dirty="0">
                <a:solidFill>
                  <a:srgbClr val="002060"/>
                </a:solidFill>
                <a:latin typeface="Garamond" panose="02020404030301010803" pitchFamily="18" charset="0"/>
              </a:rPr>
              <a:t>Il D. Lgs. n. 231/2001 – Il modello 231 – caratteristiche</a:t>
            </a:r>
          </a:p>
        </p:txBody>
      </p:sp>
      <p:sp>
        <p:nvSpPr>
          <p:cNvPr id="6" name="CasellaDiTesto 5">
            <a:extLst>
              <a:ext uri="{FF2B5EF4-FFF2-40B4-BE49-F238E27FC236}">
                <a16:creationId xmlns:a16="http://schemas.microsoft.com/office/drawing/2014/main" id="{09DA27D4-172B-403C-C1D4-D59C515923BC}"/>
              </a:ext>
            </a:extLst>
          </p:cNvPr>
          <p:cNvSpPr txBox="1"/>
          <p:nvPr/>
        </p:nvSpPr>
        <p:spPr>
          <a:xfrm>
            <a:off x="1371600" y="1777882"/>
            <a:ext cx="9486900" cy="3477875"/>
          </a:xfrm>
          <a:prstGeom prst="rect">
            <a:avLst/>
          </a:prstGeom>
          <a:noFill/>
        </p:spPr>
        <p:txBody>
          <a:bodyPr wrap="square">
            <a:spAutoFit/>
          </a:bodyPr>
          <a:lstStyle/>
          <a:p>
            <a:pPr algn="just">
              <a:buSzPct val="75000"/>
            </a:pPr>
            <a:r>
              <a:rPr lang="it-IT" sz="2200" dirty="0">
                <a:solidFill>
                  <a:srgbClr val="002060"/>
                </a:solidFill>
                <a:latin typeface="Garamond" panose="02020404030301010803" pitchFamily="18" charset="0"/>
              </a:rPr>
              <a:t>Per poter essere ritenuto idoneo a prevenire il rischio di commissione del reato ed avere efficacia esimente, il Modello 231 deve:</a:t>
            </a:r>
          </a:p>
          <a:p>
            <a:pPr algn="just">
              <a:buSzPct val="75000"/>
            </a:pPr>
            <a:r>
              <a:rPr lang="it-IT" sz="2200" dirty="0">
                <a:solidFill>
                  <a:srgbClr val="002060"/>
                </a:solidFill>
                <a:latin typeface="Garamond" panose="02020404030301010803" pitchFamily="18" charset="0"/>
              </a:rPr>
              <a:t>• Adattarsi alla natura dell’Ente tramite l’inventario degli ambiti aziendali</a:t>
            </a:r>
          </a:p>
          <a:p>
            <a:pPr algn="just">
              <a:buSzPct val="75000"/>
            </a:pPr>
            <a:r>
              <a:rPr lang="it-IT" sz="2200" dirty="0">
                <a:solidFill>
                  <a:srgbClr val="002060"/>
                </a:solidFill>
                <a:latin typeface="Garamond" panose="02020404030301010803" pitchFamily="18" charset="0"/>
              </a:rPr>
              <a:t>• Individuare le attività a rischio reato mediante la mappatura delle aree/processi di interesse</a:t>
            </a:r>
          </a:p>
          <a:p>
            <a:pPr algn="just">
              <a:buSzPct val="75000"/>
            </a:pPr>
            <a:r>
              <a:rPr lang="it-IT" sz="2200" dirty="0">
                <a:solidFill>
                  <a:srgbClr val="002060"/>
                </a:solidFill>
                <a:latin typeface="Garamond" panose="02020404030301010803" pitchFamily="18" charset="0"/>
              </a:rPr>
              <a:t>• Individuare il livello di rischio per ciascun reato previa individuazione della possibile condotta illecita</a:t>
            </a:r>
          </a:p>
          <a:p>
            <a:pPr algn="just">
              <a:buSzPct val="75000"/>
            </a:pPr>
            <a:r>
              <a:rPr lang="it-IT" sz="2200" dirty="0">
                <a:solidFill>
                  <a:srgbClr val="002060"/>
                </a:solidFill>
                <a:latin typeface="Garamond" panose="02020404030301010803" pitchFamily="18" charset="0"/>
              </a:rPr>
              <a:t>• Prevedere protocolli di prevenzione</a:t>
            </a:r>
          </a:p>
          <a:p>
            <a:pPr algn="just">
              <a:buSzPct val="75000"/>
            </a:pPr>
            <a:r>
              <a:rPr lang="it-IT" sz="2200" dirty="0">
                <a:solidFill>
                  <a:srgbClr val="002060"/>
                </a:solidFill>
                <a:latin typeface="Garamond" panose="02020404030301010803" pitchFamily="18" charset="0"/>
              </a:rPr>
              <a:t>• Prevedere obblighi di informazione nei confronti dell’Organismo di Vigilanza</a:t>
            </a:r>
          </a:p>
          <a:p>
            <a:pPr algn="just">
              <a:buSzPct val="75000"/>
            </a:pPr>
            <a:r>
              <a:rPr lang="it-IT" sz="2200" dirty="0">
                <a:solidFill>
                  <a:srgbClr val="002060"/>
                </a:solidFill>
                <a:latin typeface="Garamond" panose="02020404030301010803" pitchFamily="18" charset="0"/>
              </a:rPr>
              <a:t>• Introdurre un sistema disciplinare per la violazione del MOG</a:t>
            </a:r>
          </a:p>
        </p:txBody>
      </p:sp>
    </p:spTree>
    <p:extLst>
      <p:ext uri="{BB962C8B-B14F-4D97-AF65-F5344CB8AC3E}">
        <p14:creationId xmlns:p14="http://schemas.microsoft.com/office/powerpoint/2010/main" val="30619253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98E889-68FF-7F84-EC39-3671F0B020CC}"/>
              </a:ext>
            </a:extLst>
          </p:cNvPr>
          <p:cNvSpPr>
            <a:spLocks noGrp="1"/>
          </p:cNvSpPr>
          <p:nvPr>
            <p:ph type="title"/>
          </p:nvPr>
        </p:nvSpPr>
        <p:spPr>
          <a:xfrm>
            <a:off x="1371600" y="685801"/>
            <a:ext cx="9486900" cy="369332"/>
          </a:xfrm>
        </p:spPr>
        <p:txBody>
          <a:bodyPr anchor="ctr">
            <a:noAutofit/>
          </a:bodyPr>
          <a:lstStyle/>
          <a:p>
            <a:pPr algn="ctr"/>
            <a:r>
              <a:rPr lang="it-IT" sz="2400" cap="small" dirty="0">
                <a:solidFill>
                  <a:srgbClr val="002060"/>
                </a:solidFill>
                <a:latin typeface="Garamond" panose="02020404030301010803" pitchFamily="18" charset="0"/>
              </a:rPr>
              <a:t>La responsabilità degli enti.</a:t>
            </a:r>
          </a:p>
        </p:txBody>
      </p:sp>
      <p:sp>
        <p:nvSpPr>
          <p:cNvPr id="4" name="CasellaDiTesto 3">
            <a:extLst>
              <a:ext uri="{FF2B5EF4-FFF2-40B4-BE49-F238E27FC236}">
                <a16:creationId xmlns:a16="http://schemas.microsoft.com/office/drawing/2014/main" id="{53E181CC-EBC3-4452-5477-D4F5F1DA4F23}"/>
              </a:ext>
            </a:extLst>
          </p:cNvPr>
          <p:cNvSpPr txBox="1"/>
          <p:nvPr/>
        </p:nvSpPr>
        <p:spPr>
          <a:xfrm>
            <a:off x="1352550" y="1093819"/>
            <a:ext cx="9486900" cy="430887"/>
          </a:xfrm>
          <a:prstGeom prst="rect">
            <a:avLst/>
          </a:prstGeom>
          <a:noFill/>
        </p:spPr>
        <p:txBody>
          <a:bodyPr wrap="square">
            <a:spAutoFit/>
          </a:bodyPr>
          <a:lstStyle/>
          <a:p>
            <a:pPr algn="ctr"/>
            <a:r>
              <a:rPr lang="it-IT" sz="2200" i="1" dirty="0">
                <a:solidFill>
                  <a:srgbClr val="002060"/>
                </a:solidFill>
                <a:latin typeface="Garamond" panose="02020404030301010803" pitchFamily="18" charset="0"/>
              </a:rPr>
              <a:t>Il D. Lgs. n. 231/2001 – Il modello 231 – in itinere</a:t>
            </a:r>
          </a:p>
        </p:txBody>
      </p:sp>
      <p:sp>
        <p:nvSpPr>
          <p:cNvPr id="6" name="CasellaDiTesto 5">
            <a:extLst>
              <a:ext uri="{FF2B5EF4-FFF2-40B4-BE49-F238E27FC236}">
                <a16:creationId xmlns:a16="http://schemas.microsoft.com/office/drawing/2014/main" id="{09DA27D4-172B-403C-C1D4-D59C515923BC}"/>
              </a:ext>
            </a:extLst>
          </p:cNvPr>
          <p:cNvSpPr txBox="1"/>
          <p:nvPr/>
        </p:nvSpPr>
        <p:spPr>
          <a:xfrm>
            <a:off x="1371600" y="1777882"/>
            <a:ext cx="9486900" cy="3816429"/>
          </a:xfrm>
          <a:prstGeom prst="rect">
            <a:avLst/>
          </a:prstGeom>
          <a:noFill/>
        </p:spPr>
        <p:txBody>
          <a:bodyPr wrap="square">
            <a:spAutoFit/>
          </a:bodyPr>
          <a:lstStyle/>
          <a:p>
            <a:pPr algn="ctr">
              <a:buSzPct val="75000"/>
            </a:pPr>
            <a:r>
              <a:rPr lang="it-IT" sz="2200" b="1" dirty="0">
                <a:solidFill>
                  <a:srgbClr val="002060"/>
                </a:solidFill>
                <a:latin typeface="Garamond" panose="02020404030301010803" pitchFamily="18" charset="0"/>
              </a:rPr>
              <a:t>Adeguatezza, effettività e aggiornamento del Modello</a:t>
            </a:r>
          </a:p>
          <a:p>
            <a:pPr algn="just">
              <a:buSzPct val="75000"/>
            </a:pPr>
            <a:endParaRPr lang="it-IT" sz="2200" dirty="0">
              <a:solidFill>
                <a:srgbClr val="002060"/>
              </a:solidFill>
              <a:latin typeface="Garamond" panose="02020404030301010803" pitchFamily="18" charset="0"/>
            </a:endParaRPr>
          </a:p>
          <a:p>
            <a:pPr algn="ctr">
              <a:buSzPct val="75000"/>
            </a:pPr>
            <a:r>
              <a:rPr lang="it-IT" sz="2200" u="sng" dirty="0">
                <a:solidFill>
                  <a:srgbClr val="002060"/>
                </a:solidFill>
                <a:latin typeface="Garamond" panose="02020404030301010803" pitchFamily="18" charset="0"/>
              </a:rPr>
              <a:t>Adeguatezza</a:t>
            </a:r>
          </a:p>
          <a:p>
            <a:pPr algn="just">
              <a:buSzPct val="75000"/>
            </a:pPr>
            <a:r>
              <a:rPr lang="it-IT" sz="2200" dirty="0">
                <a:solidFill>
                  <a:srgbClr val="002060"/>
                </a:solidFill>
                <a:latin typeface="Garamond" panose="02020404030301010803" pitchFamily="18" charset="0"/>
              </a:rPr>
              <a:t>il Modello deve essere atto a ridurre ad un livello accettabile il rischio di commissione di illeciti della fattispecie citate nel D. Lgs. 231/2001.</a:t>
            </a:r>
          </a:p>
          <a:p>
            <a:pPr algn="ctr">
              <a:buSzPct val="75000"/>
            </a:pPr>
            <a:r>
              <a:rPr lang="it-IT" sz="2200" u="sng" dirty="0">
                <a:solidFill>
                  <a:srgbClr val="002060"/>
                </a:solidFill>
                <a:latin typeface="Garamond" panose="02020404030301010803" pitchFamily="18" charset="0"/>
              </a:rPr>
              <a:t>Effettività</a:t>
            </a:r>
          </a:p>
          <a:p>
            <a:pPr algn="just">
              <a:buSzPct val="75000"/>
            </a:pPr>
            <a:r>
              <a:rPr lang="it-IT" sz="2200" dirty="0">
                <a:solidFill>
                  <a:srgbClr val="002060"/>
                </a:solidFill>
                <a:latin typeface="Garamond" panose="02020404030301010803" pitchFamily="18" charset="0"/>
              </a:rPr>
              <a:t>i protocolli operativi, e più in generale il Modello, devono essere divulgati, compresi ed efficacemente applicati da tutti i soggetti interessati.</a:t>
            </a:r>
          </a:p>
          <a:p>
            <a:pPr algn="ctr">
              <a:buSzPct val="75000"/>
            </a:pPr>
            <a:r>
              <a:rPr lang="it-IT" sz="2200" u="sng" dirty="0">
                <a:solidFill>
                  <a:srgbClr val="002060"/>
                </a:solidFill>
                <a:latin typeface="Garamond" panose="02020404030301010803" pitchFamily="18" charset="0"/>
              </a:rPr>
              <a:t>Aggiornamento</a:t>
            </a:r>
          </a:p>
          <a:p>
            <a:pPr algn="just">
              <a:buSzPct val="75000"/>
            </a:pPr>
            <a:r>
              <a:rPr lang="it-IT" sz="2200" dirty="0">
                <a:solidFill>
                  <a:srgbClr val="002060"/>
                </a:solidFill>
                <a:latin typeface="Garamond" panose="02020404030301010803" pitchFamily="18" charset="0"/>
              </a:rPr>
              <a:t>Il Modello deve mantenere nel tempo i requisiti di solidità e funzionalità, adattandosi ai cambiamenti organizzativi o normativi.</a:t>
            </a:r>
          </a:p>
        </p:txBody>
      </p:sp>
    </p:spTree>
    <p:extLst>
      <p:ext uri="{BB962C8B-B14F-4D97-AF65-F5344CB8AC3E}">
        <p14:creationId xmlns:p14="http://schemas.microsoft.com/office/powerpoint/2010/main" val="41291056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98E889-68FF-7F84-EC39-3671F0B020CC}"/>
              </a:ext>
            </a:extLst>
          </p:cNvPr>
          <p:cNvSpPr>
            <a:spLocks noGrp="1"/>
          </p:cNvSpPr>
          <p:nvPr>
            <p:ph type="title"/>
          </p:nvPr>
        </p:nvSpPr>
        <p:spPr>
          <a:xfrm>
            <a:off x="1371600" y="685801"/>
            <a:ext cx="9486900" cy="369332"/>
          </a:xfrm>
        </p:spPr>
        <p:txBody>
          <a:bodyPr anchor="ctr">
            <a:noAutofit/>
          </a:bodyPr>
          <a:lstStyle/>
          <a:p>
            <a:pPr algn="ctr"/>
            <a:r>
              <a:rPr lang="it-IT" sz="2400" cap="small" dirty="0">
                <a:solidFill>
                  <a:srgbClr val="002060"/>
                </a:solidFill>
                <a:latin typeface="Garamond" panose="02020404030301010803" pitchFamily="18" charset="0"/>
              </a:rPr>
              <a:t>La responsabilità degli enti.</a:t>
            </a:r>
          </a:p>
        </p:txBody>
      </p:sp>
      <p:sp>
        <p:nvSpPr>
          <p:cNvPr id="4" name="CasellaDiTesto 3">
            <a:extLst>
              <a:ext uri="{FF2B5EF4-FFF2-40B4-BE49-F238E27FC236}">
                <a16:creationId xmlns:a16="http://schemas.microsoft.com/office/drawing/2014/main" id="{53E181CC-EBC3-4452-5477-D4F5F1DA4F23}"/>
              </a:ext>
            </a:extLst>
          </p:cNvPr>
          <p:cNvSpPr txBox="1"/>
          <p:nvPr/>
        </p:nvSpPr>
        <p:spPr>
          <a:xfrm>
            <a:off x="1352550" y="1093819"/>
            <a:ext cx="9486900" cy="430887"/>
          </a:xfrm>
          <a:prstGeom prst="rect">
            <a:avLst/>
          </a:prstGeom>
          <a:noFill/>
        </p:spPr>
        <p:txBody>
          <a:bodyPr wrap="square">
            <a:spAutoFit/>
          </a:bodyPr>
          <a:lstStyle/>
          <a:p>
            <a:pPr algn="ctr"/>
            <a:r>
              <a:rPr lang="it-IT" sz="2200" i="1" dirty="0">
                <a:solidFill>
                  <a:srgbClr val="002060"/>
                </a:solidFill>
                <a:latin typeface="Garamond" panose="02020404030301010803" pitchFamily="18" charset="0"/>
              </a:rPr>
              <a:t>Il D. Lgs. n. 231/2001 – Il modello 231 – la formazione</a:t>
            </a:r>
          </a:p>
        </p:txBody>
      </p:sp>
      <p:sp>
        <p:nvSpPr>
          <p:cNvPr id="6" name="CasellaDiTesto 5">
            <a:extLst>
              <a:ext uri="{FF2B5EF4-FFF2-40B4-BE49-F238E27FC236}">
                <a16:creationId xmlns:a16="http://schemas.microsoft.com/office/drawing/2014/main" id="{09DA27D4-172B-403C-C1D4-D59C515923BC}"/>
              </a:ext>
            </a:extLst>
          </p:cNvPr>
          <p:cNvSpPr txBox="1"/>
          <p:nvPr/>
        </p:nvSpPr>
        <p:spPr>
          <a:xfrm>
            <a:off x="1371600" y="1777882"/>
            <a:ext cx="9486900" cy="4493538"/>
          </a:xfrm>
          <a:prstGeom prst="rect">
            <a:avLst/>
          </a:prstGeom>
          <a:noFill/>
        </p:spPr>
        <p:txBody>
          <a:bodyPr wrap="square">
            <a:spAutoFit/>
          </a:bodyPr>
          <a:lstStyle/>
          <a:p>
            <a:pPr algn="ctr">
              <a:buSzPct val="75000"/>
            </a:pPr>
            <a:r>
              <a:rPr lang="it-IT" sz="2200" b="1" dirty="0">
                <a:solidFill>
                  <a:srgbClr val="002060"/>
                </a:solidFill>
                <a:latin typeface="Garamond" panose="02020404030301010803" pitchFamily="18" charset="0"/>
              </a:rPr>
              <a:t>Il ruolo della formazione</a:t>
            </a:r>
          </a:p>
          <a:p>
            <a:pPr algn="just">
              <a:buSzPct val="75000"/>
            </a:pPr>
            <a:endParaRPr lang="it-IT" sz="2200" dirty="0">
              <a:solidFill>
                <a:srgbClr val="002060"/>
              </a:solidFill>
              <a:latin typeface="Garamond" panose="02020404030301010803" pitchFamily="18" charset="0"/>
            </a:endParaRPr>
          </a:p>
          <a:p>
            <a:pPr algn="just">
              <a:buSzPct val="75000"/>
            </a:pPr>
            <a:r>
              <a:rPr lang="it-IT" sz="2200" dirty="0">
                <a:solidFill>
                  <a:srgbClr val="002060"/>
                </a:solidFill>
                <a:latin typeface="Garamond" panose="02020404030301010803" pitchFamily="18" charset="0"/>
              </a:rPr>
              <a:t>Un’efficace attuazione del Modello di organizzazione, gestione e controllo dipende anche dalla predisposizione di un idoneo </a:t>
            </a:r>
            <a:r>
              <a:rPr lang="it-IT" sz="2200" u="sng" dirty="0">
                <a:solidFill>
                  <a:srgbClr val="002060"/>
                </a:solidFill>
                <a:latin typeface="Garamond" panose="02020404030301010803" pitchFamily="18" charset="0"/>
              </a:rPr>
              <a:t>piano di formazione</a:t>
            </a:r>
            <a:r>
              <a:rPr lang="it-IT" sz="2200" dirty="0">
                <a:solidFill>
                  <a:srgbClr val="002060"/>
                </a:solidFill>
                <a:latin typeface="Garamond" panose="02020404030301010803" pitchFamily="18" charset="0"/>
              </a:rPr>
              <a:t> rivolto ai soggetti destinatari dello stesso (cfr.: linee guida Confindustria), avente lo scopo di conferire a questi ultimi una </a:t>
            </a:r>
            <a:r>
              <a:rPr lang="it-IT" sz="2200" u="sng" dirty="0">
                <a:solidFill>
                  <a:srgbClr val="002060"/>
                </a:solidFill>
                <a:latin typeface="Garamond" panose="02020404030301010803" pitchFamily="18" charset="0"/>
              </a:rPr>
              <a:t>conoscenza della normativa</a:t>
            </a:r>
            <a:r>
              <a:rPr lang="it-IT" sz="2200" dirty="0">
                <a:solidFill>
                  <a:srgbClr val="002060"/>
                </a:solidFill>
                <a:latin typeface="Garamond" panose="02020404030301010803" pitchFamily="18" charset="0"/>
              </a:rPr>
              <a:t> di cui al D. Lgs. n. 231/2001 e dei presidi posti in essere dall’ente </a:t>
            </a:r>
            <a:r>
              <a:rPr lang="it-IT" sz="2200" u="sng" dirty="0">
                <a:solidFill>
                  <a:srgbClr val="002060"/>
                </a:solidFill>
                <a:latin typeface="Garamond" panose="02020404030301010803" pitchFamily="18" charset="0"/>
              </a:rPr>
              <a:t>ai fini preventivi</a:t>
            </a:r>
            <a:r>
              <a:rPr lang="it-IT" sz="2200" dirty="0">
                <a:solidFill>
                  <a:srgbClr val="002060"/>
                </a:solidFill>
                <a:latin typeface="Garamond" panose="02020404030301010803" pitchFamily="18" charset="0"/>
              </a:rPr>
              <a:t>.</a:t>
            </a:r>
          </a:p>
          <a:p>
            <a:pPr algn="just">
              <a:buSzPct val="75000"/>
            </a:pPr>
            <a:endParaRPr lang="it-IT" sz="2200" dirty="0">
              <a:solidFill>
                <a:srgbClr val="002060"/>
              </a:solidFill>
              <a:latin typeface="Garamond" panose="02020404030301010803" pitchFamily="18" charset="0"/>
            </a:endParaRPr>
          </a:p>
          <a:p>
            <a:pPr algn="just">
              <a:buSzPct val="75000"/>
            </a:pPr>
            <a:r>
              <a:rPr lang="it-IT" sz="2200" dirty="0">
                <a:solidFill>
                  <a:srgbClr val="002060"/>
                </a:solidFill>
                <a:latin typeface="Garamond" panose="02020404030301010803" pitchFamily="18" charset="0"/>
              </a:rPr>
              <a:t>Il momento formativo – preceduto dalla messa a disposizione e conoscenza dei documenti (Modello di Organizzazione, Gestione e Controllo nella sua Parte Generale e Speciale, Codice Etico ed eventuali loro allegati) – segna la fase di passaggio dalla </a:t>
            </a:r>
            <a:r>
              <a:rPr lang="it-IT" sz="2200" b="1" dirty="0">
                <a:solidFill>
                  <a:srgbClr val="002060"/>
                </a:solidFill>
                <a:latin typeface="Garamond" panose="02020404030301010803" pitchFamily="18" charset="0"/>
              </a:rPr>
              <a:t>astratta conoscenza dei principi e delle regole in essi contenuti alla loro effettiva attuazione</a:t>
            </a:r>
            <a:r>
              <a:rPr lang="it-IT" sz="2200" dirty="0">
                <a:solidFill>
                  <a:srgbClr val="002060"/>
                </a:solidFill>
                <a:latin typeface="Garamond" panose="02020404030301010803" pitchFamily="18" charset="0"/>
              </a:rPr>
              <a:t>.</a:t>
            </a:r>
          </a:p>
        </p:txBody>
      </p:sp>
    </p:spTree>
    <p:extLst>
      <p:ext uri="{BB962C8B-B14F-4D97-AF65-F5344CB8AC3E}">
        <p14:creationId xmlns:p14="http://schemas.microsoft.com/office/powerpoint/2010/main" val="24552346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98E889-68FF-7F84-EC39-3671F0B020CC}"/>
              </a:ext>
            </a:extLst>
          </p:cNvPr>
          <p:cNvSpPr>
            <a:spLocks noGrp="1"/>
          </p:cNvSpPr>
          <p:nvPr>
            <p:ph type="title"/>
          </p:nvPr>
        </p:nvSpPr>
        <p:spPr>
          <a:xfrm>
            <a:off x="1371600" y="685801"/>
            <a:ext cx="9486900" cy="369332"/>
          </a:xfrm>
        </p:spPr>
        <p:txBody>
          <a:bodyPr anchor="ctr">
            <a:noAutofit/>
          </a:bodyPr>
          <a:lstStyle/>
          <a:p>
            <a:pPr algn="ctr"/>
            <a:r>
              <a:rPr lang="it-IT" sz="2400" cap="small" dirty="0">
                <a:solidFill>
                  <a:srgbClr val="002060"/>
                </a:solidFill>
                <a:latin typeface="Garamond" panose="02020404030301010803" pitchFamily="18" charset="0"/>
              </a:rPr>
              <a:t>La responsabilità degli enti.</a:t>
            </a:r>
          </a:p>
        </p:txBody>
      </p:sp>
      <p:sp>
        <p:nvSpPr>
          <p:cNvPr id="4" name="CasellaDiTesto 3">
            <a:extLst>
              <a:ext uri="{FF2B5EF4-FFF2-40B4-BE49-F238E27FC236}">
                <a16:creationId xmlns:a16="http://schemas.microsoft.com/office/drawing/2014/main" id="{53E181CC-EBC3-4452-5477-D4F5F1DA4F23}"/>
              </a:ext>
            </a:extLst>
          </p:cNvPr>
          <p:cNvSpPr txBox="1"/>
          <p:nvPr/>
        </p:nvSpPr>
        <p:spPr>
          <a:xfrm>
            <a:off x="1352550" y="1093819"/>
            <a:ext cx="9486900" cy="430887"/>
          </a:xfrm>
          <a:prstGeom prst="rect">
            <a:avLst/>
          </a:prstGeom>
          <a:noFill/>
        </p:spPr>
        <p:txBody>
          <a:bodyPr wrap="square">
            <a:spAutoFit/>
          </a:bodyPr>
          <a:lstStyle/>
          <a:p>
            <a:pPr algn="ctr"/>
            <a:r>
              <a:rPr lang="it-IT" sz="2200" i="1" dirty="0">
                <a:solidFill>
                  <a:srgbClr val="002060"/>
                </a:solidFill>
                <a:latin typeface="Garamond" panose="02020404030301010803" pitchFamily="18" charset="0"/>
              </a:rPr>
              <a:t>Il D. Lgs. n. 231/2001 – Il modello 231 – la formazione</a:t>
            </a:r>
          </a:p>
        </p:txBody>
      </p:sp>
      <p:sp>
        <p:nvSpPr>
          <p:cNvPr id="6" name="CasellaDiTesto 5">
            <a:extLst>
              <a:ext uri="{FF2B5EF4-FFF2-40B4-BE49-F238E27FC236}">
                <a16:creationId xmlns:a16="http://schemas.microsoft.com/office/drawing/2014/main" id="{09DA27D4-172B-403C-C1D4-D59C515923BC}"/>
              </a:ext>
            </a:extLst>
          </p:cNvPr>
          <p:cNvSpPr txBox="1"/>
          <p:nvPr/>
        </p:nvSpPr>
        <p:spPr>
          <a:xfrm>
            <a:off x="1371600" y="1777882"/>
            <a:ext cx="9486900" cy="4493538"/>
          </a:xfrm>
          <a:prstGeom prst="rect">
            <a:avLst/>
          </a:prstGeom>
          <a:noFill/>
        </p:spPr>
        <p:txBody>
          <a:bodyPr wrap="square">
            <a:spAutoFit/>
          </a:bodyPr>
          <a:lstStyle/>
          <a:p>
            <a:pPr algn="ctr">
              <a:buSzPct val="75000"/>
            </a:pPr>
            <a:r>
              <a:rPr lang="it-IT" sz="2200" b="1" dirty="0">
                <a:solidFill>
                  <a:srgbClr val="002060"/>
                </a:solidFill>
                <a:latin typeface="Garamond" panose="02020404030301010803" pitchFamily="18" charset="0"/>
              </a:rPr>
              <a:t>Il piano di formazione</a:t>
            </a:r>
            <a:endParaRPr lang="it-IT" sz="2200" dirty="0">
              <a:solidFill>
                <a:srgbClr val="002060"/>
              </a:solidFill>
              <a:latin typeface="Garamond" panose="02020404030301010803" pitchFamily="18" charset="0"/>
            </a:endParaRPr>
          </a:p>
          <a:p>
            <a:pPr algn="just">
              <a:buSzPct val="75000"/>
            </a:pPr>
            <a:r>
              <a:rPr lang="it-IT" sz="2200" dirty="0">
                <a:solidFill>
                  <a:srgbClr val="002060"/>
                </a:solidFill>
                <a:latin typeface="Garamond" panose="02020404030301010803" pitchFamily="18" charset="0"/>
              </a:rPr>
              <a:t>L’attività formativa, ritenuta obbligatoria, deve essere attuata dopo l’adozione del Modello, possibilmente in un momento immediatamente successivo.</a:t>
            </a:r>
          </a:p>
          <a:p>
            <a:pPr algn="just">
              <a:buSzPct val="75000"/>
            </a:pPr>
            <a:r>
              <a:rPr lang="it-IT" sz="2200" dirty="0">
                <a:solidFill>
                  <a:srgbClr val="002060"/>
                </a:solidFill>
                <a:latin typeface="Garamond" panose="02020404030301010803" pitchFamily="18" charset="0"/>
              </a:rPr>
              <a:t>La formazione va riproposta al verificarsi di talune circostanze:</a:t>
            </a:r>
          </a:p>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in seguito ad attività di aggiornamento del Modello e/o del Codice Etico;</a:t>
            </a:r>
          </a:p>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in occasione di mutamenti di rilievo nell’organizzazione aziendale;</a:t>
            </a:r>
          </a:p>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quando è suggerito dallo stesso Organismo di Vigilanza, laddove riscontri particolari criticità ovvero ravvisi l’opportunità di approfondire determinate tematiche rilevanti per la Società;</a:t>
            </a:r>
          </a:p>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nel caso in cui siano state rilevate violazioni del Modello;</a:t>
            </a:r>
          </a:p>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decorso del tempo dal precedente evento formativo;</a:t>
            </a:r>
          </a:p>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assunzione di nuove risorse in posizioni apicali ovvero mutazione della composizione dell’organo amministrativo.</a:t>
            </a:r>
          </a:p>
        </p:txBody>
      </p:sp>
    </p:spTree>
    <p:extLst>
      <p:ext uri="{BB962C8B-B14F-4D97-AF65-F5344CB8AC3E}">
        <p14:creationId xmlns:p14="http://schemas.microsoft.com/office/powerpoint/2010/main" val="7595574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98E889-68FF-7F84-EC39-3671F0B020CC}"/>
              </a:ext>
            </a:extLst>
          </p:cNvPr>
          <p:cNvSpPr>
            <a:spLocks noGrp="1"/>
          </p:cNvSpPr>
          <p:nvPr>
            <p:ph type="title"/>
          </p:nvPr>
        </p:nvSpPr>
        <p:spPr>
          <a:xfrm>
            <a:off x="1371600" y="685801"/>
            <a:ext cx="9486900" cy="369332"/>
          </a:xfrm>
        </p:spPr>
        <p:txBody>
          <a:bodyPr anchor="ctr">
            <a:noAutofit/>
          </a:bodyPr>
          <a:lstStyle/>
          <a:p>
            <a:pPr algn="ctr"/>
            <a:r>
              <a:rPr lang="it-IT" sz="2400" cap="small" dirty="0">
                <a:solidFill>
                  <a:srgbClr val="002060"/>
                </a:solidFill>
                <a:latin typeface="Garamond" panose="02020404030301010803" pitchFamily="18" charset="0"/>
              </a:rPr>
              <a:t>La responsabilità degli enti.</a:t>
            </a:r>
          </a:p>
        </p:txBody>
      </p:sp>
      <p:sp>
        <p:nvSpPr>
          <p:cNvPr id="4" name="CasellaDiTesto 3">
            <a:extLst>
              <a:ext uri="{FF2B5EF4-FFF2-40B4-BE49-F238E27FC236}">
                <a16:creationId xmlns:a16="http://schemas.microsoft.com/office/drawing/2014/main" id="{53E181CC-EBC3-4452-5477-D4F5F1DA4F23}"/>
              </a:ext>
            </a:extLst>
          </p:cNvPr>
          <p:cNvSpPr txBox="1"/>
          <p:nvPr/>
        </p:nvSpPr>
        <p:spPr>
          <a:xfrm>
            <a:off x="1352550" y="1093819"/>
            <a:ext cx="9486900" cy="430887"/>
          </a:xfrm>
          <a:prstGeom prst="rect">
            <a:avLst/>
          </a:prstGeom>
          <a:noFill/>
        </p:spPr>
        <p:txBody>
          <a:bodyPr wrap="square">
            <a:spAutoFit/>
          </a:bodyPr>
          <a:lstStyle/>
          <a:p>
            <a:pPr algn="ctr"/>
            <a:r>
              <a:rPr lang="it-IT" sz="2200" i="1" dirty="0">
                <a:solidFill>
                  <a:srgbClr val="002060"/>
                </a:solidFill>
                <a:latin typeface="Garamond" panose="02020404030301010803" pitchFamily="18" charset="0"/>
              </a:rPr>
              <a:t>Il D. Lgs. n. 231/2001 – L’Organismo di Vigilanza 1</a:t>
            </a:r>
          </a:p>
        </p:txBody>
      </p:sp>
      <p:sp>
        <p:nvSpPr>
          <p:cNvPr id="6" name="CasellaDiTesto 5">
            <a:extLst>
              <a:ext uri="{FF2B5EF4-FFF2-40B4-BE49-F238E27FC236}">
                <a16:creationId xmlns:a16="http://schemas.microsoft.com/office/drawing/2014/main" id="{09DA27D4-172B-403C-C1D4-D59C515923BC}"/>
              </a:ext>
            </a:extLst>
          </p:cNvPr>
          <p:cNvSpPr txBox="1"/>
          <p:nvPr/>
        </p:nvSpPr>
        <p:spPr>
          <a:xfrm>
            <a:off x="1371600" y="1777882"/>
            <a:ext cx="9486900" cy="4154984"/>
          </a:xfrm>
          <a:prstGeom prst="rect">
            <a:avLst/>
          </a:prstGeom>
          <a:noFill/>
        </p:spPr>
        <p:txBody>
          <a:bodyPr wrap="square">
            <a:spAutoFit/>
          </a:bodyPr>
          <a:lstStyle/>
          <a:p>
            <a:pPr algn="ctr">
              <a:buSzPct val="75000"/>
            </a:pPr>
            <a:r>
              <a:rPr lang="it-IT" sz="2200" b="1" dirty="0">
                <a:solidFill>
                  <a:srgbClr val="002060"/>
                </a:solidFill>
                <a:latin typeface="Garamond" panose="02020404030301010803" pitchFamily="18" charset="0"/>
              </a:rPr>
              <a:t>Nomina e composizione</a:t>
            </a:r>
          </a:p>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La composizione dell’</a:t>
            </a:r>
            <a:r>
              <a:rPr lang="it-IT" sz="2200" dirty="0" err="1">
                <a:solidFill>
                  <a:srgbClr val="002060"/>
                </a:solidFill>
                <a:latin typeface="Garamond" panose="02020404030301010803" pitchFamily="18" charset="0"/>
              </a:rPr>
              <a:t>O.d.V</a:t>
            </a:r>
            <a:r>
              <a:rPr lang="it-IT" sz="2200" dirty="0">
                <a:solidFill>
                  <a:srgbClr val="002060"/>
                </a:solidFill>
                <a:latin typeface="Garamond" panose="02020404030301010803" pitchFamily="18" charset="0"/>
              </a:rPr>
              <a:t>. deve essere tale da garantirne autonomia, indipendenza, professionalità e continuità d’azione.</a:t>
            </a:r>
          </a:p>
          <a:p>
            <a:pPr marL="342900" indent="-342900" algn="just">
              <a:buSzPct val="75000"/>
              <a:buFont typeface="Wingdings" panose="05000000000000000000" pitchFamily="2" charset="2"/>
              <a:buChar char="Ø"/>
            </a:pPr>
            <a:endParaRPr lang="it-IT" sz="2200" dirty="0">
              <a:solidFill>
                <a:srgbClr val="002060"/>
              </a:solidFill>
              <a:latin typeface="Garamond" panose="02020404030301010803" pitchFamily="18" charset="0"/>
            </a:endParaRPr>
          </a:p>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L’</a:t>
            </a:r>
            <a:r>
              <a:rPr lang="it-IT" sz="2200" dirty="0" err="1">
                <a:solidFill>
                  <a:srgbClr val="002060"/>
                </a:solidFill>
                <a:latin typeface="Garamond" panose="02020404030301010803" pitchFamily="18" charset="0"/>
              </a:rPr>
              <a:t>O.d.V</a:t>
            </a:r>
            <a:r>
              <a:rPr lang="it-IT" sz="2200" dirty="0">
                <a:solidFill>
                  <a:srgbClr val="002060"/>
                </a:solidFill>
                <a:latin typeface="Garamond" panose="02020404030301010803" pitchFamily="18" charset="0"/>
              </a:rPr>
              <a:t>. è composto da membri nominati dal Consiglio di Amministrazione fra coloro che abbiano requisiti di imparzialità, moralità, competenza.</a:t>
            </a:r>
          </a:p>
          <a:p>
            <a:pPr marL="342900" indent="-342900" algn="just">
              <a:buSzPct val="75000"/>
              <a:buFont typeface="Wingdings" panose="05000000000000000000" pitchFamily="2" charset="2"/>
              <a:buChar char="Ø"/>
            </a:pPr>
            <a:endParaRPr lang="it-IT" sz="2200" dirty="0">
              <a:solidFill>
                <a:srgbClr val="002060"/>
              </a:solidFill>
              <a:latin typeface="Garamond" panose="02020404030301010803" pitchFamily="18" charset="0"/>
            </a:endParaRPr>
          </a:p>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L’</a:t>
            </a:r>
            <a:r>
              <a:rPr lang="it-IT" sz="2200" dirty="0" err="1">
                <a:solidFill>
                  <a:srgbClr val="002060"/>
                </a:solidFill>
                <a:latin typeface="Garamond" panose="02020404030301010803" pitchFamily="18" charset="0"/>
              </a:rPr>
              <a:t>O.d.V</a:t>
            </a:r>
            <a:r>
              <a:rPr lang="it-IT" sz="2200" dirty="0">
                <a:solidFill>
                  <a:srgbClr val="002060"/>
                </a:solidFill>
                <a:latin typeface="Garamond" panose="02020404030301010803" pitchFamily="18" charset="0"/>
              </a:rPr>
              <a:t>. dura in carica per il periodo stabilito dal C.d.A.</a:t>
            </a:r>
          </a:p>
          <a:p>
            <a:pPr marL="342900" indent="-342900" algn="just">
              <a:buSzPct val="75000"/>
              <a:buFont typeface="Wingdings" panose="05000000000000000000" pitchFamily="2" charset="2"/>
              <a:buChar char="Ø"/>
            </a:pPr>
            <a:endParaRPr lang="it-IT" sz="2200" dirty="0">
              <a:solidFill>
                <a:srgbClr val="002060"/>
              </a:solidFill>
              <a:latin typeface="Garamond" panose="02020404030301010803" pitchFamily="18" charset="0"/>
            </a:endParaRPr>
          </a:p>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L’</a:t>
            </a:r>
            <a:r>
              <a:rPr lang="it-IT" sz="2200" dirty="0" err="1">
                <a:solidFill>
                  <a:srgbClr val="002060"/>
                </a:solidFill>
                <a:latin typeface="Garamond" panose="02020404030301010803" pitchFamily="18" charset="0"/>
              </a:rPr>
              <a:t>O.d.V</a:t>
            </a:r>
            <a:r>
              <a:rPr lang="it-IT" sz="2200" dirty="0">
                <a:solidFill>
                  <a:srgbClr val="002060"/>
                </a:solidFill>
                <a:latin typeface="Garamond" panose="02020404030301010803" pitchFamily="18" charset="0"/>
              </a:rPr>
              <a:t>. si riunisce periodicamente, agisce direttamente ovvero avvalendosi della funzione di AUDIT e riferisce degli esiti dell’attività svolta periodicamente ad altri organi di controllo ed al Consiglio di Amministrazione.</a:t>
            </a:r>
          </a:p>
        </p:txBody>
      </p:sp>
    </p:spTree>
    <p:extLst>
      <p:ext uri="{BB962C8B-B14F-4D97-AF65-F5344CB8AC3E}">
        <p14:creationId xmlns:p14="http://schemas.microsoft.com/office/powerpoint/2010/main" val="35446706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98E889-68FF-7F84-EC39-3671F0B020CC}"/>
              </a:ext>
            </a:extLst>
          </p:cNvPr>
          <p:cNvSpPr>
            <a:spLocks noGrp="1"/>
          </p:cNvSpPr>
          <p:nvPr>
            <p:ph type="title"/>
          </p:nvPr>
        </p:nvSpPr>
        <p:spPr>
          <a:xfrm>
            <a:off x="1371600" y="685801"/>
            <a:ext cx="9486900" cy="369332"/>
          </a:xfrm>
        </p:spPr>
        <p:txBody>
          <a:bodyPr anchor="ctr">
            <a:noAutofit/>
          </a:bodyPr>
          <a:lstStyle/>
          <a:p>
            <a:pPr algn="ctr"/>
            <a:r>
              <a:rPr lang="it-IT" sz="2400" cap="small" dirty="0">
                <a:solidFill>
                  <a:srgbClr val="002060"/>
                </a:solidFill>
                <a:latin typeface="Garamond" panose="02020404030301010803" pitchFamily="18" charset="0"/>
              </a:rPr>
              <a:t>La responsabilità degli enti.</a:t>
            </a:r>
          </a:p>
        </p:txBody>
      </p:sp>
      <p:sp>
        <p:nvSpPr>
          <p:cNvPr id="4" name="CasellaDiTesto 3">
            <a:extLst>
              <a:ext uri="{FF2B5EF4-FFF2-40B4-BE49-F238E27FC236}">
                <a16:creationId xmlns:a16="http://schemas.microsoft.com/office/drawing/2014/main" id="{53E181CC-EBC3-4452-5477-D4F5F1DA4F23}"/>
              </a:ext>
            </a:extLst>
          </p:cNvPr>
          <p:cNvSpPr txBox="1"/>
          <p:nvPr/>
        </p:nvSpPr>
        <p:spPr>
          <a:xfrm>
            <a:off x="1352550" y="1093819"/>
            <a:ext cx="9486900" cy="430887"/>
          </a:xfrm>
          <a:prstGeom prst="rect">
            <a:avLst/>
          </a:prstGeom>
          <a:noFill/>
        </p:spPr>
        <p:txBody>
          <a:bodyPr wrap="square">
            <a:spAutoFit/>
          </a:bodyPr>
          <a:lstStyle/>
          <a:p>
            <a:pPr algn="ctr"/>
            <a:r>
              <a:rPr lang="it-IT" sz="2200" i="1" dirty="0">
                <a:solidFill>
                  <a:srgbClr val="002060"/>
                </a:solidFill>
                <a:latin typeface="Garamond" panose="02020404030301010803" pitchFamily="18" charset="0"/>
              </a:rPr>
              <a:t>Il D. Lgs. n. 231/2001 – L’Organismo di Vigilanza 2</a:t>
            </a:r>
          </a:p>
        </p:txBody>
      </p:sp>
      <p:sp>
        <p:nvSpPr>
          <p:cNvPr id="6" name="CasellaDiTesto 5">
            <a:extLst>
              <a:ext uri="{FF2B5EF4-FFF2-40B4-BE49-F238E27FC236}">
                <a16:creationId xmlns:a16="http://schemas.microsoft.com/office/drawing/2014/main" id="{09DA27D4-172B-403C-C1D4-D59C515923BC}"/>
              </a:ext>
            </a:extLst>
          </p:cNvPr>
          <p:cNvSpPr txBox="1"/>
          <p:nvPr/>
        </p:nvSpPr>
        <p:spPr>
          <a:xfrm>
            <a:off x="1371600" y="1777882"/>
            <a:ext cx="9486900" cy="4154984"/>
          </a:xfrm>
          <a:prstGeom prst="rect">
            <a:avLst/>
          </a:prstGeom>
          <a:noFill/>
        </p:spPr>
        <p:txBody>
          <a:bodyPr wrap="square">
            <a:spAutoFit/>
          </a:bodyPr>
          <a:lstStyle/>
          <a:p>
            <a:pPr algn="ctr">
              <a:buSzPct val="75000"/>
            </a:pPr>
            <a:r>
              <a:rPr lang="it-IT" sz="2200" b="1" dirty="0">
                <a:solidFill>
                  <a:srgbClr val="002060"/>
                </a:solidFill>
                <a:latin typeface="Garamond" panose="02020404030301010803" pitchFamily="18" charset="0"/>
              </a:rPr>
              <a:t>Compiti</a:t>
            </a:r>
          </a:p>
          <a:p>
            <a:pPr algn="just">
              <a:buSzPct val="75000"/>
            </a:pPr>
            <a:r>
              <a:rPr lang="it-IT" sz="2200" dirty="0">
                <a:solidFill>
                  <a:srgbClr val="002060"/>
                </a:solidFill>
                <a:latin typeface="Garamond" panose="02020404030301010803" pitchFamily="18" charset="0"/>
              </a:rPr>
              <a:t>L’</a:t>
            </a:r>
            <a:r>
              <a:rPr lang="it-IT" sz="2200" dirty="0" err="1">
                <a:solidFill>
                  <a:srgbClr val="002060"/>
                </a:solidFill>
                <a:latin typeface="Garamond" panose="02020404030301010803" pitchFamily="18" charset="0"/>
              </a:rPr>
              <a:t>O.d.V</a:t>
            </a:r>
            <a:r>
              <a:rPr lang="it-IT" sz="2200" dirty="0">
                <a:solidFill>
                  <a:srgbClr val="002060"/>
                </a:solidFill>
                <a:latin typeface="Garamond" panose="02020404030301010803" pitchFamily="18" charset="0"/>
              </a:rPr>
              <a:t>. ha il compito di vigilare affinché il Modello sia:</a:t>
            </a:r>
          </a:p>
          <a:p>
            <a:pPr algn="just">
              <a:buSzPct val="75000"/>
            </a:pPr>
            <a:r>
              <a:rPr lang="it-IT" sz="2200" dirty="0">
                <a:solidFill>
                  <a:srgbClr val="002060"/>
                </a:solidFill>
                <a:latin typeface="Garamond" panose="02020404030301010803" pitchFamily="18" charset="0"/>
              </a:rPr>
              <a:t>– adeguato ed efficace, ossia idoneo a prevenire la commissione dei reati in relazione alla struttura della Società;</a:t>
            </a:r>
          </a:p>
          <a:p>
            <a:pPr algn="just">
              <a:buSzPct val="75000"/>
            </a:pPr>
            <a:r>
              <a:rPr lang="it-IT" sz="2200" dirty="0">
                <a:solidFill>
                  <a:srgbClr val="002060"/>
                </a:solidFill>
                <a:latin typeface="Garamond" panose="02020404030301010803" pitchFamily="18" charset="0"/>
              </a:rPr>
              <a:t>– effettivo, ossia divulgato ed efficacemente osservato da parte di tutti i soggetti a cui il Modello si indirizza;</a:t>
            </a:r>
          </a:p>
          <a:p>
            <a:pPr algn="just">
              <a:buSzPct val="75000"/>
            </a:pPr>
            <a:r>
              <a:rPr lang="it-IT" sz="2200" dirty="0">
                <a:solidFill>
                  <a:srgbClr val="002060"/>
                </a:solidFill>
                <a:latin typeface="Garamond" panose="02020404030301010803" pitchFamily="18" charset="0"/>
              </a:rPr>
              <a:t>– aggiornato, ossia sempre coerente con l’assetto della Società e con le normative sopravvenute.</a:t>
            </a:r>
          </a:p>
          <a:p>
            <a:pPr algn="ctr">
              <a:buSzPct val="75000"/>
            </a:pPr>
            <a:r>
              <a:rPr lang="it-IT" sz="2200" b="1" dirty="0">
                <a:solidFill>
                  <a:srgbClr val="002060"/>
                </a:solidFill>
                <a:latin typeface="Garamond" panose="02020404030301010803" pitchFamily="18" charset="0"/>
              </a:rPr>
              <a:t>Responsabilità dei controlli</a:t>
            </a:r>
          </a:p>
          <a:p>
            <a:pPr algn="just">
              <a:buSzPct val="75000"/>
            </a:pPr>
            <a:r>
              <a:rPr lang="it-IT" sz="2200" dirty="0">
                <a:solidFill>
                  <a:srgbClr val="002060"/>
                </a:solidFill>
                <a:latin typeface="Garamond" panose="02020404030301010803" pitchFamily="18" charset="0"/>
              </a:rPr>
              <a:t>L’attività di controllo è di responsabilità delle funzioni aziendali, che devono assicurare l’applicazione del Modello (controllo di 1° livello).</a:t>
            </a:r>
          </a:p>
          <a:p>
            <a:pPr algn="just">
              <a:buSzPct val="75000"/>
            </a:pPr>
            <a:r>
              <a:rPr lang="it-IT" sz="2200" dirty="0">
                <a:solidFill>
                  <a:srgbClr val="002060"/>
                </a:solidFill>
                <a:latin typeface="Garamond" panose="02020404030301010803" pitchFamily="18" charset="0"/>
              </a:rPr>
              <a:t>Il controllo ai livelli successivi è assicurato dall’AUDIT, dalla Compliance e dall’</a:t>
            </a:r>
            <a:r>
              <a:rPr lang="it-IT" sz="2200" dirty="0" err="1">
                <a:solidFill>
                  <a:srgbClr val="002060"/>
                </a:solidFill>
                <a:latin typeface="Garamond" panose="02020404030301010803" pitchFamily="18" charset="0"/>
              </a:rPr>
              <a:t>O.d.V</a:t>
            </a:r>
            <a:r>
              <a:rPr lang="it-IT" sz="2200" dirty="0">
                <a:solidFill>
                  <a:srgbClr val="002060"/>
                </a:solidFill>
                <a:latin typeface="Garamond" panose="02020404030301010803" pitchFamily="18" charset="0"/>
              </a:rPr>
              <a:t>.</a:t>
            </a:r>
          </a:p>
        </p:txBody>
      </p:sp>
    </p:spTree>
    <p:extLst>
      <p:ext uri="{BB962C8B-B14F-4D97-AF65-F5344CB8AC3E}">
        <p14:creationId xmlns:p14="http://schemas.microsoft.com/office/powerpoint/2010/main" val="2909098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98E889-68FF-7F84-EC39-3671F0B020CC}"/>
              </a:ext>
            </a:extLst>
          </p:cNvPr>
          <p:cNvSpPr>
            <a:spLocks noGrp="1"/>
          </p:cNvSpPr>
          <p:nvPr>
            <p:ph type="title"/>
          </p:nvPr>
        </p:nvSpPr>
        <p:spPr>
          <a:xfrm>
            <a:off x="1371600" y="685801"/>
            <a:ext cx="9486900" cy="369332"/>
          </a:xfrm>
        </p:spPr>
        <p:txBody>
          <a:bodyPr anchor="ctr">
            <a:noAutofit/>
          </a:bodyPr>
          <a:lstStyle/>
          <a:p>
            <a:pPr algn="ctr"/>
            <a:r>
              <a:rPr lang="it-IT" sz="2400" cap="small" dirty="0">
                <a:solidFill>
                  <a:srgbClr val="002060"/>
                </a:solidFill>
                <a:latin typeface="Garamond" panose="02020404030301010803" pitchFamily="18" charset="0"/>
              </a:rPr>
              <a:t>La responsabilità degli enti.</a:t>
            </a:r>
          </a:p>
        </p:txBody>
      </p:sp>
      <p:sp>
        <p:nvSpPr>
          <p:cNvPr id="4" name="CasellaDiTesto 3">
            <a:extLst>
              <a:ext uri="{FF2B5EF4-FFF2-40B4-BE49-F238E27FC236}">
                <a16:creationId xmlns:a16="http://schemas.microsoft.com/office/drawing/2014/main" id="{53E181CC-EBC3-4452-5477-D4F5F1DA4F23}"/>
              </a:ext>
            </a:extLst>
          </p:cNvPr>
          <p:cNvSpPr txBox="1"/>
          <p:nvPr/>
        </p:nvSpPr>
        <p:spPr>
          <a:xfrm>
            <a:off x="1352550" y="1093819"/>
            <a:ext cx="9486900" cy="430887"/>
          </a:xfrm>
          <a:prstGeom prst="rect">
            <a:avLst/>
          </a:prstGeom>
          <a:noFill/>
        </p:spPr>
        <p:txBody>
          <a:bodyPr wrap="square">
            <a:spAutoFit/>
          </a:bodyPr>
          <a:lstStyle/>
          <a:p>
            <a:pPr algn="ctr"/>
            <a:r>
              <a:rPr lang="it-IT" sz="2200" i="1" dirty="0">
                <a:solidFill>
                  <a:srgbClr val="002060"/>
                </a:solidFill>
                <a:latin typeface="Garamond" panose="02020404030301010803" pitchFamily="18" charset="0"/>
              </a:rPr>
              <a:t>La disciplina – cenni storici</a:t>
            </a:r>
          </a:p>
        </p:txBody>
      </p:sp>
      <p:sp>
        <p:nvSpPr>
          <p:cNvPr id="6" name="CasellaDiTesto 5">
            <a:extLst>
              <a:ext uri="{FF2B5EF4-FFF2-40B4-BE49-F238E27FC236}">
                <a16:creationId xmlns:a16="http://schemas.microsoft.com/office/drawing/2014/main" id="{09DA27D4-172B-403C-C1D4-D59C515923BC}"/>
              </a:ext>
            </a:extLst>
          </p:cNvPr>
          <p:cNvSpPr txBox="1"/>
          <p:nvPr/>
        </p:nvSpPr>
        <p:spPr>
          <a:xfrm>
            <a:off x="1371600" y="1777882"/>
            <a:ext cx="9486900" cy="3477875"/>
          </a:xfrm>
          <a:prstGeom prst="rect">
            <a:avLst/>
          </a:prstGeom>
          <a:noFill/>
        </p:spPr>
        <p:txBody>
          <a:bodyPr wrap="square">
            <a:spAutoFit/>
          </a:bodyPr>
          <a:lstStyle/>
          <a:p>
            <a:pPr algn="just"/>
            <a:r>
              <a:rPr lang="it-IT" sz="2200" dirty="0">
                <a:solidFill>
                  <a:srgbClr val="002060"/>
                </a:solidFill>
                <a:latin typeface="Garamond" panose="02020404030301010803" pitchFamily="18" charset="0"/>
              </a:rPr>
              <a:t>Con il D. Lgs. n. 231/2001, dopo un </a:t>
            </a:r>
            <a:r>
              <a:rPr lang="it-IT" sz="2200" b="1" dirty="0">
                <a:solidFill>
                  <a:srgbClr val="002060"/>
                </a:solidFill>
                <a:latin typeface="Garamond" panose="02020404030301010803" pitchFamily="18" charset="0"/>
              </a:rPr>
              <a:t>«lungo periodo di riflessione legislativa»</a:t>
            </a:r>
            <a:r>
              <a:rPr lang="it-IT" sz="2200" dirty="0">
                <a:solidFill>
                  <a:srgbClr val="002060"/>
                </a:solidFill>
                <a:latin typeface="Garamond" panose="02020404030301010803" pitchFamily="18" charset="0"/>
              </a:rPr>
              <a:t>, viene introdotto, </a:t>
            </a:r>
            <a:r>
              <a:rPr lang="it-IT" sz="2200" u="sng" dirty="0">
                <a:solidFill>
                  <a:srgbClr val="002060"/>
                </a:solidFill>
                <a:latin typeface="Garamond" panose="02020404030301010803" pitchFamily="18" charset="0"/>
              </a:rPr>
              <a:t>per la prima volta</a:t>
            </a:r>
            <a:r>
              <a:rPr lang="it-IT" sz="2200" dirty="0">
                <a:solidFill>
                  <a:srgbClr val="002060"/>
                </a:solidFill>
                <a:latin typeface="Garamond" panose="02020404030301010803" pitchFamily="18" charset="0"/>
              </a:rPr>
              <a:t>, nell’ordinamento italiano la RESPONSABILITÀ AMMINISTRATIVA delle persone giuridiche per i reati commessi al loro interno nell’interesse o a vantaggio dell’ente stesso.</a:t>
            </a:r>
          </a:p>
          <a:p>
            <a:pPr algn="just"/>
            <a:r>
              <a:rPr lang="it-IT" sz="2200" dirty="0">
                <a:solidFill>
                  <a:srgbClr val="002060"/>
                </a:solidFill>
                <a:latin typeface="Garamond" panose="02020404030301010803" pitchFamily="18" charset="0"/>
              </a:rPr>
              <a:t>Le ragioni della «non immediata» introduzione nell’ordinamento della responsabilità delle persone giuridiche erano costituite da un principio – a noi giunto dal diritto romano antico, secondo cui le persone giuridiche non venivano considerate centri di imputazione della responsabilità penale:</a:t>
            </a:r>
          </a:p>
          <a:p>
            <a:pPr algn="just"/>
            <a:endParaRPr lang="it-IT" sz="2200" dirty="0">
              <a:solidFill>
                <a:srgbClr val="002060"/>
              </a:solidFill>
              <a:latin typeface="Garamond" panose="02020404030301010803" pitchFamily="18" charset="0"/>
            </a:endParaRPr>
          </a:p>
          <a:p>
            <a:pPr algn="ctr"/>
            <a:r>
              <a:rPr lang="it-IT" sz="2200" b="1" i="1" dirty="0">
                <a:solidFill>
                  <a:srgbClr val="002060"/>
                </a:solidFill>
                <a:latin typeface="Garamond" panose="02020404030301010803" pitchFamily="18" charset="0"/>
              </a:rPr>
              <a:t>“</a:t>
            </a:r>
            <a:r>
              <a:rPr lang="it-IT" sz="2200" b="1" i="1" dirty="0" err="1">
                <a:solidFill>
                  <a:srgbClr val="002060"/>
                </a:solidFill>
                <a:latin typeface="Garamond" panose="02020404030301010803" pitchFamily="18" charset="0"/>
              </a:rPr>
              <a:t>societas</a:t>
            </a:r>
            <a:r>
              <a:rPr lang="it-IT" sz="2200" b="1" i="1" dirty="0">
                <a:solidFill>
                  <a:srgbClr val="002060"/>
                </a:solidFill>
                <a:latin typeface="Garamond" panose="02020404030301010803" pitchFamily="18" charset="0"/>
              </a:rPr>
              <a:t> delinquere non </a:t>
            </a:r>
            <a:r>
              <a:rPr lang="it-IT" sz="2200" b="1" i="1" dirty="0" err="1">
                <a:solidFill>
                  <a:srgbClr val="002060"/>
                </a:solidFill>
                <a:latin typeface="Garamond" panose="02020404030301010803" pitchFamily="18" charset="0"/>
              </a:rPr>
              <a:t>potest</a:t>
            </a:r>
            <a:r>
              <a:rPr lang="it-IT" sz="2200" b="1" i="1" dirty="0">
                <a:solidFill>
                  <a:srgbClr val="002060"/>
                </a:solidFill>
                <a:latin typeface="Garamond" panose="02020404030301010803" pitchFamily="18" charset="0"/>
              </a:rPr>
              <a:t>”</a:t>
            </a:r>
          </a:p>
        </p:txBody>
      </p:sp>
    </p:spTree>
    <p:extLst>
      <p:ext uri="{BB962C8B-B14F-4D97-AF65-F5344CB8AC3E}">
        <p14:creationId xmlns:p14="http://schemas.microsoft.com/office/powerpoint/2010/main" val="37648303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98E889-68FF-7F84-EC39-3671F0B020CC}"/>
              </a:ext>
            </a:extLst>
          </p:cNvPr>
          <p:cNvSpPr>
            <a:spLocks noGrp="1"/>
          </p:cNvSpPr>
          <p:nvPr>
            <p:ph type="title"/>
          </p:nvPr>
        </p:nvSpPr>
        <p:spPr>
          <a:xfrm>
            <a:off x="1371600" y="685801"/>
            <a:ext cx="9486900" cy="369332"/>
          </a:xfrm>
        </p:spPr>
        <p:txBody>
          <a:bodyPr anchor="ctr">
            <a:noAutofit/>
          </a:bodyPr>
          <a:lstStyle/>
          <a:p>
            <a:pPr algn="ctr"/>
            <a:r>
              <a:rPr lang="it-IT" sz="2400" cap="small" dirty="0">
                <a:solidFill>
                  <a:srgbClr val="002060"/>
                </a:solidFill>
                <a:latin typeface="Garamond" panose="02020404030301010803" pitchFamily="18" charset="0"/>
              </a:rPr>
              <a:t>La responsabilità degli enti.</a:t>
            </a:r>
          </a:p>
        </p:txBody>
      </p:sp>
      <p:sp>
        <p:nvSpPr>
          <p:cNvPr id="4" name="CasellaDiTesto 3">
            <a:extLst>
              <a:ext uri="{FF2B5EF4-FFF2-40B4-BE49-F238E27FC236}">
                <a16:creationId xmlns:a16="http://schemas.microsoft.com/office/drawing/2014/main" id="{53E181CC-EBC3-4452-5477-D4F5F1DA4F23}"/>
              </a:ext>
            </a:extLst>
          </p:cNvPr>
          <p:cNvSpPr txBox="1"/>
          <p:nvPr/>
        </p:nvSpPr>
        <p:spPr>
          <a:xfrm>
            <a:off x="1352550" y="1093819"/>
            <a:ext cx="9486900" cy="430887"/>
          </a:xfrm>
          <a:prstGeom prst="rect">
            <a:avLst/>
          </a:prstGeom>
          <a:noFill/>
        </p:spPr>
        <p:txBody>
          <a:bodyPr wrap="square">
            <a:spAutoFit/>
          </a:bodyPr>
          <a:lstStyle/>
          <a:p>
            <a:pPr algn="ctr"/>
            <a:r>
              <a:rPr lang="it-IT" sz="2200" i="1" dirty="0">
                <a:solidFill>
                  <a:srgbClr val="002060"/>
                </a:solidFill>
                <a:latin typeface="Garamond" panose="02020404030301010803" pitchFamily="18" charset="0"/>
              </a:rPr>
              <a:t>Il D. Lgs. n. 231/2001 – L’Organismo di Vigilanza 3</a:t>
            </a:r>
          </a:p>
        </p:txBody>
      </p:sp>
      <p:sp>
        <p:nvSpPr>
          <p:cNvPr id="6" name="CasellaDiTesto 5">
            <a:extLst>
              <a:ext uri="{FF2B5EF4-FFF2-40B4-BE49-F238E27FC236}">
                <a16:creationId xmlns:a16="http://schemas.microsoft.com/office/drawing/2014/main" id="{09DA27D4-172B-403C-C1D4-D59C515923BC}"/>
              </a:ext>
            </a:extLst>
          </p:cNvPr>
          <p:cNvSpPr txBox="1"/>
          <p:nvPr/>
        </p:nvSpPr>
        <p:spPr>
          <a:xfrm>
            <a:off x="1371600" y="1691622"/>
            <a:ext cx="9486900" cy="5170646"/>
          </a:xfrm>
          <a:prstGeom prst="rect">
            <a:avLst/>
          </a:prstGeom>
          <a:noFill/>
        </p:spPr>
        <p:txBody>
          <a:bodyPr wrap="square">
            <a:spAutoFit/>
          </a:bodyPr>
          <a:lstStyle/>
          <a:p>
            <a:pPr algn="ctr">
              <a:buSzPct val="75000"/>
            </a:pPr>
            <a:r>
              <a:rPr lang="it-IT" sz="2200" b="1" dirty="0">
                <a:solidFill>
                  <a:srgbClr val="002060"/>
                </a:solidFill>
                <a:latin typeface="Garamond" panose="02020404030301010803" pitchFamily="18" charset="0"/>
              </a:rPr>
              <a:t>Le responsabilità penali dell’</a:t>
            </a:r>
            <a:r>
              <a:rPr lang="it-IT" sz="2200" b="1" dirty="0" err="1">
                <a:solidFill>
                  <a:srgbClr val="002060"/>
                </a:solidFill>
                <a:latin typeface="Garamond" panose="02020404030301010803" pitchFamily="18" charset="0"/>
              </a:rPr>
              <a:t>O.d.V</a:t>
            </a:r>
            <a:r>
              <a:rPr lang="it-IT" sz="2200" b="1" dirty="0">
                <a:solidFill>
                  <a:srgbClr val="002060"/>
                </a:solidFill>
                <a:latin typeface="Garamond" panose="02020404030301010803" pitchFamily="18" charset="0"/>
              </a:rPr>
              <a:t>.</a:t>
            </a:r>
          </a:p>
          <a:p>
            <a:pPr algn="just">
              <a:buSzPct val="75000"/>
            </a:pPr>
            <a:r>
              <a:rPr lang="it-IT" sz="2200" dirty="0">
                <a:solidFill>
                  <a:srgbClr val="002060"/>
                </a:solidFill>
                <a:latin typeface="Garamond" panose="02020404030301010803" pitchFamily="18" charset="0"/>
              </a:rPr>
              <a:t>Gli obblighi di vigilanza non integrano un dovere di prevenzione di possibili reati (ai sensi dell’art. 40 c.p. responsabilità per omesso impedimento). I membri dell’</a:t>
            </a:r>
            <a:r>
              <a:rPr lang="it-IT" sz="2200" dirty="0" err="1">
                <a:solidFill>
                  <a:srgbClr val="002060"/>
                </a:solidFill>
                <a:latin typeface="Garamond" panose="02020404030301010803" pitchFamily="18" charset="0"/>
              </a:rPr>
              <a:t>O.d.V</a:t>
            </a:r>
            <a:r>
              <a:rPr lang="it-IT" sz="2200" dirty="0">
                <a:solidFill>
                  <a:srgbClr val="002060"/>
                </a:solidFill>
                <a:latin typeface="Garamond" panose="02020404030301010803" pitchFamily="18" charset="0"/>
              </a:rPr>
              <a:t>. non hanno infatti poteri di controllo o intervento diretto sui comportamenti degli apicali o dei sottoposti. La </a:t>
            </a:r>
            <a:r>
              <a:rPr lang="it-IT" sz="2200" u="sng" dirty="0">
                <a:solidFill>
                  <a:srgbClr val="002060"/>
                </a:solidFill>
                <a:latin typeface="Garamond" panose="02020404030301010803" pitchFamily="18" charset="0"/>
              </a:rPr>
              <a:t>responsabilità penale</a:t>
            </a:r>
            <a:r>
              <a:rPr lang="it-IT" sz="2200" dirty="0">
                <a:solidFill>
                  <a:srgbClr val="002060"/>
                </a:solidFill>
                <a:latin typeface="Garamond" panose="02020404030301010803" pitchFamily="18" charset="0"/>
              </a:rPr>
              <a:t> si riduce a ipotesi residuali quali il concorso doloso nei reati presupposto commessi da amministratori o loro sottoposti.</a:t>
            </a:r>
          </a:p>
          <a:p>
            <a:pPr algn="ctr">
              <a:buSzPct val="75000"/>
            </a:pPr>
            <a:r>
              <a:rPr lang="it-IT" sz="2200" b="1" dirty="0">
                <a:solidFill>
                  <a:srgbClr val="002060"/>
                </a:solidFill>
                <a:latin typeface="Garamond" panose="02020404030301010803" pitchFamily="18" charset="0"/>
              </a:rPr>
              <a:t>Le responsabilità civili dell’</a:t>
            </a:r>
            <a:r>
              <a:rPr lang="it-IT" sz="2200" b="1" dirty="0" err="1">
                <a:solidFill>
                  <a:srgbClr val="002060"/>
                </a:solidFill>
                <a:latin typeface="Garamond" panose="02020404030301010803" pitchFamily="18" charset="0"/>
              </a:rPr>
              <a:t>O.d.V</a:t>
            </a:r>
            <a:r>
              <a:rPr lang="it-IT" sz="2200" b="1" dirty="0">
                <a:solidFill>
                  <a:srgbClr val="002060"/>
                </a:solidFill>
                <a:latin typeface="Garamond" panose="02020404030301010803" pitchFamily="18" charset="0"/>
              </a:rPr>
              <a:t>.</a:t>
            </a:r>
          </a:p>
          <a:p>
            <a:pPr algn="just">
              <a:buSzPct val="75000"/>
            </a:pPr>
            <a:r>
              <a:rPr lang="it-IT" sz="2200" dirty="0">
                <a:solidFill>
                  <a:srgbClr val="002060"/>
                </a:solidFill>
                <a:latin typeface="Garamond" panose="02020404030301010803" pitchFamily="18" charset="0"/>
              </a:rPr>
              <a:t>Il D. Lgs. n. 231/2001 non attribuisce all’</a:t>
            </a:r>
            <a:r>
              <a:rPr lang="it-IT" sz="2200" dirty="0" err="1">
                <a:solidFill>
                  <a:srgbClr val="002060"/>
                </a:solidFill>
                <a:latin typeface="Garamond" panose="02020404030301010803" pitchFamily="18" charset="0"/>
              </a:rPr>
              <a:t>O.d.V</a:t>
            </a:r>
            <a:r>
              <a:rPr lang="it-IT" sz="2200" dirty="0">
                <a:solidFill>
                  <a:srgbClr val="002060"/>
                </a:solidFill>
                <a:latin typeface="Garamond" panose="02020404030301010803" pitchFamily="18" charset="0"/>
              </a:rPr>
              <a:t>. una posizione di garanzia dei diritti di terzi né poteri di intervento finalizzati alla prevenzione. Ciò consente di escludere la sussistenza di una </a:t>
            </a:r>
            <a:r>
              <a:rPr lang="it-IT" sz="2200" u="sng" dirty="0">
                <a:solidFill>
                  <a:srgbClr val="002060"/>
                </a:solidFill>
                <a:latin typeface="Garamond" panose="02020404030301010803" pitchFamily="18" charset="0"/>
              </a:rPr>
              <a:t>responsabilità extracontrattuale</a:t>
            </a:r>
            <a:r>
              <a:rPr lang="it-IT" sz="2200" dirty="0">
                <a:solidFill>
                  <a:srgbClr val="002060"/>
                </a:solidFill>
                <a:latin typeface="Garamond" panose="02020404030301010803" pitchFamily="18" charset="0"/>
              </a:rPr>
              <a:t> dei componenti dell’</a:t>
            </a:r>
            <a:r>
              <a:rPr lang="it-IT" sz="2200" dirty="0" err="1">
                <a:solidFill>
                  <a:srgbClr val="002060"/>
                </a:solidFill>
                <a:latin typeface="Garamond" panose="02020404030301010803" pitchFamily="18" charset="0"/>
              </a:rPr>
              <a:t>O.d.V</a:t>
            </a:r>
            <a:r>
              <a:rPr lang="it-IT" sz="2200" dirty="0">
                <a:solidFill>
                  <a:srgbClr val="002060"/>
                </a:solidFill>
                <a:latin typeface="Garamond" panose="02020404030301010803" pitchFamily="18" charset="0"/>
              </a:rPr>
              <a:t>. nei confronti dei terzi (diversamente da amministratori e sindaci).</a:t>
            </a:r>
          </a:p>
          <a:p>
            <a:pPr algn="just">
              <a:buSzPct val="75000"/>
            </a:pPr>
            <a:r>
              <a:rPr lang="it-IT" sz="2200" dirty="0">
                <a:solidFill>
                  <a:srgbClr val="002060"/>
                </a:solidFill>
                <a:latin typeface="Garamond" panose="02020404030301010803" pitchFamily="18" charset="0"/>
              </a:rPr>
              <a:t>Nell’alveo della </a:t>
            </a:r>
            <a:r>
              <a:rPr lang="it-IT" sz="2200" u="sng" dirty="0">
                <a:solidFill>
                  <a:srgbClr val="002060"/>
                </a:solidFill>
                <a:latin typeface="Garamond" panose="02020404030301010803" pitchFamily="18" charset="0"/>
              </a:rPr>
              <a:t>responsabilità contrattuale</a:t>
            </a:r>
            <a:r>
              <a:rPr lang="it-IT" sz="2200" dirty="0">
                <a:solidFill>
                  <a:srgbClr val="002060"/>
                </a:solidFill>
                <a:latin typeface="Garamond" panose="02020404030301010803" pitchFamily="18" charset="0"/>
              </a:rPr>
              <a:t> verso l’ente, questa si qualifica per colpa (diligenza) ed i danni risarcibili sono circoscritti ai soli pregiudizi subiti dall’ente a seguito delle sanzioni (pecuniarie e/o interdittive) applicate per la commissione del reato presupposto.</a:t>
            </a:r>
          </a:p>
        </p:txBody>
      </p:sp>
    </p:spTree>
    <p:extLst>
      <p:ext uri="{BB962C8B-B14F-4D97-AF65-F5344CB8AC3E}">
        <p14:creationId xmlns:p14="http://schemas.microsoft.com/office/powerpoint/2010/main" val="23343089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98E889-68FF-7F84-EC39-3671F0B020CC}"/>
              </a:ext>
            </a:extLst>
          </p:cNvPr>
          <p:cNvSpPr>
            <a:spLocks noGrp="1"/>
          </p:cNvSpPr>
          <p:nvPr>
            <p:ph type="title"/>
          </p:nvPr>
        </p:nvSpPr>
        <p:spPr>
          <a:xfrm>
            <a:off x="1371600" y="685801"/>
            <a:ext cx="9486900" cy="369332"/>
          </a:xfrm>
        </p:spPr>
        <p:txBody>
          <a:bodyPr anchor="ctr">
            <a:noAutofit/>
          </a:bodyPr>
          <a:lstStyle/>
          <a:p>
            <a:pPr algn="ctr"/>
            <a:r>
              <a:rPr lang="it-IT" sz="2400" cap="small" dirty="0">
                <a:solidFill>
                  <a:srgbClr val="002060"/>
                </a:solidFill>
                <a:latin typeface="Garamond" panose="02020404030301010803" pitchFamily="18" charset="0"/>
              </a:rPr>
              <a:t>La responsabilità degli enti.</a:t>
            </a:r>
          </a:p>
        </p:txBody>
      </p:sp>
      <p:sp>
        <p:nvSpPr>
          <p:cNvPr id="4" name="CasellaDiTesto 3">
            <a:extLst>
              <a:ext uri="{FF2B5EF4-FFF2-40B4-BE49-F238E27FC236}">
                <a16:creationId xmlns:a16="http://schemas.microsoft.com/office/drawing/2014/main" id="{53E181CC-EBC3-4452-5477-D4F5F1DA4F23}"/>
              </a:ext>
            </a:extLst>
          </p:cNvPr>
          <p:cNvSpPr txBox="1"/>
          <p:nvPr/>
        </p:nvSpPr>
        <p:spPr>
          <a:xfrm>
            <a:off x="1352550" y="1093819"/>
            <a:ext cx="9486900" cy="430887"/>
          </a:xfrm>
          <a:prstGeom prst="rect">
            <a:avLst/>
          </a:prstGeom>
          <a:noFill/>
        </p:spPr>
        <p:txBody>
          <a:bodyPr wrap="square">
            <a:spAutoFit/>
          </a:bodyPr>
          <a:lstStyle/>
          <a:p>
            <a:pPr algn="ctr"/>
            <a:r>
              <a:rPr lang="it-IT" sz="2200" i="1" dirty="0">
                <a:solidFill>
                  <a:srgbClr val="002060"/>
                </a:solidFill>
                <a:latin typeface="Garamond" panose="02020404030301010803" pitchFamily="18" charset="0"/>
              </a:rPr>
              <a:t>Il D. Lgs. n. 231/2001 – L’Organismo di Vigilanza 4</a:t>
            </a:r>
          </a:p>
        </p:txBody>
      </p:sp>
      <p:sp>
        <p:nvSpPr>
          <p:cNvPr id="6" name="CasellaDiTesto 5">
            <a:extLst>
              <a:ext uri="{FF2B5EF4-FFF2-40B4-BE49-F238E27FC236}">
                <a16:creationId xmlns:a16="http://schemas.microsoft.com/office/drawing/2014/main" id="{09DA27D4-172B-403C-C1D4-D59C515923BC}"/>
              </a:ext>
            </a:extLst>
          </p:cNvPr>
          <p:cNvSpPr txBox="1"/>
          <p:nvPr/>
        </p:nvSpPr>
        <p:spPr>
          <a:xfrm>
            <a:off x="1371600" y="1777882"/>
            <a:ext cx="9486900" cy="4493538"/>
          </a:xfrm>
          <a:prstGeom prst="rect">
            <a:avLst/>
          </a:prstGeom>
          <a:noFill/>
        </p:spPr>
        <p:txBody>
          <a:bodyPr wrap="square">
            <a:spAutoFit/>
          </a:bodyPr>
          <a:lstStyle/>
          <a:p>
            <a:pPr algn="ctr">
              <a:buSzPct val="75000"/>
            </a:pPr>
            <a:r>
              <a:rPr lang="it-IT" sz="2200" b="1" dirty="0">
                <a:solidFill>
                  <a:srgbClr val="002060"/>
                </a:solidFill>
                <a:latin typeface="Garamond" panose="02020404030301010803" pitchFamily="18" charset="0"/>
              </a:rPr>
              <a:t>Flussi informativi verso l’</a:t>
            </a:r>
            <a:r>
              <a:rPr lang="it-IT" sz="2200" b="1" dirty="0" err="1">
                <a:solidFill>
                  <a:srgbClr val="002060"/>
                </a:solidFill>
                <a:latin typeface="Garamond" panose="02020404030301010803" pitchFamily="18" charset="0"/>
              </a:rPr>
              <a:t>O.d.V</a:t>
            </a:r>
            <a:r>
              <a:rPr lang="it-IT" sz="2200" b="1" dirty="0">
                <a:solidFill>
                  <a:srgbClr val="002060"/>
                </a:solidFill>
                <a:latin typeface="Garamond" panose="02020404030301010803" pitchFamily="18" charset="0"/>
              </a:rPr>
              <a:t>.</a:t>
            </a:r>
          </a:p>
          <a:p>
            <a:pPr algn="just">
              <a:buSzPct val="75000"/>
            </a:pPr>
            <a:r>
              <a:rPr lang="it-IT" sz="2200" dirty="0">
                <a:solidFill>
                  <a:srgbClr val="002060"/>
                </a:solidFill>
                <a:latin typeface="Garamond" panose="02020404030301010803" pitchFamily="18" charset="0"/>
              </a:rPr>
              <a:t>• </a:t>
            </a:r>
            <a:r>
              <a:rPr lang="it-IT" sz="2200" u="sng" dirty="0">
                <a:solidFill>
                  <a:srgbClr val="002060"/>
                </a:solidFill>
                <a:latin typeface="Garamond" panose="02020404030301010803" pitchFamily="18" charset="0"/>
              </a:rPr>
              <a:t>Obbligo di informazione</a:t>
            </a:r>
          </a:p>
          <a:p>
            <a:pPr algn="just">
              <a:buSzPct val="75000"/>
            </a:pPr>
            <a:r>
              <a:rPr lang="it-IT" sz="2200" dirty="0">
                <a:solidFill>
                  <a:srgbClr val="002060"/>
                </a:solidFill>
                <a:latin typeface="Garamond" panose="02020404030301010803" pitchFamily="18" charset="0"/>
              </a:rPr>
              <a:t>Le funzioni aziendali hanno l’obbligo di informare l’</a:t>
            </a:r>
            <a:r>
              <a:rPr lang="it-IT" sz="2200" dirty="0" err="1">
                <a:solidFill>
                  <a:srgbClr val="002060"/>
                </a:solidFill>
                <a:latin typeface="Garamond" panose="02020404030301010803" pitchFamily="18" charset="0"/>
              </a:rPr>
              <a:t>O.d.V</a:t>
            </a:r>
            <a:r>
              <a:rPr lang="it-IT" sz="2200" dirty="0">
                <a:solidFill>
                  <a:srgbClr val="002060"/>
                </a:solidFill>
                <a:latin typeface="Garamond" panose="02020404030301010803" pitchFamily="18" charset="0"/>
              </a:rPr>
              <a:t>. su:</a:t>
            </a:r>
          </a:p>
          <a:p>
            <a:pPr marL="342900" indent="-342900" algn="just">
              <a:buSzPct val="75000"/>
              <a:buFontTx/>
              <a:buChar char="-"/>
            </a:pPr>
            <a:r>
              <a:rPr lang="it-IT" sz="2200" dirty="0">
                <a:solidFill>
                  <a:srgbClr val="002060"/>
                </a:solidFill>
                <a:latin typeface="Garamond" panose="02020404030301010803" pitchFamily="18" charset="0"/>
              </a:rPr>
              <a:t>i risultati dell’attività di controllo che le funzioni stesse svolgono (es.: report, indici di controllo, etc.);</a:t>
            </a:r>
          </a:p>
          <a:p>
            <a:pPr marL="342900" indent="-342900" algn="just">
              <a:buSzPct val="75000"/>
              <a:buFontTx/>
              <a:buChar char="-"/>
            </a:pPr>
            <a:r>
              <a:rPr lang="it-IT" sz="2200" dirty="0">
                <a:solidFill>
                  <a:srgbClr val="002060"/>
                </a:solidFill>
                <a:latin typeface="Garamond" panose="02020404030301010803" pitchFamily="18" charset="0"/>
              </a:rPr>
              <a:t>le anomalie o le atipicità riscontrate nell’ambito del processo;</a:t>
            </a:r>
          </a:p>
          <a:p>
            <a:pPr marL="342900" indent="-342900" algn="just">
              <a:buSzPct val="75000"/>
              <a:buFontTx/>
              <a:buChar char="-"/>
            </a:pPr>
            <a:r>
              <a:rPr lang="it-IT" sz="2200" dirty="0">
                <a:solidFill>
                  <a:srgbClr val="002060"/>
                </a:solidFill>
                <a:latin typeface="Garamond" panose="02020404030301010803" pitchFamily="18" charset="0"/>
              </a:rPr>
              <a:t>eventuali inadeguatezze del Modello.</a:t>
            </a:r>
          </a:p>
          <a:p>
            <a:pPr algn="just">
              <a:buSzPct val="75000"/>
            </a:pPr>
            <a:r>
              <a:rPr lang="it-IT" sz="2200" dirty="0">
                <a:solidFill>
                  <a:srgbClr val="002060"/>
                </a:solidFill>
                <a:latin typeface="Garamond" panose="02020404030301010803" pitchFamily="18" charset="0"/>
              </a:rPr>
              <a:t>Le informazioni fornite all’</a:t>
            </a:r>
            <a:r>
              <a:rPr lang="it-IT" sz="2200" dirty="0" err="1">
                <a:solidFill>
                  <a:srgbClr val="002060"/>
                </a:solidFill>
                <a:latin typeface="Garamond" panose="02020404030301010803" pitchFamily="18" charset="0"/>
              </a:rPr>
              <a:t>O.d.V</a:t>
            </a:r>
            <a:r>
              <a:rPr lang="it-IT" sz="2200" dirty="0">
                <a:solidFill>
                  <a:srgbClr val="002060"/>
                </a:solidFill>
                <a:latin typeface="Garamond" panose="02020404030301010803" pitchFamily="18" charset="0"/>
              </a:rPr>
              <a:t>. mirano a consentirgli di migliorare le proprie attività di pianificazione dei controlli.</a:t>
            </a:r>
          </a:p>
          <a:p>
            <a:pPr algn="just">
              <a:buSzPct val="75000"/>
            </a:pPr>
            <a:r>
              <a:rPr lang="it-IT" sz="2200" dirty="0">
                <a:solidFill>
                  <a:srgbClr val="002060"/>
                </a:solidFill>
                <a:latin typeface="Garamond" panose="02020404030301010803" pitchFamily="18" charset="0"/>
              </a:rPr>
              <a:t>• </a:t>
            </a:r>
            <a:r>
              <a:rPr lang="it-IT" sz="2200" u="sng" dirty="0">
                <a:solidFill>
                  <a:srgbClr val="002060"/>
                </a:solidFill>
                <a:latin typeface="Garamond" panose="02020404030301010803" pitchFamily="18" charset="0"/>
              </a:rPr>
              <a:t>Segnalazioni su irregolarità o infrazioni del Modello</a:t>
            </a:r>
          </a:p>
          <a:p>
            <a:pPr marL="342900" indent="-342900" algn="just">
              <a:buSzPct val="75000"/>
              <a:buFontTx/>
              <a:buChar char="-"/>
            </a:pPr>
            <a:r>
              <a:rPr lang="it-IT" sz="2200" dirty="0">
                <a:solidFill>
                  <a:srgbClr val="002060"/>
                </a:solidFill>
                <a:latin typeface="Garamond" panose="02020404030301010803" pitchFamily="18" charset="0"/>
              </a:rPr>
              <a:t>le segnalazioni sono obbligatorie;</a:t>
            </a:r>
          </a:p>
          <a:p>
            <a:pPr marL="342900" indent="-342900" algn="just">
              <a:buSzPct val="75000"/>
              <a:buFontTx/>
              <a:buChar char="-"/>
            </a:pPr>
            <a:r>
              <a:rPr lang="it-IT" sz="2200" dirty="0">
                <a:solidFill>
                  <a:srgbClr val="002060"/>
                </a:solidFill>
                <a:latin typeface="Garamond" panose="02020404030301010803" pitchFamily="18" charset="0"/>
              </a:rPr>
              <a:t>l’</a:t>
            </a:r>
            <a:r>
              <a:rPr lang="it-IT" sz="2200" dirty="0" err="1">
                <a:solidFill>
                  <a:srgbClr val="002060"/>
                </a:solidFill>
                <a:latin typeface="Garamond" panose="02020404030301010803" pitchFamily="18" charset="0"/>
              </a:rPr>
              <a:t>O.d.V</a:t>
            </a:r>
            <a:r>
              <a:rPr lang="it-IT" sz="2200" dirty="0">
                <a:solidFill>
                  <a:srgbClr val="002060"/>
                </a:solidFill>
                <a:latin typeface="Garamond" panose="02020404030301010803" pitchFamily="18" charset="0"/>
              </a:rPr>
              <a:t>. prende in esame le segnalazioni a condizione che queste siano precise e circostanziate e che rechino indicazione di fatti precisi e concreti.</a:t>
            </a:r>
          </a:p>
        </p:txBody>
      </p:sp>
    </p:spTree>
    <p:extLst>
      <p:ext uri="{BB962C8B-B14F-4D97-AF65-F5344CB8AC3E}">
        <p14:creationId xmlns:p14="http://schemas.microsoft.com/office/powerpoint/2010/main" val="2693211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98E889-68FF-7F84-EC39-3671F0B020CC}"/>
              </a:ext>
            </a:extLst>
          </p:cNvPr>
          <p:cNvSpPr>
            <a:spLocks noGrp="1"/>
          </p:cNvSpPr>
          <p:nvPr>
            <p:ph type="title"/>
          </p:nvPr>
        </p:nvSpPr>
        <p:spPr>
          <a:xfrm>
            <a:off x="1371600" y="685801"/>
            <a:ext cx="9486900" cy="369332"/>
          </a:xfrm>
        </p:spPr>
        <p:txBody>
          <a:bodyPr anchor="ctr">
            <a:noAutofit/>
          </a:bodyPr>
          <a:lstStyle/>
          <a:p>
            <a:pPr algn="ctr"/>
            <a:r>
              <a:rPr lang="it-IT" sz="2400" cap="small" dirty="0">
                <a:solidFill>
                  <a:srgbClr val="002060"/>
                </a:solidFill>
                <a:latin typeface="Garamond" panose="02020404030301010803" pitchFamily="18" charset="0"/>
              </a:rPr>
              <a:t>La responsabilità degli enti.</a:t>
            </a:r>
          </a:p>
        </p:txBody>
      </p:sp>
      <p:sp>
        <p:nvSpPr>
          <p:cNvPr id="4" name="CasellaDiTesto 3">
            <a:extLst>
              <a:ext uri="{FF2B5EF4-FFF2-40B4-BE49-F238E27FC236}">
                <a16:creationId xmlns:a16="http://schemas.microsoft.com/office/drawing/2014/main" id="{53E181CC-EBC3-4452-5477-D4F5F1DA4F23}"/>
              </a:ext>
            </a:extLst>
          </p:cNvPr>
          <p:cNvSpPr txBox="1"/>
          <p:nvPr/>
        </p:nvSpPr>
        <p:spPr>
          <a:xfrm>
            <a:off x="1352550" y="1093819"/>
            <a:ext cx="9486900" cy="430887"/>
          </a:xfrm>
          <a:prstGeom prst="rect">
            <a:avLst/>
          </a:prstGeom>
          <a:noFill/>
        </p:spPr>
        <p:txBody>
          <a:bodyPr wrap="square">
            <a:spAutoFit/>
          </a:bodyPr>
          <a:lstStyle/>
          <a:p>
            <a:pPr algn="ctr"/>
            <a:r>
              <a:rPr lang="it-IT" sz="2200" i="1" dirty="0">
                <a:solidFill>
                  <a:srgbClr val="002060"/>
                </a:solidFill>
                <a:latin typeface="Garamond" panose="02020404030301010803" pitchFamily="18" charset="0"/>
              </a:rPr>
              <a:t>Il D. Lgs. n. 231/2001 – I reati tributari</a:t>
            </a:r>
          </a:p>
        </p:txBody>
      </p:sp>
      <p:sp>
        <p:nvSpPr>
          <p:cNvPr id="6" name="CasellaDiTesto 5">
            <a:extLst>
              <a:ext uri="{FF2B5EF4-FFF2-40B4-BE49-F238E27FC236}">
                <a16:creationId xmlns:a16="http://schemas.microsoft.com/office/drawing/2014/main" id="{09DA27D4-172B-403C-C1D4-D59C515923BC}"/>
              </a:ext>
            </a:extLst>
          </p:cNvPr>
          <p:cNvSpPr txBox="1"/>
          <p:nvPr/>
        </p:nvSpPr>
        <p:spPr>
          <a:xfrm>
            <a:off x="1371600" y="1777882"/>
            <a:ext cx="9486900" cy="3477875"/>
          </a:xfrm>
          <a:prstGeom prst="rect">
            <a:avLst/>
          </a:prstGeom>
          <a:noFill/>
        </p:spPr>
        <p:txBody>
          <a:bodyPr wrap="square">
            <a:spAutoFit/>
          </a:bodyPr>
          <a:lstStyle/>
          <a:p>
            <a:pPr algn="ctr">
              <a:buSzPct val="75000"/>
            </a:pPr>
            <a:r>
              <a:rPr lang="it-IT" sz="2200" b="1" u="sng" dirty="0">
                <a:solidFill>
                  <a:srgbClr val="002060"/>
                </a:solidFill>
                <a:latin typeface="Garamond" panose="02020404030301010803" pitchFamily="18" charset="0"/>
              </a:rPr>
              <a:t>I reati tributari</a:t>
            </a:r>
          </a:p>
          <a:p>
            <a:pPr algn="just">
              <a:buSzPct val="75000"/>
            </a:pPr>
            <a:r>
              <a:rPr lang="it-IT" sz="2200" dirty="0">
                <a:solidFill>
                  <a:srgbClr val="002060"/>
                </a:solidFill>
                <a:latin typeface="Garamond" panose="02020404030301010803" pitchFamily="18" charset="0"/>
              </a:rPr>
              <a:t>A partire dal 01.01.2020 sono stati individuati, quali «reati presupposto» della responsabilità degli enti, alcuni reati tributari previsti dal D. Lgs. n. 74/2000, e precisamente:</a:t>
            </a:r>
          </a:p>
          <a:p>
            <a:pPr marL="457200" indent="-457200" algn="just">
              <a:buSzPct val="100000"/>
              <a:buFont typeface="+mj-lt"/>
              <a:buAutoNum type="arabicPeriod"/>
            </a:pPr>
            <a:r>
              <a:rPr lang="it-IT" sz="2200" dirty="0">
                <a:solidFill>
                  <a:srgbClr val="002060"/>
                </a:solidFill>
                <a:latin typeface="Garamond" panose="02020404030301010803" pitchFamily="18" charset="0"/>
              </a:rPr>
              <a:t>dichiarazione fraudolenta mediante l’utilizzo di fatture per operazioni inesistenti (art. 2);</a:t>
            </a:r>
          </a:p>
          <a:p>
            <a:pPr marL="457200" indent="-457200" algn="just">
              <a:buSzPct val="100000"/>
              <a:buFont typeface="+mj-lt"/>
              <a:buAutoNum type="arabicPeriod"/>
            </a:pPr>
            <a:r>
              <a:rPr lang="it-IT" sz="2200" dirty="0">
                <a:solidFill>
                  <a:srgbClr val="002060"/>
                </a:solidFill>
                <a:latin typeface="Garamond" panose="02020404030301010803" pitchFamily="18" charset="0"/>
              </a:rPr>
              <a:t>dichiarazione fraudolenta mediante altri artifici (art. 3, D. Lgs. n. 74/2000);</a:t>
            </a:r>
          </a:p>
          <a:p>
            <a:pPr marL="457200" indent="-457200" algn="just">
              <a:buSzPct val="100000"/>
              <a:buFont typeface="+mj-lt"/>
              <a:buAutoNum type="arabicPeriod"/>
            </a:pPr>
            <a:r>
              <a:rPr lang="it-IT" sz="2200" dirty="0">
                <a:solidFill>
                  <a:srgbClr val="002060"/>
                </a:solidFill>
                <a:latin typeface="Garamond" panose="02020404030301010803" pitchFamily="18" charset="0"/>
              </a:rPr>
              <a:t>emissione di fatture per operazioni inesistenti (art. 8, D. Lgs. n. 74/2000);</a:t>
            </a:r>
          </a:p>
          <a:p>
            <a:pPr marL="457200" indent="-457200" algn="just">
              <a:buSzPct val="100000"/>
              <a:buFont typeface="+mj-lt"/>
              <a:buAutoNum type="arabicPeriod"/>
            </a:pPr>
            <a:r>
              <a:rPr lang="it-IT" sz="2200" dirty="0">
                <a:solidFill>
                  <a:srgbClr val="002060"/>
                </a:solidFill>
                <a:latin typeface="Garamond" panose="02020404030301010803" pitchFamily="18" charset="0"/>
              </a:rPr>
              <a:t>occultamento o distruzione di documenti contabili (art. 10, D. Lgs. n. 74/2000);</a:t>
            </a:r>
          </a:p>
          <a:p>
            <a:pPr marL="457200" indent="-457200" algn="just">
              <a:buSzPct val="100000"/>
              <a:buFont typeface="+mj-lt"/>
              <a:buAutoNum type="arabicPeriod"/>
            </a:pPr>
            <a:r>
              <a:rPr lang="it-IT" sz="2200" dirty="0">
                <a:solidFill>
                  <a:srgbClr val="002060"/>
                </a:solidFill>
                <a:latin typeface="Garamond" panose="02020404030301010803" pitchFamily="18" charset="0"/>
              </a:rPr>
              <a:t>sottrazione fraudolenta al pagamento delle imposte (art. 11, D. Lgs. n. 74/2000).</a:t>
            </a:r>
          </a:p>
        </p:txBody>
      </p:sp>
    </p:spTree>
    <p:extLst>
      <p:ext uri="{BB962C8B-B14F-4D97-AF65-F5344CB8AC3E}">
        <p14:creationId xmlns:p14="http://schemas.microsoft.com/office/powerpoint/2010/main" val="35969233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98E889-68FF-7F84-EC39-3671F0B020CC}"/>
              </a:ext>
            </a:extLst>
          </p:cNvPr>
          <p:cNvSpPr>
            <a:spLocks noGrp="1"/>
          </p:cNvSpPr>
          <p:nvPr>
            <p:ph type="title"/>
          </p:nvPr>
        </p:nvSpPr>
        <p:spPr>
          <a:xfrm>
            <a:off x="1371600" y="685801"/>
            <a:ext cx="9486900" cy="369332"/>
          </a:xfrm>
        </p:spPr>
        <p:txBody>
          <a:bodyPr anchor="ctr">
            <a:noAutofit/>
          </a:bodyPr>
          <a:lstStyle/>
          <a:p>
            <a:pPr algn="ctr"/>
            <a:r>
              <a:rPr lang="it-IT" sz="2400" cap="small" dirty="0">
                <a:solidFill>
                  <a:srgbClr val="002060"/>
                </a:solidFill>
                <a:latin typeface="Garamond" panose="02020404030301010803" pitchFamily="18" charset="0"/>
              </a:rPr>
              <a:t>La responsabilità degli enti.</a:t>
            </a:r>
          </a:p>
        </p:txBody>
      </p:sp>
      <p:sp>
        <p:nvSpPr>
          <p:cNvPr id="4" name="CasellaDiTesto 3">
            <a:extLst>
              <a:ext uri="{FF2B5EF4-FFF2-40B4-BE49-F238E27FC236}">
                <a16:creationId xmlns:a16="http://schemas.microsoft.com/office/drawing/2014/main" id="{53E181CC-EBC3-4452-5477-D4F5F1DA4F23}"/>
              </a:ext>
            </a:extLst>
          </p:cNvPr>
          <p:cNvSpPr txBox="1"/>
          <p:nvPr/>
        </p:nvSpPr>
        <p:spPr>
          <a:xfrm>
            <a:off x="1352550" y="1093819"/>
            <a:ext cx="9486900" cy="430887"/>
          </a:xfrm>
          <a:prstGeom prst="rect">
            <a:avLst/>
          </a:prstGeom>
          <a:noFill/>
        </p:spPr>
        <p:txBody>
          <a:bodyPr wrap="square">
            <a:spAutoFit/>
          </a:bodyPr>
          <a:lstStyle/>
          <a:p>
            <a:pPr algn="ctr"/>
            <a:r>
              <a:rPr lang="it-IT" sz="2200" i="1" dirty="0">
                <a:solidFill>
                  <a:srgbClr val="002060"/>
                </a:solidFill>
                <a:latin typeface="Garamond" panose="02020404030301010803" pitchFamily="18" charset="0"/>
              </a:rPr>
              <a:t>Il D. Lgs. n. 231/2001 – I reati tributari – l’ampliamento del catalogo</a:t>
            </a:r>
          </a:p>
        </p:txBody>
      </p:sp>
      <p:sp>
        <p:nvSpPr>
          <p:cNvPr id="6" name="CasellaDiTesto 5">
            <a:extLst>
              <a:ext uri="{FF2B5EF4-FFF2-40B4-BE49-F238E27FC236}">
                <a16:creationId xmlns:a16="http://schemas.microsoft.com/office/drawing/2014/main" id="{09DA27D4-172B-403C-C1D4-D59C515923BC}"/>
              </a:ext>
            </a:extLst>
          </p:cNvPr>
          <p:cNvSpPr txBox="1"/>
          <p:nvPr/>
        </p:nvSpPr>
        <p:spPr>
          <a:xfrm>
            <a:off x="1371600" y="1777882"/>
            <a:ext cx="9486900" cy="4493538"/>
          </a:xfrm>
          <a:prstGeom prst="rect">
            <a:avLst/>
          </a:prstGeom>
          <a:noFill/>
        </p:spPr>
        <p:txBody>
          <a:bodyPr wrap="square">
            <a:spAutoFit/>
          </a:bodyPr>
          <a:lstStyle/>
          <a:p>
            <a:pPr algn="just">
              <a:buSzPct val="75000"/>
            </a:pPr>
            <a:r>
              <a:rPr lang="it-IT" sz="2200" dirty="0">
                <a:solidFill>
                  <a:srgbClr val="002060"/>
                </a:solidFill>
                <a:latin typeface="Garamond" panose="02020404030301010803" pitchFamily="18" charset="0"/>
              </a:rPr>
              <a:t>Con il Decreto Legislativo n. 75 del 14 luglio 2020 è stata recepita nell’ordinamento italiano, la Direttiva (UE) 2017/1371 (cd. Direttiva PIF - Protezione Interessi Finanziari) del Parlamento europeo e del Consiglio del 5 luglio 2017, recante norme per la “lotta contro la frode che lede gli interessi finanziari dell’Unione mediante il diritto penale”. Con il recepimento della cd. </a:t>
            </a:r>
            <a:r>
              <a:rPr lang="it-IT" sz="2200" b="1" dirty="0">
                <a:solidFill>
                  <a:srgbClr val="002060"/>
                </a:solidFill>
                <a:latin typeface="Garamond" panose="02020404030301010803" pitchFamily="18" charset="0"/>
              </a:rPr>
              <a:t>Direttiva PIF</a:t>
            </a:r>
            <a:r>
              <a:rPr lang="it-IT" sz="2200" dirty="0">
                <a:solidFill>
                  <a:srgbClr val="002060"/>
                </a:solidFill>
                <a:latin typeface="Garamond" panose="02020404030301010803" pitchFamily="18" charset="0"/>
              </a:rPr>
              <a:t> viene esteso l’elenco dei reati tributari che possono determinare la responsabilità amministrativa dell’ente, se commessi «al fine di evadere l’imposta sul valore aggiunto nell’ambito di sistemi fraudolenti transfrontalieri connessi al territorio di almeno un altro Stato membro dell’Unione europea, da cui consegua o possa conseguire un danno complessivo pari o superiore a dieci milioni di euro», ai delitti di:</a:t>
            </a:r>
          </a:p>
          <a:p>
            <a:pPr marL="457200" indent="-457200" algn="just">
              <a:buSzPct val="100000"/>
              <a:buFont typeface="+mj-lt"/>
              <a:buAutoNum type="arabicPeriod" startAt="6"/>
            </a:pPr>
            <a:r>
              <a:rPr lang="it-IT" sz="2200" dirty="0">
                <a:solidFill>
                  <a:srgbClr val="002060"/>
                </a:solidFill>
                <a:latin typeface="Garamond" panose="02020404030301010803" pitchFamily="18" charset="0"/>
              </a:rPr>
              <a:t>dichiarazione infedele (art. 4, D. Lgs. n. 74/2000);</a:t>
            </a:r>
          </a:p>
          <a:p>
            <a:pPr marL="457200" indent="-457200" algn="just">
              <a:buSzPct val="100000"/>
              <a:buFont typeface="+mj-lt"/>
              <a:buAutoNum type="arabicPeriod" startAt="6"/>
            </a:pPr>
            <a:r>
              <a:rPr lang="it-IT" sz="2200" dirty="0">
                <a:solidFill>
                  <a:srgbClr val="002060"/>
                </a:solidFill>
                <a:latin typeface="Garamond" panose="02020404030301010803" pitchFamily="18" charset="0"/>
              </a:rPr>
              <a:t> omessa dichiarazione (art. 5, D. Lgs. n. 74/2000);</a:t>
            </a:r>
          </a:p>
          <a:p>
            <a:pPr marL="457200" indent="-457200" algn="just">
              <a:buSzPct val="100000"/>
              <a:buFont typeface="+mj-lt"/>
              <a:buAutoNum type="arabicPeriod" startAt="6"/>
            </a:pPr>
            <a:r>
              <a:rPr lang="it-IT" sz="2200" dirty="0">
                <a:solidFill>
                  <a:srgbClr val="002060"/>
                </a:solidFill>
                <a:latin typeface="Garamond" panose="02020404030301010803" pitchFamily="18" charset="0"/>
              </a:rPr>
              <a:t>indebita compensazione (art. 10-quater, D. Lgs. n. 74/2000).</a:t>
            </a:r>
          </a:p>
        </p:txBody>
      </p:sp>
    </p:spTree>
    <p:extLst>
      <p:ext uri="{BB962C8B-B14F-4D97-AF65-F5344CB8AC3E}">
        <p14:creationId xmlns:p14="http://schemas.microsoft.com/office/powerpoint/2010/main" val="30581970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98E889-68FF-7F84-EC39-3671F0B020CC}"/>
              </a:ext>
            </a:extLst>
          </p:cNvPr>
          <p:cNvSpPr>
            <a:spLocks noGrp="1"/>
          </p:cNvSpPr>
          <p:nvPr>
            <p:ph type="title"/>
          </p:nvPr>
        </p:nvSpPr>
        <p:spPr>
          <a:xfrm>
            <a:off x="1371600" y="685801"/>
            <a:ext cx="9486900" cy="369332"/>
          </a:xfrm>
        </p:spPr>
        <p:txBody>
          <a:bodyPr anchor="ctr">
            <a:noAutofit/>
          </a:bodyPr>
          <a:lstStyle/>
          <a:p>
            <a:pPr algn="ctr"/>
            <a:r>
              <a:rPr lang="it-IT" sz="2400" cap="small" dirty="0">
                <a:solidFill>
                  <a:srgbClr val="002060"/>
                </a:solidFill>
                <a:latin typeface="Garamond" panose="02020404030301010803" pitchFamily="18" charset="0"/>
              </a:rPr>
              <a:t>La responsabilità degli enti.</a:t>
            </a:r>
          </a:p>
        </p:txBody>
      </p:sp>
      <p:sp>
        <p:nvSpPr>
          <p:cNvPr id="4" name="CasellaDiTesto 3">
            <a:extLst>
              <a:ext uri="{FF2B5EF4-FFF2-40B4-BE49-F238E27FC236}">
                <a16:creationId xmlns:a16="http://schemas.microsoft.com/office/drawing/2014/main" id="{53E181CC-EBC3-4452-5477-D4F5F1DA4F23}"/>
              </a:ext>
            </a:extLst>
          </p:cNvPr>
          <p:cNvSpPr txBox="1"/>
          <p:nvPr/>
        </p:nvSpPr>
        <p:spPr>
          <a:xfrm>
            <a:off x="1352550" y="1093819"/>
            <a:ext cx="9486900" cy="430887"/>
          </a:xfrm>
          <a:prstGeom prst="rect">
            <a:avLst/>
          </a:prstGeom>
          <a:noFill/>
        </p:spPr>
        <p:txBody>
          <a:bodyPr wrap="square">
            <a:spAutoFit/>
          </a:bodyPr>
          <a:lstStyle/>
          <a:p>
            <a:pPr algn="ctr"/>
            <a:r>
              <a:rPr lang="it-IT" sz="2200" i="1" dirty="0">
                <a:solidFill>
                  <a:srgbClr val="002060"/>
                </a:solidFill>
                <a:latin typeface="Garamond" panose="02020404030301010803" pitchFamily="18" charset="0"/>
              </a:rPr>
              <a:t>Il D. Lgs. n. 231/2001 – I reati tributari – le sanzioni</a:t>
            </a:r>
          </a:p>
        </p:txBody>
      </p:sp>
      <p:sp>
        <p:nvSpPr>
          <p:cNvPr id="6" name="CasellaDiTesto 5">
            <a:extLst>
              <a:ext uri="{FF2B5EF4-FFF2-40B4-BE49-F238E27FC236}">
                <a16:creationId xmlns:a16="http://schemas.microsoft.com/office/drawing/2014/main" id="{09DA27D4-172B-403C-C1D4-D59C515923BC}"/>
              </a:ext>
            </a:extLst>
          </p:cNvPr>
          <p:cNvSpPr txBox="1"/>
          <p:nvPr/>
        </p:nvSpPr>
        <p:spPr>
          <a:xfrm>
            <a:off x="1371600" y="1777882"/>
            <a:ext cx="9486900" cy="3477875"/>
          </a:xfrm>
          <a:prstGeom prst="rect">
            <a:avLst/>
          </a:prstGeom>
          <a:noFill/>
        </p:spPr>
        <p:txBody>
          <a:bodyPr wrap="square">
            <a:spAutoFit/>
          </a:bodyPr>
          <a:lstStyle/>
          <a:p>
            <a:pPr algn="ctr">
              <a:buSzPct val="75000"/>
            </a:pPr>
            <a:r>
              <a:rPr lang="it-IT" sz="2200" b="1" u="sng" dirty="0">
                <a:solidFill>
                  <a:srgbClr val="002060"/>
                </a:solidFill>
                <a:latin typeface="Garamond" panose="02020404030301010803" pitchFamily="18" charset="0"/>
              </a:rPr>
              <a:t>Una serqua di sanzioni!</a:t>
            </a:r>
          </a:p>
          <a:p>
            <a:pPr algn="just">
              <a:buSzPct val="75000"/>
            </a:pPr>
            <a:r>
              <a:rPr lang="it-IT" sz="2200" dirty="0">
                <a:solidFill>
                  <a:srgbClr val="002060"/>
                </a:solidFill>
                <a:latin typeface="Garamond" panose="02020404030301010803" pitchFamily="18" charset="0"/>
              </a:rPr>
              <a:t>L’ente può pertanto trovarsi nel complesso esposto all’irrogazione delle seguenti sanzioni:</a:t>
            </a:r>
          </a:p>
          <a:p>
            <a:pPr algn="just">
              <a:buSzPct val="75000"/>
            </a:pPr>
            <a:endParaRPr lang="it-IT" sz="2200" dirty="0">
              <a:solidFill>
                <a:srgbClr val="002060"/>
              </a:solidFill>
              <a:latin typeface="Garamond" panose="02020404030301010803" pitchFamily="18" charset="0"/>
            </a:endParaRPr>
          </a:p>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amministrative (sanzioni tributarie);</a:t>
            </a:r>
          </a:p>
          <a:p>
            <a:pPr marL="342900" indent="-342900" algn="just">
              <a:buSzPct val="75000"/>
              <a:buFont typeface="Wingdings" panose="05000000000000000000" pitchFamily="2" charset="2"/>
              <a:buChar char="Ø"/>
            </a:pPr>
            <a:endParaRPr lang="it-IT" sz="2200" dirty="0">
              <a:solidFill>
                <a:srgbClr val="002060"/>
              </a:solidFill>
              <a:latin typeface="Garamond" panose="02020404030301010803" pitchFamily="18" charset="0"/>
            </a:endParaRPr>
          </a:p>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penali ex D. Lgs. n. 74/2000;</a:t>
            </a:r>
          </a:p>
          <a:p>
            <a:pPr marL="342900" indent="-342900" algn="just">
              <a:buSzPct val="75000"/>
              <a:buFont typeface="Wingdings" panose="05000000000000000000" pitchFamily="2" charset="2"/>
              <a:buChar char="Ø"/>
            </a:pPr>
            <a:endParaRPr lang="it-IT" sz="2200" dirty="0">
              <a:solidFill>
                <a:srgbClr val="002060"/>
              </a:solidFill>
              <a:latin typeface="Garamond" panose="02020404030301010803" pitchFamily="18" charset="0"/>
            </a:endParaRPr>
          </a:p>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a titolo di responsabilità amministrativa da reato ai del D. Lgs. n. 231/2001 (pecuniarie, interdittive, confisca …).</a:t>
            </a:r>
          </a:p>
        </p:txBody>
      </p:sp>
    </p:spTree>
    <p:extLst>
      <p:ext uri="{BB962C8B-B14F-4D97-AF65-F5344CB8AC3E}">
        <p14:creationId xmlns:p14="http://schemas.microsoft.com/office/powerpoint/2010/main" val="18955137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98E889-68FF-7F84-EC39-3671F0B020CC}"/>
              </a:ext>
            </a:extLst>
          </p:cNvPr>
          <p:cNvSpPr>
            <a:spLocks noGrp="1"/>
          </p:cNvSpPr>
          <p:nvPr>
            <p:ph type="title"/>
          </p:nvPr>
        </p:nvSpPr>
        <p:spPr>
          <a:xfrm>
            <a:off x="1371600" y="685801"/>
            <a:ext cx="9486900" cy="369332"/>
          </a:xfrm>
        </p:spPr>
        <p:txBody>
          <a:bodyPr anchor="ctr">
            <a:noAutofit/>
          </a:bodyPr>
          <a:lstStyle/>
          <a:p>
            <a:pPr algn="ctr"/>
            <a:r>
              <a:rPr lang="it-IT" sz="2400" cap="small" dirty="0">
                <a:solidFill>
                  <a:srgbClr val="002060"/>
                </a:solidFill>
                <a:latin typeface="Garamond" panose="02020404030301010803" pitchFamily="18" charset="0"/>
              </a:rPr>
              <a:t>La responsabilità degli enti.</a:t>
            </a:r>
          </a:p>
        </p:txBody>
      </p:sp>
      <p:sp>
        <p:nvSpPr>
          <p:cNvPr id="4" name="CasellaDiTesto 3">
            <a:extLst>
              <a:ext uri="{FF2B5EF4-FFF2-40B4-BE49-F238E27FC236}">
                <a16:creationId xmlns:a16="http://schemas.microsoft.com/office/drawing/2014/main" id="{53E181CC-EBC3-4452-5477-D4F5F1DA4F23}"/>
              </a:ext>
            </a:extLst>
          </p:cNvPr>
          <p:cNvSpPr txBox="1"/>
          <p:nvPr/>
        </p:nvSpPr>
        <p:spPr>
          <a:xfrm>
            <a:off x="1352550" y="1093819"/>
            <a:ext cx="9486900" cy="430887"/>
          </a:xfrm>
          <a:prstGeom prst="rect">
            <a:avLst/>
          </a:prstGeom>
          <a:noFill/>
        </p:spPr>
        <p:txBody>
          <a:bodyPr wrap="square">
            <a:spAutoFit/>
          </a:bodyPr>
          <a:lstStyle/>
          <a:p>
            <a:pPr algn="ctr"/>
            <a:r>
              <a:rPr lang="it-IT" sz="2200" i="1" dirty="0">
                <a:solidFill>
                  <a:srgbClr val="002060"/>
                </a:solidFill>
                <a:latin typeface="Garamond" panose="02020404030301010803" pitchFamily="18" charset="0"/>
              </a:rPr>
              <a:t>Il D. Lgs. n. 231/2001 – I reati tributari – dettaglio 1</a:t>
            </a:r>
          </a:p>
        </p:txBody>
      </p:sp>
      <p:sp>
        <p:nvSpPr>
          <p:cNvPr id="6" name="CasellaDiTesto 5">
            <a:extLst>
              <a:ext uri="{FF2B5EF4-FFF2-40B4-BE49-F238E27FC236}">
                <a16:creationId xmlns:a16="http://schemas.microsoft.com/office/drawing/2014/main" id="{09DA27D4-172B-403C-C1D4-D59C515923BC}"/>
              </a:ext>
            </a:extLst>
          </p:cNvPr>
          <p:cNvSpPr txBox="1"/>
          <p:nvPr/>
        </p:nvSpPr>
        <p:spPr>
          <a:xfrm>
            <a:off x="1371600" y="1777882"/>
            <a:ext cx="9486900" cy="4524315"/>
          </a:xfrm>
          <a:prstGeom prst="rect">
            <a:avLst/>
          </a:prstGeom>
          <a:noFill/>
        </p:spPr>
        <p:txBody>
          <a:bodyPr wrap="square">
            <a:spAutoFit/>
          </a:bodyPr>
          <a:lstStyle/>
          <a:p>
            <a:pPr algn="ctr">
              <a:buSzPct val="75000"/>
            </a:pPr>
            <a:r>
              <a:rPr lang="it-IT" sz="1600" b="1" u="sng" dirty="0">
                <a:solidFill>
                  <a:srgbClr val="002060"/>
                </a:solidFill>
                <a:latin typeface="Garamond" panose="02020404030301010803" pitchFamily="18" charset="0"/>
              </a:rPr>
              <a:t>L’articolo art. 25-quinquiesdecies</a:t>
            </a:r>
            <a:endParaRPr lang="it-IT" sz="1600" dirty="0">
              <a:solidFill>
                <a:srgbClr val="002060"/>
              </a:solidFill>
              <a:latin typeface="Garamond" panose="02020404030301010803" pitchFamily="18" charset="0"/>
            </a:endParaRPr>
          </a:p>
          <a:p>
            <a:pPr algn="just">
              <a:buSzPct val="75000"/>
            </a:pPr>
            <a:r>
              <a:rPr lang="it-IT" sz="1600" dirty="0">
                <a:solidFill>
                  <a:srgbClr val="002060"/>
                </a:solidFill>
                <a:latin typeface="Garamond" panose="02020404030301010803" pitchFamily="18" charset="0"/>
              </a:rPr>
              <a:t>Nel dettaglio, il nuovo art. 25-quinquiesdecies del D. Lgs. n. 231/2001 prevede la punibilità dell’ente nel caso di commissione di uno dei seguenti illeciti:</a:t>
            </a:r>
          </a:p>
          <a:p>
            <a:pPr marL="514350" indent="-514350" algn="just">
              <a:buSzPct val="100000"/>
              <a:buFont typeface="+mj-lt"/>
              <a:buAutoNum type="arabicPeriod"/>
            </a:pPr>
            <a:r>
              <a:rPr lang="it-IT" sz="1600" dirty="0">
                <a:solidFill>
                  <a:srgbClr val="002060"/>
                </a:solidFill>
                <a:latin typeface="Garamond" panose="02020404030301010803" pitchFamily="18" charset="0"/>
              </a:rPr>
              <a:t>dichiarazione fraudolenta mediante uso di fatture o altri documenti per operazioni inesistenti, punita con una sanzione pecuniaria fino a 500 quote (art. 2 D. Lgs. n. 74/2000);</a:t>
            </a:r>
          </a:p>
          <a:p>
            <a:pPr marL="514350" indent="-514350" algn="just">
              <a:buSzPct val="100000"/>
              <a:buFont typeface="+mj-lt"/>
              <a:buAutoNum type="arabicPeriod"/>
            </a:pPr>
            <a:r>
              <a:rPr lang="it-IT" sz="1600" dirty="0">
                <a:solidFill>
                  <a:srgbClr val="002060"/>
                </a:solidFill>
                <a:latin typeface="Garamond" panose="02020404030301010803" pitchFamily="18" charset="0"/>
              </a:rPr>
              <a:t>dichiarazione fraudolenta mediante uso di fatture o altri documenti per operazioni inesistenti che determinano un passivo fittizio inferiore a centomila euro, punita con la sanzione pecuniaria fino a 400 quote (art. 2, co. 2-bis del D. Lgs. n. 74/2000);</a:t>
            </a:r>
          </a:p>
          <a:p>
            <a:pPr marL="514350" indent="-514350" algn="just">
              <a:buSzPct val="100000"/>
              <a:buFont typeface="+mj-lt"/>
              <a:buAutoNum type="arabicPeriod"/>
            </a:pPr>
            <a:r>
              <a:rPr lang="it-IT" sz="1600" dirty="0">
                <a:solidFill>
                  <a:srgbClr val="002060"/>
                </a:solidFill>
                <a:latin typeface="Garamond" panose="02020404030301010803" pitchFamily="18" charset="0"/>
              </a:rPr>
              <a:t>dichiarazione fraudolenta mediante altri artifici, punita con la sanzione pecuniaria fino a 500 quote (art. 3 del D. Lgs. n. 74/2000);</a:t>
            </a:r>
          </a:p>
          <a:p>
            <a:pPr marL="514350" indent="-514350" algn="just">
              <a:buSzPct val="100000"/>
              <a:buFont typeface="+mj-lt"/>
              <a:buAutoNum type="arabicPeriod"/>
            </a:pPr>
            <a:r>
              <a:rPr lang="it-IT" sz="1600" dirty="0">
                <a:solidFill>
                  <a:srgbClr val="002060"/>
                </a:solidFill>
                <a:latin typeface="Garamond" panose="02020404030301010803" pitchFamily="18" charset="0"/>
              </a:rPr>
              <a:t>emissione di fatture o altri documenti per operazioni inesistenti per importi uguali o superiori a centomila euro, punita con la sanzione pecuniaria fino a 500 quote (art. 8, co. 1 del D. Lgs. n. 74/2000);</a:t>
            </a:r>
          </a:p>
          <a:p>
            <a:pPr marL="514350" indent="-514350" algn="just">
              <a:buSzPct val="100000"/>
              <a:buFont typeface="+mj-lt"/>
              <a:buAutoNum type="arabicPeriod"/>
            </a:pPr>
            <a:r>
              <a:rPr lang="it-IT" sz="1600" dirty="0">
                <a:solidFill>
                  <a:srgbClr val="002060"/>
                </a:solidFill>
                <a:latin typeface="Garamond" panose="02020404030301010803" pitchFamily="18" charset="0"/>
              </a:rPr>
              <a:t>emissione di fatture o altri documenti per operazioni inesistenti per importi inferiori a centomila euro, punita con la sanzione pecuniaria fino a 400 quote (art. 8, co. 2-bis del D. Lgs. n. 74/2000);</a:t>
            </a:r>
          </a:p>
          <a:p>
            <a:pPr marL="514350" indent="-514350" algn="just">
              <a:buSzPct val="100000"/>
              <a:buFont typeface="+mj-lt"/>
              <a:buAutoNum type="arabicPeriod"/>
            </a:pPr>
            <a:r>
              <a:rPr lang="it-IT" sz="1600" dirty="0">
                <a:solidFill>
                  <a:srgbClr val="002060"/>
                </a:solidFill>
                <a:latin typeface="Garamond" panose="02020404030301010803" pitchFamily="18" charset="0"/>
              </a:rPr>
              <a:t>occultamento o distruzione di documenti contabili, punita con la sanzione pecuniaria fino a 400 quote (art. 10 del D. Lgs. n. 74/2000);</a:t>
            </a:r>
          </a:p>
          <a:p>
            <a:pPr marL="514350" indent="-514350" algn="just">
              <a:buSzPct val="100000"/>
              <a:buFont typeface="+mj-lt"/>
              <a:buAutoNum type="arabicPeriod"/>
            </a:pPr>
            <a:r>
              <a:rPr lang="it-IT" sz="1600" dirty="0">
                <a:solidFill>
                  <a:srgbClr val="002060"/>
                </a:solidFill>
                <a:latin typeface="Garamond" panose="02020404030301010803" pitchFamily="18" charset="0"/>
              </a:rPr>
              <a:t>sottrazione fraudolenta al pagamento di imposte, punita con la sanzione pecuniaria fino a 400 quote (art. 11 del D. Lgs. n. 74/2000).</a:t>
            </a:r>
          </a:p>
        </p:txBody>
      </p:sp>
    </p:spTree>
    <p:extLst>
      <p:ext uri="{BB962C8B-B14F-4D97-AF65-F5344CB8AC3E}">
        <p14:creationId xmlns:p14="http://schemas.microsoft.com/office/powerpoint/2010/main" val="37899860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98E889-68FF-7F84-EC39-3671F0B020CC}"/>
              </a:ext>
            </a:extLst>
          </p:cNvPr>
          <p:cNvSpPr>
            <a:spLocks noGrp="1"/>
          </p:cNvSpPr>
          <p:nvPr>
            <p:ph type="title"/>
          </p:nvPr>
        </p:nvSpPr>
        <p:spPr>
          <a:xfrm>
            <a:off x="1371600" y="685801"/>
            <a:ext cx="9486900" cy="369332"/>
          </a:xfrm>
        </p:spPr>
        <p:txBody>
          <a:bodyPr anchor="ctr">
            <a:noAutofit/>
          </a:bodyPr>
          <a:lstStyle/>
          <a:p>
            <a:pPr algn="ctr"/>
            <a:r>
              <a:rPr lang="it-IT" sz="2400" cap="small" dirty="0">
                <a:solidFill>
                  <a:srgbClr val="002060"/>
                </a:solidFill>
                <a:latin typeface="Garamond" panose="02020404030301010803" pitchFamily="18" charset="0"/>
              </a:rPr>
              <a:t>La responsabilità degli enti.</a:t>
            </a:r>
          </a:p>
        </p:txBody>
      </p:sp>
      <p:sp>
        <p:nvSpPr>
          <p:cNvPr id="4" name="CasellaDiTesto 3">
            <a:extLst>
              <a:ext uri="{FF2B5EF4-FFF2-40B4-BE49-F238E27FC236}">
                <a16:creationId xmlns:a16="http://schemas.microsoft.com/office/drawing/2014/main" id="{53E181CC-EBC3-4452-5477-D4F5F1DA4F23}"/>
              </a:ext>
            </a:extLst>
          </p:cNvPr>
          <p:cNvSpPr txBox="1"/>
          <p:nvPr/>
        </p:nvSpPr>
        <p:spPr>
          <a:xfrm>
            <a:off x="1352550" y="1093819"/>
            <a:ext cx="9486900" cy="430887"/>
          </a:xfrm>
          <a:prstGeom prst="rect">
            <a:avLst/>
          </a:prstGeom>
          <a:noFill/>
        </p:spPr>
        <p:txBody>
          <a:bodyPr wrap="square">
            <a:spAutoFit/>
          </a:bodyPr>
          <a:lstStyle/>
          <a:p>
            <a:pPr algn="ctr"/>
            <a:r>
              <a:rPr lang="it-IT" sz="2200" i="1" dirty="0">
                <a:solidFill>
                  <a:srgbClr val="002060"/>
                </a:solidFill>
                <a:latin typeface="Garamond" panose="02020404030301010803" pitchFamily="18" charset="0"/>
              </a:rPr>
              <a:t>Il D. Lgs. n. 231/2001 – I reati tributari – dettaglio 2</a:t>
            </a:r>
          </a:p>
        </p:txBody>
      </p:sp>
      <p:sp>
        <p:nvSpPr>
          <p:cNvPr id="6" name="CasellaDiTesto 5">
            <a:extLst>
              <a:ext uri="{FF2B5EF4-FFF2-40B4-BE49-F238E27FC236}">
                <a16:creationId xmlns:a16="http://schemas.microsoft.com/office/drawing/2014/main" id="{09DA27D4-172B-403C-C1D4-D59C515923BC}"/>
              </a:ext>
            </a:extLst>
          </p:cNvPr>
          <p:cNvSpPr txBox="1"/>
          <p:nvPr/>
        </p:nvSpPr>
        <p:spPr>
          <a:xfrm>
            <a:off x="1371600" y="1777882"/>
            <a:ext cx="9486900" cy="5016758"/>
          </a:xfrm>
          <a:prstGeom prst="rect">
            <a:avLst/>
          </a:prstGeom>
          <a:noFill/>
        </p:spPr>
        <p:txBody>
          <a:bodyPr wrap="square">
            <a:spAutoFit/>
          </a:bodyPr>
          <a:lstStyle/>
          <a:p>
            <a:pPr algn="ctr">
              <a:buSzPct val="75000"/>
            </a:pPr>
            <a:r>
              <a:rPr lang="it-IT" sz="1600" b="1" u="sng" dirty="0">
                <a:solidFill>
                  <a:srgbClr val="002060"/>
                </a:solidFill>
                <a:latin typeface="Garamond" panose="02020404030301010803" pitchFamily="18" charset="0"/>
              </a:rPr>
              <a:t>L’articolo art. 25-quinquiesdecies</a:t>
            </a:r>
            <a:endParaRPr lang="it-IT" sz="1600" dirty="0">
              <a:solidFill>
                <a:srgbClr val="002060"/>
              </a:solidFill>
              <a:latin typeface="Garamond" panose="02020404030301010803" pitchFamily="18" charset="0"/>
            </a:endParaRPr>
          </a:p>
          <a:p>
            <a:pPr algn="just">
              <a:buSzPct val="75000"/>
            </a:pPr>
            <a:r>
              <a:rPr lang="it-IT" sz="1600" dirty="0">
                <a:solidFill>
                  <a:srgbClr val="002060"/>
                </a:solidFill>
                <a:latin typeface="Garamond" panose="02020404030301010803" pitchFamily="18" charset="0"/>
              </a:rPr>
              <a:t>Sul tema dei reati tributari, è intervenuto anche il decreto legislativo 14 luglio 2020, n. 75, di recepimento della direttiva (UE) 2017/1371, cd. Direttiva PIF, relativa alla lotta contro la frode che lede gli interessi finanziari dell’Unione mediante il diritto penale che, tra le altre cose, ha incluso le frodi IVA connotate da gravità tra i reati presupposto della responsabilità delle persone giuridiche. Ai sensi dell’art. 2 della Direttiva, la stessa si applica ai casi di reati gravi contro il sistema comune dell’IVA, laddove per “gravi” la norma intende azioni od omissioni di carattere intenzionale connesse al territorio di almeno un altro Stato dell’Unione e che comportino un danno complessivo pari ad almeno 10 milioni di euro. In particolare, sono stati introdotti, nell’ambito del medesimo art. 25-quinquiesdecies del Decreto 231 i seguenti illeciti:</a:t>
            </a:r>
          </a:p>
          <a:p>
            <a:pPr marL="457200" indent="-457200" algn="just">
              <a:buSzPct val="100000"/>
              <a:buFont typeface="+mj-lt"/>
              <a:buAutoNum type="arabicPeriod"/>
            </a:pPr>
            <a:r>
              <a:rPr lang="it-IT" sz="1600" dirty="0">
                <a:solidFill>
                  <a:srgbClr val="002060"/>
                </a:solidFill>
                <a:latin typeface="Garamond" panose="02020404030301010803" pitchFamily="18" charset="0"/>
              </a:rPr>
              <a:t>dichiarazione infedele in caso di gravi frodi IVA transfrontaliere (art. 4 D. Lgs. 74/2000), punita con la sanzione pecuniaria fino a 300 quote;</a:t>
            </a:r>
          </a:p>
          <a:p>
            <a:pPr marL="457200" indent="-457200" algn="just">
              <a:buSzPct val="100000"/>
              <a:buFont typeface="+mj-lt"/>
              <a:buAutoNum type="arabicPeriod"/>
            </a:pPr>
            <a:r>
              <a:rPr lang="it-IT" sz="1600" dirty="0">
                <a:solidFill>
                  <a:srgbClr val="002060"/>
                </a:solidFill>
                <a:latin typeface="Garamond" panose="02020404030301010803" pitchFamily="18" charset="0"/>
              </a:rPr>
              <a:t>l’omessa dichiarazione in caso di gravi frodi IVA transfrontaliere (art. 5 D. Lgs. 74/2000), punita con la sanzione pecuniaria fino a 400 quote;</a:t>
            </a:r>
          </a:p>
          <a:p>
            <a:pPr marL="457200" indent="-457200" algn="just">
              <a:buSzPct val="100000"/>
              <a:buFont typeface="+mj-lt"/>
              <a:buAutoNum type="arabicPeriod"/>
            </a:pPr>
            <a:r>
              <a:rPr lang="it-IT" sz="1600" dirty="0">
                <a:solidFill>
                  <a:srgbClr val="002060"/>
                </a:solidFill>
                <a:latin typeface="Garamond" panose="02020404030301010803" pitchFamily="18" charset="0"/>
              </a:rPr>
              <a:t>l’indebita compensazione in caso di gravi frodi IVA transfrontaliere (art. 10 quater D. Lgs. 74/2000), punita con la sanzione pecuniaria fino a 400 quote.</a:t>
            </a:r>
          </a:p>
          <a:p>
            <a:pPr algn="just">
              <a:buSzPct val="100000"/>
            </a:pPr>
            <a:r>
              <a:rPr lang="it-IT" sz="1600" dirty="0">
                <a:solidFill>
                  <a:srgbClr val="002060"/>
                </a:solidFill>
                <a:latin typeface="Garamond" panose="02020404030301010803" pitchFamily="18" charset="0"/>
              </a:rPr>
              <a:t>Inoltre, si sottolinea che il decreto di recepimento della direttiva PIF, con riferimento ai reati tributari di dichiarazione fraudolenta mediante l’uso di fatture o altri documenti per operazioni inesistenti ex art. 2 D. Lgs. n. 74/2000, di dichiarazione fraudolenta mediante altri artifici ex art. 3 D. Lgs. n. 74/2000 e di dichiarazione infedele ex art. 4 D. Lgs. n. 74/2000, ha introdotto la punibilità anche del delitto tentato, sempre se tali illeciti sono compiuti in ambito transnazionale e al fine di evadere l’IVA per un importo non inferiore a 10 milioni di euro.</a:t>
            </a:r>
          </a:p>
        </p:txBody>
      </p:sp>
    </p:spTree>
    <p:extLst>
      <p:ext uri="{BB962C8B-B14F-4D97-AF65-F5344CB8AC3E}">
        <p14:creationId xmlns:p14="http://schemas.microsoft.com/office/powerpoint/2010/main" val="8790770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a:extLst>
              <a:ext uri="{FF2B5EF4-FFF2-40B4-BE49-F238E27FC236}">
                <a16:creationId xmlns:a16="http://schemas.microsoft.com/office/drawing/2014/main" id="{09DA27D4-172B-403C-C1D4-D59C515923BC}"/>
              </a:ext>
            </a:extLst>
          </p:cNvPr>
          <p:cNvSpPr txBox="1"/>
          <p:nvPr/>
        </p:nvSpPr>
        <p:spPr>
          <a:xfrm>
            <a:off x="670560" y="2004479"/>
            <a:ext cx="10439400" cy="1569660"/>
          </a:xfrm>
          <a:prstGeom prst="rect">
            <a:avLst/>
          </a:prstGeom>
          <a:noFill/>
        </p:spPr>
        <p:txBody>
          <a:bodyPr wrap="square">
            <a:spAutoFit/>
          </a:bodyPr>
          <a:lstStyle/>
          <a:p>
            <a:pPr algn="ctr"/>
            <a:r>
              <a:rPr lang="it-IT" sz="2200" b="1" dirty="0">
                <a:solidFill>
                  <a:srgbClr val="002060"/>
                </a:solidFill>
                <a:latin typeface="Garamond" panose="02020404030301010803" pitchFamily="18" charset="0"/>
              </a:rPr>
              <a:t>Le sanzioni interdittive</a:t>
            </a:r>
          </a:p>
          <a:p>
            <a:pPr marL="285750" indent="-285750" algn="just">
              <a:buFont typeface="Wingdings" panose="05000000000000000000" pitchFamily="2" charset="2"/>
              <a:buChar char="Ø"/>
            </a:pPr>
            <a:r>
              <a:rPr lang="it-IT" dirty="0">
                <a:solidFill>
                  <a:srgbClr val="002060"/>
                </a:solidFill>
                <a:latin typeface="Garamond" panose="02020404030301010803" pitchFamily="18" charset="0"/>
              </a:rPr>
              <a:t>divieto di contrattare con la pubblica amministrazione, salvo che per ottenere le prestazioni di un pubblico servizio;</a:t>
            </a:r>
          </a:p>
          <a:p>
            <a:pPr marL="285750" indent="-285750" algn="just">
              <a:buFont typeface="Wingdings" panose="05000000000000000000" pitchFamily="2" charset="2"/>
              <a:buChar char="Ø"/>
            </a:pPr>
            <a:r>
              <a:rPr lang="it-IT" dirty="0">
                <a:solidFill>
                  <a:srgbClr val="002060"/>
                </a:solidFill>
                <a:latin typeface="Garamond" panose="02020404030301010803" pitchFamily="18" charset="0"/>
              </a:rPr>
              <a:t>esclusione da agevolazioni, finanziamenti, contributi o sussidi e l’eventuale revoca di quelli già concessi;</a:t>
            </a:r>
          </a:p>
          <a:p>
            <a:pPr marL="285750" indent="-285750" algn="just">
              <a:buFont typeface="Wingdings" panose="05000000000000000000" pitchFamily="2" charset="2"/>
              <a:buChar char="Ø"/>
            </a:pPr>
            <a:r>
              <a:rPr lang="it-IT" dirty="0">
                <a:solidFill>
                  <a:srgbClr val="002060"/>
                </a:solidFill>
                <a:latin typeface="Garamond" panose="02020404030301010803" pitchFamily="18" charset="0"/>
              </a:rPr>
              <a:t>divieto di pubblicizzare beni o servizi.</a:t>
            </a:r>
          </a:p>
        </p:txBody>
      </p:sp>
      <p:sp>
        <p:nvSpPr>
          <p:cNvPr id="9" name="CasellaDiTesto 8">
            <a:extLst>
              <a:ext uri="{FF2B5EF4-FFF2-40B4-BE49-F238E27FC236}">
                <a16:creationId xmlns:a16="http://schemas.microsoft.com/office/drawing/2014/main" id="{FB779E9C-21FE-40CB-5B20-49DDA695E978}"/>
              </a:ext>
            </a:extLst>
          </p:cNvPr>
          <p:cNvSpPr txBox="1"/>
          <p:nvPr/>
        </p:nvSpPr>
        <p:spPr>
          <a:xfrm>
            <a:off x="670559" y="3678083"/>
            <a:ext cx="5212655" cy="1323439"/>
          </a:xfrm>
          <a:prstGeom prst="rect">
            <a:avLst/>
          </a:prstGeom>
          <a:noFill/>
        </p:spPr>
        <p:txBody>
          <a:bodyPr wrap="square">
            <a:spAutoFit/>
          </a:bodyPr>
          <a:lstStyle/>
          <a:p>
            <a:pPr algn="just"/>
            <a:r>
              <a:rPr lang="it-IT" sz="1600" b="0" i="0" u="none" strike="noStrike" baseline="0" dirty="0">
                <a:solidFill>
                  <a:srgbClr val="002060"/>
                </a:solidFill>
                <a:latin typeface="Garamond" panose="02020404030301010803" pitchFamily="18" charset="0"/>
              </a:rPr>
              <a:t>Quando il reato è stato commesso da un soggetto apicale e l’ente ha tratto un profitto di rilevante entità.</a:t>
            </a:r>
          </a:p>
          <a:p>
            <a:pPr algn="just"/>
            <a:r>
              <a:rPr lang="it-IT" sz="1600" b="0" i="0" u="none" strike="noStrike" baseline="0" dirty="0">
                <a:solidFill>
                  <a:srgbClr val="002060"/>
                </a:solidFill>
                <a:latin typeface="Garamond" panose="02020404030301010803" pitchFamily="18" charset="0"/>
              </a:rPr>
              <a:t>Quando il reato è stato commesso dai sottoposti ed è stato agevolato da gravi carenze organizzative (si aggiunge al conseguimento del profitto) </a:t>
            </a:r>
            <a:endParaRPr lang="it-IT" sz="1600" dirty="0">
              <a:solidFill>
                <a:srgbClr val="002060"/>
              </a:solidFill>
              <a:latin typeface="Garamond" panose="02020404030301010803" pitchFamily="18" charset="0"/>
            </a:endParaRPr>
          </a:p>
        </p:txBody>
      </p:sp>
      <p:sp>
        <p:nvSpPr>
          <p:cNvPr id="11" name="CasellaDiTesto 10">
            <a:extLst>
              <a:ext uri="{FF2B5EF4-FFF2-40B4-BE49-F238E27FC236}">
                <a16:creationId xmlns:a16="http://schemas.microsoft.com/office/drawing/2014/main" id="{8CED6C05-4284-6245-C696-BCC1FF0917A4}"/>
              </a:ext>
            </a:extLst>
          </p:cNvPr>
          <p:cNvSpPr txBox="1"/>
          <p:nvPr/>
        </p:nvSpPr>
        <p:spPr>
          <a:xfrm>
            <a:off x="6096000" y="3650558"/>
            <a:ext cx="5520330" cy="830997"/>
          </a:xfrm>
          <a:prstGeom prst="rect">
            <a:avLst/>
          </a:prstGeom>
          <a:noFill/>
        </p:spPr>
        <p:txBody>
          <a:bodyPr wrap="square">
            <a:spAutoFit/>
          </a:bodyPr>
          <a:lstStyle/>
          <a:p>
            <a:r>
              <a:rPr lang="it-IT" sz="1600" b="0" i="0" u="none" strike="noStrike" baseline="0" dirty="0">
                <a:solidFill>
                  <a:srgbClr val="002060"/>
                </a:solidFill>
                <a:latin typeface="Garamond" panose="02020404030301010803" pitchFamily="18" charset="0"/>
              </a:rPr>
              <a:t>In caso di reiterazione degli illeciti = se, dopo aver ricevuto una condanna in via definitiva per un illecito, l’ente ne commette un altro nei cinque anni successivi </a:t>
            </a:r>
            <a:endParaRPr lang="it-IT" sz="1600" dirty="0">
              <a:solidFill>
                <a:srgbClr val="002060"/>
              </a:solidFill>
              <a:latin typeface="Garamond" panose="02020404030301010803" pitchFamily="18" charset="0"/>
            </a:endParaRPr>
          </a:p>
        </p:txBody>
      </p:sp>
      <p:sp>
        <p:nvSpPr>
          <p:cNvPr id="15" name="CasellaDiTesto 14">
            <a:extLst>
              <a:ext uri="{FF2B5EF4-FFF2-40B4-BE49-F238E27FC236}">
                <a16:creationId xmlns:a16="http://schemas.microsoft.com/office/drawing/2014/main" id="{A9AD9839-324E-5520-BCDB-9953A73F33FD}"/>
              </a:ext>
            </a:extLst>
          </p:cNvPr>
          <p:cNvSpPr txBox="1"/>
          <p:nvPr/>
        </p:nvSpPr>
        <p:spPr>
          <a:xfrm>
            <a:off x="670559" y="5105466"/>
            <a:ext cx="10439400" cy="707886"/>
          </a:xfrm>
          <a:prstGeom prst="rect">
            <a:avLst/>
          </a:prstGeom>
          <a:noFill/>
        </p:spPr>
        <p:txBody>
          <a:bodyPr wrap="square">
            <a:spAutoFit/>
          </a:bodyPr>
          <a:lstStyle/>
          <a:p>
            <a:pPr algn="ctr"/>
            <a:r>
              <a:rPr lang="it-IT" sz="2000" b="1" dirty="0">
                <a:solidFill>
                  <a:srgbClr val="002060"/>
                </a:solidFill>
                <a:latin typeface="Garamond" panose="02020404030301010803" pitchFamily="18" charset="0"/>
              </a:rPr>
              <a:t>Le sanzioni interdittive NON si applicano se </a:t>
            </a:r>
            <a:r>
              <a:rPr lang="it-IT" sz="2000" dirty="0">
                <a:solidFill>
                  <a:srgbClr val="002060"/>
                </a:solidFill>
                <a:latin typeface="Garamond" panose="02020404030301010803" pitchFamily="18" charset="0"/>
              </a:rPr>
              <a:t>il danno è di particolare tenuità e l’ente ha adottato un Modello di Organizzazione e Gestione interna (MOG) ritenuto idoneo</a:t>
            </a:r>
          </a:p>
        </p:txBody>
      </p:sp>
      <p:sp>
        <p:nvSpPr>
          <p:cNvPr id="5" name="Titolo 1">
            <a:extLst>
              <a:ext uri="{FF2B5EF4-FFF2-40B4-BE49-F238E27FC236}">
                <a16:creationId xmlns:a16="http://schemas.microsoft.com/office/drawing/2014/main" id="{E022D687-A2C3-6C6B-97F1-A01A933FF69E}"/>
              </a:ext>
            </a:extLst>
          </p:cNvPr>
          <p:cNvSpPr>
            <a:spLocks noGrp="1"/>
          </p:cNvSpPr>
          <p:nvPr>
            <p:ph type="title"/>
          </p:nvPr>
        </p:nvSpPr>
        <p:spPr>
          <a:xfrm>
            <a:off x="1371600" y="685801"/>
            <a:ext cx="9486900" cy="369332"/>
          </a:xfrm>
        </p:spPr>
        <p:txBody>
          <a:bodyPr anchor="ctr">
            <a:noAutofit/>
          </a:bodyPr>
          <a:lstStyle/>
          <a:p>
            <a:pPr algn="ctr"/>
            <a:r>
              <a:rPr lang="it-IT" sz="2400" cap="small" dirty="0">
                <a:solidFill>
                  <a:srgbClr val="002060"/>
                </a:solidFill>
                <a:latin typeface="Garamond" panose="02020404030301010803" pitchFamily="18" charset="0"/>
              </a:rPr>
              <a:t>La responsabilità degli enti.</a:t>
            </a:r>
          </a:p>
        </p:txBody>
      </p:sp>
      <p:sp>
        <p:nvSpPr>
          <p:cNvPr id="7" name="CasellaDiTesto 6">
            <a:extLst>
              <a:ext uri="{FF2B5EF4-FFF2-40B4-BE49-F238E27FC236}">
                <a16:creationId xmlns:a16="http://schemas.microsoft.com/office/drawing/2014/main" id="{ABE9C4E3-0F85-BBF1-AB96-6507E7509DB5}"/>
              </a:ext>
            </a:extLst>
          </p:cNvPr>
          <p:cNvSpPr txBox="1"/>
          <p:nvPr/>
        </p:nvSpPr>
        <p:spPr>
          <a:xfrm>
            <a:off x="1352550" y="1093819"/>
            <a:ext cx="9486900" cy="430887"/>
          </a:xfrm>
          <a:prstGeom prst="rect">
            <a:avLst/>
          </a:prstGeom>
          <a:noFill/>
        </p:spPr>
        <p:txBody>
          <a:bodyPr wrap="square">
            <a:spAutoFit/>
          </a:bodyPr>
          <a:lstStyle/>
          <a:p>
            <a:pPr algn="ctr"/>
            <a:r>
              <a:rPr lang="it-IT" sz="2200" i="1" dirty="0">
                <a:solidFill>
                  <a:srgbClr val="002060"/>
                </a:solidFill>
                <a:latin typeface="Garamond" panose="02020404030301010803" pitchFamily="18" charset="0"/>
              </a:rPr>
              <a:t>Il D. Lgs. n. 231/2001 – I reati tributari – dettaglio 3</a:t>
            </a:r>
          </a:p>
        </p:txBody>
      </p:sp>
    </p:spTree>
    <p:extLst>
      <p:ext uri="{BB962C8B-B14F-4D97-AF65-F5344CB8AC3E}">
        <p14:creationId xmlns:p14="http://schemas.microsoft.com/office/powerpoint/2010/main" val="15756612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a:extLst>
              <a:ext uri="{FF2B5EF4-FFF2-40B4-BE49-F238E27FC236}">
                <a16:creationId xmlns:a16="http://schemas.microsoft.com/office/drawing/2014/main" id="{09DA27D4-172B-403C-C1D4-D59C515923BC}"/>
              </a:ext>
            </a:extLst>
          </p:cNvPr>
          <p:cNvSpPr txBox="1"/>
          <p:nvPr/>
        </p:nvSpPr>
        <p:spPr>
          <a:xfrm>
            <a:off x="1352550" y="1840581"/>
            <a:ext cx="9486900" cy="430887"/>
          </a:xfrm>
          <a:prstGeom prst="rect">
            <a:avLst/>
          </a:prstGeom>
          <a:noFill/>
        </p:spPr>
        <p:txBody>
          <a:bodyPr wrap="square">
            <a:spAutoFit/>
          </a:bodyPr>
          <a:lstStyle/>
          <a:p>
            <a:pPr algn="ctr"/>
            <a:r>
              <a:rPr lang="it-IT" sz="2200" b="1" dirty="0">
                <a:solidFill>
                  <a:srgbClr val="002060"/>
                </a:solidFill>
                <a:latin typeface="Garamond" panose="02020404030301010803" pitchFamily="18" charset="0"/>
              </a:rPr>
              <a:t>Sanzioni e confisca (artt. 9, 10, 19 </a:t>
            </a:r>
            <a:r>
              <a:rPr lang="it-IT" sz="2200" b="1" dirty="0" err="1">
                <a:solidFill>
                  <a:srgbClr val="002060"/>
                </a:solidFill>
                <a:latin typeface="Garamond" panose="02020404030301010803" pitchFamily="18" charset="0"/>
              </a:rPr>
              <a:t>D.Lgs.</a:t>
            </a:r>
            <a:r>
              <a:rPr lang="it-IT" sz="2200" b="1" dirty="0">
                <a:solidFill>
                  <a:srgbClr val="002060"/>
                </a:solidFill>
                <a:latin typeface="Garamond" panose="02020404030301010803" pitchFamily="18" charset="0"/>
              </a:rPr>
              <a:t> 231/2001; art. 12-</a:t>
            </a:r>
            <a:r>
              <a:rPr lang="it-IT" sz="2200" b="1" i="1" dirty="0">
                <a:solidFill>
                  <a:srgbClr val="002060"/>
                </a:solidFill>
                <a:latin typeface="Garamond" panose="02020404030301010803" pitchFamily="18" charset="0"/>
              </a:rPr>
              <a:t>ter</a:t>
            </a:r>
            <a:r>
              <a:rPr lang="it-IT" sz="2200" b="1" dirty="0">
                <a:solidFill>
                  <a:srgbClr val="002060"/>
                </a:solidFill>
                <a:latin typeface="Garamond" panose="02020404030301010803" pitchFamily="18" charset="0"/>
              </a:rPr>
              <a:t> </a:t>
            </a:r>
            <a:r>
              <a:rPr lang="it-IT" sz="2200" b="1" dirty="0" err="1">
                <a:solidFill>
                  <a:srgbClr val="002060"/>
                </a:solidFill>
                <a:latin typeface="Garamond" panose="02020404030301010803" pitchFamily="18" charset="0"/>
              </a:rPr>
              <a:t>D.Lgs.</a:t>
            </a:r>
            <a:r>
              <a:rPr lang="it-IT" sz="2200" b="1" dirty="0">
                <a:solidFill>
                  <a:srgbClr val="002060"/>
                </a:solidFill>
                <a:latin typeface="Garamond" panose="02020404030301010803" pitchFamily="18" charset="0"/>
              </a:rPr>
              <a:t> 74/2000)</a:t>
            </a:r>
          </a:p>
        </p:txBody>
      </p:sp>
      <p:sp>
        <p:nvSpPr>
          <p:cNvPr id="10" name="CasellaDiTesto 9">
            <a:extLst>
              <a:ext uri="{FF2B5EF4-FFF2-40B4-BE49-F238E27FC236}">
                <a16:creationId xmlns:a16="http://schemas.microsoft.com/office/drawing/2014/main" id="{1C67A269-4A92-2549-0DA1-211B7EEB9008}"/>
              </a:ext>
            </a:extLst>
          </p:cNvPr>
          <p:cNvSpPr txBox="1"/>
          <p:nvPr/>
        </p:nvSpPr>
        <p:spPr>
          <a:xfrm>
            <a:off x="1352550" y="2414388"/>
            <a:ext cx="9486900" cy="2862322"/>
          </a:xfrm>
          <a:prstGeom prst="rect">
            <a:avLst/>
          </a:prstGeom>
          <a:noFill/>
        </p:spPr>
        <p:txBody>
          <a:bodyPr wrap="square">
            <a:spAutoFit/>
          </a:bodyPr>
          <a:lstStyle/>
          <a:p>
            <a:pPr algn="just"/>
            <a:r>
              <a:rPr lang="it-IT" sz="2000" b="1" dirty="0">
                <a:solidFill>
                  <a:srgbClr val="002060"/>
                </a:solidFill>
                <a:latin typeface="Garamond" panose="02020404030301010803" pitchFamily="18" charset="0"/>
              </a:rPr>
              <a:t>Confisca</a:t>
            </a:r>
            <a:r>
              <a:rPr lang="it-IT" sz="2000" dirty="0">
                <a:solidFill>
                  <a:srgbClr val="002060"/>
                </a:solidFill>
                <a:latin typeface="Garamond" panose="02020404030301010803" pitchFamily="18" charset="0"/>
              </a:rPr>
              <a:t>: l’ente viene sempre assoggettato, con la sentenza di condanna, alla confisca del prezzo pagato per la commissione del reato ovvero del profitto ottenuto dal reato medesimo. La confisca può avere ad oggetto i beni mobili e immobili che costituiscono il prezzo/profitto del reato (confisca diretta) oppure somme di denaro, beni o altre utilità di valore equivalente al prezzo o al profitto del reato (confisca per equivalente).</a:t>
            </a:r>
          </a:p>
          <a:p>
            <a:pPr algn="just"/>
            <a:r>
              <a:rPr lang="it-IT" sz="2000" b="1" dirty="0">
                <a:solidFill>
                  <a:srgbClr val="002060"/>
                </a:solidFill>
                <a:latin typeface="Garamond" panose="02020404030301010803" pitchFamily="18" charset="0"/>
              </a:rPr>
              <a:t>Confisca «allargata»</a:t>
            </a:r>
            <a:r>
              <a:rPr lang="it-IT" sz="2000" dirty="0">
                <a:solidFill>
                  <a:srgbClr val="002060"/>
                </a:solidFill>
                <a:latin typeface="Garamond" panose="02020404030301010803" pitchFamily="18" charset="0"/>
              </a:rPr>
              <a:t>: prevede la possibilità di estendere la confisca ai beni o alle altre utilità di cui l’ente non sia in grado di giustificare la provenienza, avendone la disponibilità in misura sproporzionata rispetto ai dati risultanti dalla dichiarazione dei redditi o dal tipo di attività economica esercitata.</a:t>
            </a:r>
          </a:p>
        </p:txBody>
      </p:sp>
      <p:sp>
        <p:nvSpPr>
          <p:cNvPr id="5" name="Titolo 1">
            <a:extLst>
              <a:ext uri="{FF2B5EF4-FFF2-40B4-BE49-F238E27FC236}">
                <a16:creationId xmlns:a16="http://schemas.microsoft.com/office/drawing/2014/main" id="{D8FB8A3B-BA9D-62C8-DB84-07C35398C13F}"/>
              </a:ext>
            </a:extLst>
          </p:cNvPr>
          <p:cNvSpPr>
            <a:spLocks noGrp="1"/>
          </p:cNvSpPr>
          <p:nvPr>
            <p:ph type="title"/>
          </p:nvPr>
        </p:nvSpPr>
        <p:spPr>
          <a:xfrm>
            <a:off x="1371600" y="685801"/>
            <a:ext cx="9486900" cy="369332"/>
          </a:xfrm>
        </p:spPr>
        <p:txBody>
          <a:bodyPr anchor="ctr">
            <a:noAutofit/>
          </a:bodyPr>
          <a:lstStyle/>
          <a:p>
            <a:pPr algn="ctr"/>
            <a:r>
              <a:rPr lang="it-IT" sz="2400" cap="small" dirty="0">
                <a:solidFill>
                  <a:srgbClr val="002060"/>
                </a:solidFill>
                <a:latin typeface="Garamond" panose="02020404030301010803" pitchFamily="18" charset="0"/>
              </a:rPr>
              <a:t>La responsabilità degli enti.</a:t>
            </a:r>
          </a:p>
        </p:txBody>
      </p:sp>
      <p:sp>
        <p:nvSpPr>
          <p:cNvPr id="7" name="CasellaDiTesto 6">
            <a:extLst>
              <a:ext uri="{FF2B5EF4-FFF2-40B4-BE49-F238E27FC236}">
                <a16:creationId xmlns:a16="http://schemas.microsoft.com/office/drawing/2014/main" id="{95EDEE6E-28A9-4436-13D0-35D98A997E1A}"/>
              </a:ext>
            </a:extLst>
          </p:cNvPr>
          <p:cNvSpPr txBox="1"/>
          <p:nvPr/>
        </p:nvSpPr>
        <p:spPr>
          <a:xfrm>
            <a:off x="1352550" y="1093819"/>
            <a:ext cx="9486900" cy="430887"/>
          </a:xfrm>
          <a:prstGeom prst="rect">
            <a:avLst/>
          </a:prstGeom>
          <a:noFill/>
        </p:spPr>
        <p:txBody>
          <a:bodyPr wrap="square">
            <a:spAutoFit/>
          </a:bodyPr>
          <a:lstStyle/>
          <a:p>
            <a:pPr algn="ctr"/>
            <a:r>
              <a:rPr lang="it-IT" sz="2200" i="1" dirty="0">
                <a:solidFill>
                  <a:srgbClr val="002060"/>
                </a:solidFill>
                <a:latin typeface="Garamond" panose="02020404030301010803" pitchFamily="18" charset="0"/>
              </a:rPr>
              <a:t>Il D. Lgs. n. 231/2001 – I reati tributari – dettaglio 4</a:t>
            </a:r>
          </a:p>
        </p:txBody>
      </p:sp>
    </p:spTree>
    <p:extLst>
      <p:ext uri="{BB962C8B-B14F-4D97-AF65-F5344CB8AC3E}">
        <p14:creationId xmlns:p14="http://schemas.microsoft.com/office/powerpoint/2010/main" val="2888548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a:extLst>
              <a:ext uri="{FF2B5EF4-FFF2-40B4-BE49-F238E27FC236}">
                <a16:creationId xmlns:a16="http://schemas.microsoft.com/office/drawing/2014/main" id="{09DA27D4-172B-403C-C1D4-D59C515923BC}"/>
              </a:ext>
            </a:extLst>
          </p:cNvPr>
          <p:cNvSpPr txBox="1"/>
          <p:nvPr/>
        </p:nvSpPr>
        <p:spPr>
          <a:xfrm>
            <a:off x="1352550" y="1563392"/>
            <a:ext cx="9486900" cy="430887"/>
          </a:xfrm>
          <a:prstGeom prst="rect">
            <a:avLst/>
          </a:prstGeom>
          <a:noFill/>
        </p:spPr>
        <p:txBody>
          <a:bodyPr wrap="square">
            <a:spAutoFit/>
          </a:bodyPr>
          <a:lstStyle/>
          <a:p>
            <a:pPr algn="ctr"/>
            <a:r>
              <a:rPr lang="it-IT" sz="2200" b="1" dirty="0">
                <a:solidFill>
                  <a:srgbClr val="002060"/>
                </a:solidFill>
                <a:latin typeface="Garamond" panose="02020404030301010803" pitchFamily="18" charset="0"/>
              </a:rPr>
              <a:t>L’aggiornamento del Modello</a:t>
            </a:r>
          </a:p>
        </p:txBody>
      </p:sp>
      <p:sp>
        <p:nvSpPr>
          <p:cNvPr id="10" name="CasellaDiTesto 9">
            <a:extLst>
              <a:ext uri="{FF2B5EF4-FFF2-40B4-BE49-F238E27FC236}">
                <a16:creationId xmlns:a16="http://schemas.microsoft.com/office/drawing/2014/main" id="{1C67A269-4A92-2549-0DA1-211B7EEB9008}"/>
              </a:ext>
            </a:extLst>
          </p:cNvPr>
          <p:cNvSpPr txBox="1"/>
          <p:nvPr/>
        </p:nvSpPr>
        <p:spPr>
          <a:xfrm>
            <a:off x="1352550" y="2032965"/>
            <a:ext cx="9486900" cy="4247317"/>
          </a:xfrm>
          <a:prstGeom prst="rect">
            <a:avLst/>
          </a:prstGeom>
          <a:noFill/>
        </p:spPr>
        <p:txBody>
          <a:bodyPr wrap="square">
            <a:spAutoFit/>
          </a:bodyPr>
          <a:lstStyle/>
          <a:p>
            <a:pPr algn="just"/>
            <a:r>
              <a:rPr lang="it-IT" dirty="0">
                <a:solidFill>
                  <a:srgbClr val="002060"/>
                </a:solidFill>
                <a:latin typeface="Garamond" panose="02020404030301010803" pitchFamily="18" charset="0"/>
              </a:rPr>
              <a:t>Dal punto di vista pratico, le novità normative sopra </a:t>
            </a:r>
            <a:r>
              <a:rPr lang="it-IT" b="1" dirty="0">
                <a:solidFill>
                  <a:srgbClr val="002060"/>
                </a:solidFill>
                <a:latin typeface="Garamond" panose="02020404030301010803" pitchFamily="18" charset="0"/>
              </a:rPr>
              <a:t>analizzate impongono l’aggiornamento oculato </a:t>
            </a:r>
            <a:r>
              <a:rPr lang="it-IT" dirty="0">
                <a:solidFill>
                  <a:srgbClr val="002060"/>
                </a:solidFill>
                <a:latin typeface="Garamond" panose="02020404030301010803" pitchFamily="18" charset="0"/>
              </a:rPr>
              <a:t>del Modello di organizzazione, gestione e controllo per tutti quegli enti che vogliano cautelarsi dal coinvolgimento in un processo penale conseguente alla commissione di uno dei reati fiscali di nuova introduzione.</a:t>
            </a:r>
          </a:p>
          <a:p>
            <a:pPr algn="just"/>
            <a:r>
              <a:rPr lang="it-IT" dirty="0">
                <a:solidFill>
                  <a:srgbClr val="002060"/>
                </a:solidFill>
                <a:latin typeface="Garamond" panose="02020404030301010803" pitchFamily="18" charset="0"/>
              </a:rPr>
              <a:t>Tale rischio può annidarsi in qualsiasi contesto imprenditoriale e coinvolgere numerosi e diversi processi aziendali.</a:t>
            </a:r>
          </a:p>
          <a:p>
            <a:pPr algn="just"/>
            <a:r>
              <a:rPr lang="it-IT" dirty="0">
                <a:solidFill>
                  <a:srgbClr val="002060"/>
                </a:solidFill>
                <a:latin typeface="Garamond" panose="02020404030301010803" pitchFamily="18" charset="0"/>
              </a:rPr>
              <a:t>Il primo passo imprescindibile nel percorso di definizione e aggiornamento di un Modello Organizzativo è </a:t>
            </a:r>
            <a:r>
              <a:rPr lang="it-IT" b="1" u="sng" dirty="0">
                <a:solidFill>
                  <a:srgbClr val="002060"/>
                </a:solidFill>
                <a:latin typeface="Garamond" panose="02020404030301010803" pitchFamily="18" charset="0"/>
              </a:rPr>
              <a:t>l’individuazione delle condotte concrete che integrano le fattispecie di reato tributario</a:t>
            </a:r>
            <a:r>
              <a:rPr lang="it-IT" dirty="0">
                <a:solidFill>
                  <a:srgbClr val="002060"/>
                </a:solidFill>
                <a:latin typeface="Garamond" panose="02020404030301010803" pitchFamily="18" charset="0"/>
              </a:rPr>
              <a:t>, al fine di identificare le aree di attività aziendali più sensibili sulle quali intervenire, predisponendo idonei protocolli gestionali di controllo e monitoraggio del relativo rischio-reato.</a:t>
            </a:r>
          </a:p>
          <a:p>
            <a:pPr algn="just"/>
            <a:r>
              <a:rPr lang="it-IT" dirty="0">
                <a:solidFill>
                  <a:srgbClr val="002060"/>
                </a:solidFill>
                <a:latin typeface="Garamond" panose="02020404030301010803" pitchFamily="18" charset="0"/>
              </a:rPr>
              <a:t>In questo senso, alcuni validi spunti per il rafforzamento dei presidi e l’individuazione di un nuovo approccio organizzativo e procedurale possono essere tratti dal </a:t>
            </a:r>
            <a:r>
              <a:rPr lang="it-IT" i="1" dirty="0">
                <a:solidFill>
                  <a:srgbClr val="002060"/>
                </a:solidFill>
                <a:latin typeface="Garamond" panose="02020404030301010803" pitchFamily="18" charset="0"/>
              </a:rPr>
              <a:t>Tax Control Framework</a:t>
            </a:r>
            <a:r>
              <a:rPr lang="it-IT" dirty="0">
                <a:solidFill>
                  <a:srgbClr val="002060"/>
                </a:solidFill>
                <a:latin typeface="Garamond" panose="02020404030301010803" pitchFamily="18" charset="0"/>
              </a:rPr>
              <a:t>, sistema di gestione e controllo del rischio fiscale la cui adozione, a norma del d.lgs. 128/2015, consente alle imprese di rilevanti dimensioni di accedere alla cd. </a:t>
            </a:r>
            <a:r>
              <a:rPr lang="it-IT" b="1" dirty="0">
                <a:solidFill>
                  <a:srgbClr val="002060"/>
                </a:solidFill>
                <a:latin typeface="Garamond" panose="02020404030301010803" pitchFamily="18" charset="0"/>
              </a:rPr>
              <a:t>cooperative compliance</a:t>
            </a:r>
            <a:r>
              <a:rPr lang="it-IT" dirty="0">
                <a:solidFill>
                  <a:srgbClr val="002060"/>
                </a:solidFill>
                <a:latin typeface="Garamond" panose="02020404030301010803" pitchFamily="18" charset="0"/>
              </a:rPr>
              <a:t>, </a:t>
            </a:r>
            <a:r>
              <a:rPr lang="it-IT" u="sng" dirty="0">
                <a:solidFill>
                  <a:srgbClr val="002060"/>
                </a:solidFill>
                <a:latin typeface="Garamond" panose="02020404030301010803" pitchFamily="18" charset="0"/>
              </a:rPr>
              <a:t>ossia il regime di adempimento collaborativo con l’Agenzia delle Entrate</a:t>
            </a:r>
            <a:r>
              <a:rPr lang="it-IT" dirty="0">
                <a:solidFill>
                  <a:srgbClr val="002060"/>
                </a:solidFill>
                <a:latin typeface="Garamond" panose="02020404030301010803" pitchFamily="18" charset="0"/>
              </a:rPr>
              <a:t>.</a:t>
            </a:r>
          </a:p>
        </p:txBody>
      </p:sp>
      <p:sp>
        <p:nvSpPr>
          <p:cNvPr id="5" name="Titolo 1">
            <a:extLst>
              <a:ext uri="{FF2B5EF4-FFF2-40B4-BE49-F238E27FC236}">
                <a16:creationId xmlns:a16="http://schemas.microsoft.com/office/drawing/2014/main" id="{F048A100-7496-CD60-6CB7-D5EF9E0D2F6A}"/>
              </a:ext>
            </a:extLst>
          </p:cNvPr>
          <p:cNvSpPr>
            <a:spLocks noGrp="1"/>
          </p:cNvSpPr>
          <p:nvPr>
            <p:ph type="title"/>
          </p:nvPr>
        </p:nvSpPr>
        <p:spPr>
          <a:xfrm>
            <a:off x="1371600" y="685801"/>
            <a:ext cx="9486900" cy="369332"/>
          </a:xfrm>
        </p:spPr>
        <p:txBody>
          <a:bodyPr anchor="ctr">
            <a:noAutofit/>
          </a:bodyPr>
          <a:lstStyle/>
          <a:p>
            <a:pPr algn="ctr"/>
            <a:r>
              <a:rPr lang="it-IT" sz="2400" cap="small" dirty="0">
                <a:solidFill>
                  <a:srgbClr val="002060"/>
                </a:solidFill>
                <a:latin typeface="Garamond" panose="02020404030301010803" pitchFamily="18" charset="0"/>
              </a:rPr>
              <a:t>La responsabilità degli enti.</a:t>
            </a:r>
          </a:p>
        </p:txBody>
      </p:sp>
      <p:sp>
        <p:nvSpPr>
          <p:cNvPr id="7" name="CasellaDiTesto 6">
            <a:extLst>
              <a:ext uri="{FF2B5EF4-FFF2-40B4-BE49-F238E27FC236}">
                <a16:creationId xmlns:a16="http://schemas.microsoft.com/office/drawing/2014/main" id="{17E5B100-CE28-20BA-0B95-D6F4768B196B}"/>
              </a:ext>
            </a:extLst>
          </p:cNvPr>
          <p:cNvSpPr txBox="1"/>
          <p:nvPr/>
        </p:nvSpPr>
        <p:spPr>
          <a:xfrm>
            <a:off x="1352550" y="1093819"/>
            <a:ext cx="9486900" cy="430887"/>
          </a:xfrm>
          <a:prstGeom prst="rect">
            <a:avLst/>
          </a:prstGeom>
          <a:noFill/>
        </p:spPr>
        <p:txBody>
          <a:bodyPr wrap="square">
            <a:spAutoFit/>
          </a:bodyPr>
          <a:lstStyle/>
          <a:p>
            <a:pPr algn="ctr"/>
            <a:r>
              <a:rPr lang="it-IT" sz="2200" i="1" dirty="0">
                <a:solidFill>
                  <a:srgbClr val="002060"/>
                </a:solidFill>
                <a:latin typeface="Garamond" panose="02020404030301010803" pitchFamily="18" charset="0"/>
              </a:rPr>
              <a:t>Il D. Lgs. n. 231/2001</a:t>
            </a:r>
          </a:p>
        </p:txBody>
      </p:sp>
    </p:spTree>
    <p:extLst>
      <p:ext uri="{BB962C8B-B14F-4D97-AF65-F5344CB8AC3E}">
        <p14:creationId xmlns:p14="http://schemas.microsoft.com/office/powerpoint/2010/main" val="765896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98E889-68FF-7F84-EC39-3671F0B020CC}"/>
              </a:ext>
            </a:extLst>
          </p:cNvPr>
          <p:cNvSpPr>
            <a:spLocks noGrp="1"/>
          </p:cNvSpPr>
          <p:nvPr>
            <p:ph type="title"/>
          </p:nvPr>
        </p:nvSpPr>
        <p:spPr>
          <a:xfrm>
            <a:off x="1371600" y="685801"/>
            <a:ext cx="9486900" cy="369332"/>
          </a:xfrm>
        </p:spPr>
        <p:txBody>
          <a:bodyPr anchor="ctr">
            <a:noAutofit/>
          </a:bodyPr>
          <a:lstStyle/>
          <a:p>
            <a:pPr algn="ctr"/>
            <a:r>
              <a:rPr lang="it-IT" sz="2400" cap="small" dirty="0">
                <a:solidFill>
                  <a:srgbClr val="002060"/>
                </a:solidFill>
                <a:latin typeface="Garamond" panose="02020404030301010803" pitchFamily="18" charset="0"/>
              </a:rPr>
              <a:t>La responsabilità degli enti.</a:t>
            </a:r>
          </a:p>
        </p:txBody>
      </p:sp>
      <p:sp>
        <p:nvSpPr>
          <p:cNvPr id="4" name="CasellaDiTesto 3">
            <a:extLst>
              <a:ext uri="{FF2B5EF4-FFF2-40B4-BE49-F238E27FC236}">
                <a16:creationId xmlns:a16="http://schemas.microsoft.com/office/drawing/2014/main" id="{53E181CC-EBC3-4452-5477-D4F5F1DA4F23}"/>
              </a:ext>
            </a:extLst>
          </p:cNvPr>
          <p:cNvSpPr txBox="1"/>
          <p:nvPr/>
        </p:nvSpPr>
        <p:spPr>
          <a:xfrm>
            <a:off x="1352550" y="1093819"/>
            <a:ext cx="9486900" cy="430887"/>
          </a:xfrm>
          <a:prstGeom prst="rect">
            <a:avLst/>
          </a:prstGeom>
          <a:noFill/>
        </p:spPr>
        <p:txBody>
          <a:bodyPr wrap="square">
            <a:spAutoFit/>
          </a:bodyPr>
          <a:lstStyle/>
          <a:p>
            <a:pPr algn="ctr"/>
            <a:r>
              <a:rPr lang="it-IT" sz="2200" i="1" dirty="0">
                <a:solidFill>
                  <a:srgbClr val="002060"/>
                </a:solidFill>
                <a:latin typeface="Garamond" panose="02020404030301010803" pitchFamily="18" charset="0"/>
              </a:rPr>
              <a:t>La disciplina – “</a:t>
            </a:r>
            <a:r>
              <a:rPr lang="it-IT" sz="2200" i="1" dirty="0" err="1">
                <a:solidFill>
                  <a:srgbClr val="002060"/>
                </a:solidFill>
                <a:latin typeface="Garamond" panose="02020404030301010803" pitchFamily="18" charset="0"/>
              </a:rPr>
              <a:t>societas</a:t>
            </a:r>
            <a:r>
              <a:rPr lang="it-IT" sz="2200" i="1" dirty="0">
                <a:solidFill>
                  <a:srgbClr val="002060"/>
                </a:solidFill>
                <a:latin typeface="Garamond" panose="02020404030301010803" pitchFamily="18" charset="0"/>
              </a:rPr>
              <a:t> delinquere non </a:t>
            </a:r>
            <a:r>
              <a:rPr lang="it-IT" sz="2200" i="1" dirty="0" err="1">
                <a:solidFill>
                  <a:srgbClr val="002060"/>
                </a:solidFill>
                <a:latin typeface="Garamond" panose="02020404030301010803" pitchFamily="18" charset="0"/>
              </a:rPr>
              <a:t>potest</a:t>
            </a:r>
            <a:r>
              <a:rPr lang="it-IT" sz="2200" i="1" dirty="0">
                <a:solidFill>
                  <a:srgbClr val="002060"/>
                </a:solidFill>
                <a:latin typeface="Garamond" panose="02020404030301010803" pitchFamily="18" charset="0"/>
              </a:rPr>
              <a:t>”</a:t>
            </a:r>
          </a:p>
        </p:txBody>
      </p:sp>
      <p:sp>
        <p:nvSpPr>
          <p:cNvPr id="6" name="CasellaDiTesto 5">
            <a:extLst>
              <a:ext uri="{FF2B5EF4-FFF2-40B4-BE49-F238E27FC236}">
                <a16:creationId xmlns:a16="http://schemas.microsoft.com/office/drawing/2014/main" id="{09DA27D4-172B-403C-C1D4-D59C515923BC}"/>
              </a:ext>
            </a:extLst>
          </p:cNvPr>
          <p:cNvSpPr txBox="1"/>
          <p:nvPr/>
        </p:nvSpPr>
        <p:spPr>
          <a:xfrm>
            <a:off x="1371600" y="1777882"/>
            <a:ext cx="9486900" cy="4493538"/>
          </a:xfrm>
          <a:prstGeom prst="rect">
            <a:avLst/>
          </a:prstGeom>
          <a:noFill/>
        </p:spPr>
        <p:txBody>
          <a:bodyPr wrap="square">
            <a:spAutoFit/>
          </a:bodyPr>
          <a:lstStyle/>
          <a:p>
            <a:pPr algn="just"/>
            <a:r>
              <a:rPr lang="it-IT" sz="2200" dirty="0">
                <a:solidFill>
                  <a:srgbClr val="002060"/>
                </a:solidFill>
                <a:latin typeface="Garamond" panose="02020404030301010803" pitchFamily="18" charset="0"/>
              </a:rPr>
              <a:t>Il brocardo latino </a:t>
            </a:r>
            <a:r>
              <a:rPr lang="it-IT" sz="2200" i="1" dirty="0">
                <a:solidFill>
                  <a:srgbClr val="002060"/>
                </a:solidFill>
                <a:latin typeface="Garamond" panose="02020404030301010803" pitchFamily="18" charset="0"/>
              </a:rPr>
              <a:t>“</a:t>
            </a:r>
            <a:r>
              <a:rPr lang="it-IT" sz="2200" i="1" dirty="0" err="1">
                <a:solidFill>
                  <a:srgbClr val="002060"/>
                </a:solidFill>
                <a:latin typeface="Garamond" panose="02020404030301010803" pitchFamily="18" charset="0"/>
              </a:rPr>
              <a:t>societas</a:t>
            </a:r>
            <a:r>
              <a:rPr lang="it-IT" sz="2200" i="1" dirty="0">
                <a:solidFill>
                  <a:srgbClr val="002060"/>
                </a:solidFill>
                <a:latin typeface="Garamond" panose="02020404030301010803" pitchFamily="18" charset="0"/>
              </a:rPr>
              <a:t> delinquere non </a:t>
            </a:r>
            <a:r>
              <a:rPr lang="it-IT" sz="2200" i="1" dirty="0" err="1">
                <a:solidFill>
                  <a:srgbClr val="002060"/>
                </a:solidFill>
                <a:latin typeface="Garamond" panose="02020404030301010803" pitchFamily="18" charset="0"/>
              </a:rPr>
              <a:t>potest</a:t>
            </a:r>
            <a:r>
              <a:rPr lang="it-IT" sz="2200" i="1" dirty="0">
                <a:solidFill>
                  <a:srgbClr val="002060"/>
                </a:solidFill>
                <a:latin typeface="Garamond" panose="02020404030301010803" pitchFamily="18" charset="0"/>
              </a:rPr>
              <a:t>”</a:t>
            </a:r>
            <a:r>
              <a:rPr lang="it-IT" sz="2200" dirty="0">
                <a:solidFill>
                  <a:srgbClr val="002060"/>
                </a:solidFill>
                <a:latin typeface="Garamond" panose="02020404030301010803" pitchFamily="18" charset="0"/>
              </a:rPr>
              <a:t> ha assunto, poi, rango di norma fondamentale (art. 27 Costituzione) laddove è prevista la </a:t>
            </a:r>
            <a:r>
              <a:rPr lang="it-IT" sz="2200" b="1" dirty="0">
                <a:solidFill>
                  <a:srgbClr val="002060"/>
                </a:solidFill>
                <a:latin typeface="Garamond" panose="02020404030301010803" pitchFamily="18" charset="0"/>
              </a:rPr>
              <a:t>punibilità per la commissione di reati per le sole persone fisiche</a:t>
            </a:r>
            <a:r>
              <a:rPr lang="it-IT" sz="2200" dirty="0">
                <a:solidFill>
                  <a:srgbClr val="002060"/>
                </a:solidFill>
                <a:latin typeface="Garamond" panose="02020404030301010803" pitchFamily="18" charset="0"/>
              </a:rPr>
              <a:t>.</a:t>
            </a:r>
          </a:p>
          <a:p>
            <a:pPr algn="ctr"/>
            <a:endParaRPr lang="it-IT" sz="2200" u="sng" dirty="0">
              <a:solidFill>
                <a:srgbClr val="002060"/>
              </a:solidFill>
              <a:latin typeface="Garamond" panose="02020404030301010803" pitchFamily="18" charset="0"/>
            </a:endParaRPr>
          </a:p>
          <a:p>
            <a:pPr algn="ctr"/>
            <a:r>
              <a:rPr lang="it-IT" sz="2200" u="sng" dirty="0">
                <a:solidFill>
                  <a:srgbClr val="002060"/>
                </a:solidFill>
                <a:latin typeface="Garamond" panose="02020404030301010803" pitchFamily="18" charset="0"/>
              </a:rPr>
              <a:t>CONCEZIONE PERSONALISTICA DELLA RESPONSABILITÀ PENALE</a:t>
            </a:r>
          </a:p>
          <a:p>
            <a:pPr algn="just"/>
            <a:endParaRPr lang="it-IT" sz="2200" dirty="0">
              <a:solidFill>
                <a:srgbClr val="002060"/>
              </a:solidFill>
              <a:latin typeface="Garamond" panose="02020404030301010803" pitchFamily="18" charset="0"/>
            </a:endParaRPr>
          </a:p>
          <a:p>
            <a:pPr algn="just"/>
            <a:r>
              <a:rPr lang="it-IT" sz="2200" dirty="0">
                <a:solidFill>
                  <a:srgbClr val="002060"/>
                </a:solidFill>
                <a:latin typeface="Garamond" panose="02020404030301010803" pitchFamily="18" charset="0"/>
              </a:rPr>
              <a:t>In ragione di quanto sopra ammettere una responsabilità delle persone giuridiche per le condotte di reato sarebbe in contrasto con il dettato costituzionale.</a:t>
            </a:r>
          </a:p>
          <a:p>
            <a:pPr algn="ctr"/>
            <a:r>
              <a:rPr lang="it-IT" sz="2200" b="1" dirty="0">
                <a:solidFill>
                  <a:srgbClr val="002060"/>
                </a:solidFill>
                <a:latin typeface="Garamond" panose="02020404030301010803" pitchFamily="18" charset="0"/>
              </a:rPr>
              <a:t>^^^^^^^^^^^^^^</a:t>
            </a:r>
          </a:p>
          <a:p>
            <a:pPr algn="just"/>
            <a:r>
              <a:rPr lang="it-IT" sz="2200" dirty="0">
                <a:solidFill>
                  <a:srgbClr val="002060"/>
                </a:solidFill>
                <a:latin typeface="Garamond" panose="02020404030301010803" pitchFamily="18" charset="0"/>
              </a:rPr>
              <a:t>Il principio giuridico, tuttavia, ha dimostrato, nel corso degli anni, una </a:t>
            </a:r>
            <a:r>
              <a:rPr lang="it-IT" sz="2200" b="1" dirty="0">
                <a:solidFill>
                  <a:srgbClr val="002060"/>
                </a:solidFill>
                <a:latin typeface="Garamond" panose="02020404030301010803" pitchFamily="18" charset="0"/>
              </a:rPr>
              <a:t>criticità evidente</a:t>
            </a:r>
            <a:r>
              <a:rPr lang="it-IT" sz="2200" dirty="0">
                <a:solidFill>
                  <a:srgbClr val="002060"/>
                </a:solidFill>
                <a:latin typeface="Garamond" panose="02020404030301010803" pitchFamily="18" charset="0"/>
              </a:rPr>
              <a:t> tenuto conto che molti episodi criminali trovano origine e fondamento proprio nelle attività imprenditoriali poste in essere mediante lo strumento delle persone giuridiche.</a:t>
            </a:r>
          </a:p>
        </p:txBody>
      </p:sp>
    </p:spTree>
    <p:extLst>
      <p:ext uri="{BB962C8B-B14F-4D97-AF65-F5344CB8AC3E}">
        <p14:creationId xmlns:p14="http://schemas.microsoft.com/office/powerpoint/2010/main" val="24806473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a:extLst>
              <a:ext uri="{FF2B5EF4-FFF2-40B4-BE49-F238E27FC236}">
                <a16:creationId xmlns:a16="http://schemas.microsoft.com/office/drawing/2014/main" id="{09DA27D4-172B-403C-C1D4-D59C515923BC}"/>
              </a:ext>
            </a:extLst>
          </p:cNvPr>
          <p:cNvSpPr txBox="1"/>
          <p:nvPr/>
        </p:nvSpPr>
        <p:spPr>
          <a:xfrm>
            <a:off x="670560" y="1745687"/>
            <a:ext cx="10439400" cy="430887"/>
          </a:xfrm>
          <a:prstGeom prst="rect">
            <a:avLst/>
          </a:prstGeom>
          <a:noFill/>
        </p:spPr>
        <p:txBody>
          <a:bodyPr wrap="square">
            <a:spAutoFit/>
          </a:bodyPr>
          <a:lstStyle/>
          <a:p>
            <a:pPr algn="ctr"/>
            <a:r>
              <a:rPr lang="it-IT" sz="2200" b="1" dirty="0">
                <a:solidFill>
                  <a:srgbClr val="002060"/>
                </a:solidFill>
                <a:latin typeface="Garamond" panose="02020404030301010803" pitchFamily="18" charset="0"/>
              </a:rPr>
              <a:t>L’aggiornamento del Modello – schema di sintesi</a:t>
            </a:r>
          </a:p>
        </p:txBody>
      </p:sp>
      <p:pic>
        <p:nvPicPr>
          <p:cNvPr id="3" name="Immagine 2">
            <a:extLst>
              <a:ext uri="{FF2B5EF4-FFF2-40B4-BE49-F238E27FC236}">
                <a16:creationId xmlns:a16="http://schemas.microsoft.com/office/drawing/2014/main" id="{C16C82D5-E414-6A3E-A02B-53D3A427DE50}"/>
              </a:ext>
            </a:extLst>
          </p:cNvPr>
          <p:cNvPicPr>
            <a:picLocks noChangeAspect="1"/>
          </p:cNvPicPr>
          <p:nvPr/>
        </p:nvPicPr>
        <p:blipFill>
          <a:blip r:embed="rId2"/>
          <a:stretch>
            <a:fillRect/>
          </a:stretch>
        </p:blipFill>
        <p:spPr>
          <a:xfrm>
            <a:off x="2137847" y="2520223"/>
            <a:ext cx="7504826" cy="3743268"/>
          </a:xfrm>
          <a:prstGeom prst="rect">
            <a:avLst/>
          </a:prstGeom>
        </p:spPr>
      </p:pic>
      <p:sp>
        <p:nvSpPr>
          <p:cNvPr id="7" name="Titolo 1">
            <a:extLst>
              <a:ext uri="{FF2B5EF4-FFF2-40B4-BE49-F238E27FC236}">
                <a16:creationId xmlns:a16="http://schemas.microsoft.com/office/drawing/2014/main" id="{B0EBAAC9-6998-2DC1-44D0-05BBCE7643F1}"/>
              </a:ext>
            </a:extLst>
          </p:cNvPr>
          <p:cNvSpPr>
            <a:spLocks noGrp="1"/>
          </p:cNvSpPr>
          <p:nvPr>
            <p:ph type="title"/>
          </p:nvPr>
        </p:nvSpPr>
        <p:spPr>
          <a:xfrm>
            <a:off x="1371600" y="685801"/>
            <a:ext cx="9486900" cy="369332"/>
          </a:xfrm>
        </p:spPr>
        <p:txBody>
          <a:bodyPr anchor="ctr">
            <a:noAutofit/>
          </a:bodyPr>
          <a:lstStyle/>
          <a:p>
            <a:pPr algn="ctr"/>
            <a:r>
              <a:rPr lang="it-IT" sz="2400" cap="small" dirty="0">
                <a:solidFill>
                  <a:srgbClr val="002060"/>
                </a:solidFill>
                <a:latin typeface="Garamond" panose="02020404030301010803" pitchFamily="18" charset="0"/>
              </a:rPr>
              <a:t>La responsabilità degli enti.</a:t>
            </a:r>
          </a:p>
        </p:txBody>
      </p:sp>
      <p:sp>
        <p:nvSpPr>
          <p:cNvPr id="8" name="CasellaDiTesto 7">
            <a:extLst>
              <a:ext uri="{FF2B5EF4-FFF2-40B4-BE49-F238E27FC236}">
                <a16:creationId xmlns:a16="http://schemas.microsoft.com/office/drawing/2014/main" id="{FD31F15A-D986-DBDE-23BB-102D40489C17}"/>
              </a:ext>
            </a:extLst>
          </p:cNvPr>
          <p:cNvSpPr txBox="1"/>
          <p:nvPr/>
        </p:nvSpPr>
        <p:spPr>
          <a:xfrm>
            <a:off x="1352550" y="1093819"/>
            <a:ext cx="9486900" cy="430887"/>
          </a:xfrm>
          <a:prstGeom prst="rect">
            <a:avLst/>
          </a:prstGeom>
          <a:noFill/>
        </p:spPr>
        <p:txBody>
          <a:bodyPr wrap="square">
            <a:spAutoFit/>
          </a:bodyPr>
          <a:lstStyle/>
          <a:p>
            <a:pPr algn="ctr"/>
            <a:r>
              <a:rPr lang="it-IT" sz="2200" i="1" dirty="0">
                <a:solidFill>
                  <a:srgbClr val="002060"/>
                </a:solidFill>
                <a:latin typeface="Garamond" panose="02020404030301010803" pitchFamily="18" charset="0"/>
              </a:rPr>
              <a:t>Il D. Lgs. n. 231/2001</a:t>
            </a:r>
          </a:p>
        </p:txBody>
      </p:sp>
    </p:spTree>
    <p:extLst>
      <p:ext uri="{BB962C8B-B14F-4D97-AF65-F5344CB8AC3E}">
        <p14:creationId xmlns:p14="http://schemas.microsoft.com/office/powerpoint/2010/main" val="31576029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asellaDiTesto 9">
            <a:extLst>
              <a:ext uri="{FF2B5EF4-FFF2-40B4-BE49-F238E27FC236}">
                <a16:creationId xmlns:a16="http://schemas.microsoft.com/office/drawing/2014/main" id="{1C67A269-4A92-2549-0DA1-211B7EEB9008}"/>
              </a:ext>
            </a:extLst>
          </p:cNvPr>
          <p:cNvSpPr txBox="1"/>
          <p:nvPr/>
        </p:nvSpPr>
        <p:spPr>
          <a:xfrm>
            <a:off x="324928" y="1551953"/>
            <a:ext cx="11542143" cy="4801314"/>
          </a:xfrm>
          <a:prstGeom prst="rect">
            <a:avLst/>
          </a:prstGeom>
          <a:noFill/>
        </p:spPr>
        <p:txBody>
          <a:bodyPr wrap="square">
            <a:spAutoFit/>
          </a:bodyPr>
          <a:lstStyle/>
          <a:p>
            <a:pPr algn="ctr"/>
            <a:r>
              <a:rPr lang="it-IT" u="sng" cap="small" dirty="0">
                <a:solidFill>
                  <a:srgbClr val="002060"/>
                </a:solidFill>
                <a:latin typeface="Garamond" panose="02020404030301010803" pitchFamily="18" charset="0"/>
              </a:rPr>
              <a:t>Casistica di maggiore rilievo 1</a:t>
            </a:r>
          </a:p>
          <a:p>
            <a:pPr algn="just"/>
            <a:r>
              <a:rPr lang="it-IT" b="1" dirty="0">
                <a:solidFill>
                  <a:srgbClr val="002060"/>
                </a:solidFill>
                <a:latin typeface="Garamond" panose="02020404030301010803" pitchFamily="18" charset="0"/>
              </a:rPr>
              <a:t>Art. 2 – ciclo di fatturazione passiva, rapporti con i fornitori.</a:t>
            </a:r>
          </a:p>
          <a:p>
            <a:pPr marL="285750" indent="-285750" algn="just">
              <a:buFont typeface="Wingdings" panose="05000000000000000000" pitchFamily="2" charset="2"/>
              <a:buChar char="ü"/>
            </a:pPr>
            <a:r>
              <a:rPr lang="it-IT" dirty="0">
                <a:solidFill>
                  <a:srgbClr val="002060"/>
                </a:solidFill>
                <a:latin typeface="Garamond" panose="02020404030301010803" pitchFamily="18" charset="0"/>
              </a:rPr>
              <a:t>operazioni non realmente effettuate in tutto o in parte;</a:t>
            </a:r>
          </a:p>
          <a:p>
            <a:pPr marL="285750" indent="-285750" algn="just">
              <a:buFont typeface="Wingdings" panose="05000000000000000000" pitchFamily="2" charset="2"/>
              <a:buChar char="ü"/>
            </a:pPr>
            <a:r>
              <a:rPr lang="it-IT" dirty="0">
                <a:solidFill>
                  <a:srgbClr val="002060"/>
                </a:solidFill>
                <a:latin typeface="Garamond" panose="02020404030301010803" pitchFamily="18" charset="0"/>
              </a:rPr>
              <a:t>sovrafatturazione che comporti l’indicazione in dichiarazione di costi “gonfiati”;</a:t>
            </a:r>
          </a:p>
          <a:p>
            <a:pPr marL="285750" indent="-285750" algn="just">
              <a:buFont typeface="Wingdings" panose="05000000000000000000" pitchFamily="2" charset="2"/>
              <a:buChar char="ü"/>
            </a:pPr>
            <a:r>
              <a:rPr lang="it-IT" dirty="0">
                <a:solidFill>
                  <a:srgbClr val="002060"/>
                </a:solidFill>
                <a:latin typeface="Garamond" panose="02020404030301010803" pitchFamily="18" charset="0"/>
              </a:rPr>
              <a:t>frodi carosello;</a:t>
            </a:r>
          </a:p>
          <a:p>
            <a:pPr marL="285750" indent="-285750" algn="just">
              <a:buFont typeface="Wingdings" panose="05000000000000000000" pitchFamily="2" charset="2"/>
              <a:buChar char="ü"/>
            </a:pPr>
            <a:r>
              <a:rPr lang="it-IT" dirty="0">
                <a:solidFill>
                  <a:srgbClr val="002060"/>
                </a:solidFill>
                <a:latin typeface="Garamond" panose="02020404030301010803" pitchFamily="18" charset="0"/>
              </a:rPr>
              <a:t>simulazione negoziale (es. contratto di leasing che dissimula mutuo; pagamento di acconti su forniture di beni o servizi che dissimula finanziamento infragruppo; appalto di servizi che dissimula somministrazione illecita di manodopera; </a:t>
            </a:r>
            <a:r>
              <a:rPr lang="it-IT" dirty="0" err="1">
                <a:solidFill>
                  <a:srgbClr val="002060"/>
                </a:solidFill>
                <a:latin typeface="Garamond" panose="02020404030301010803" pitchFamily="18" charset="0"/>
              </a:rPr>
              <a:t>dividend</a:t>
            </a:r>
            <a:r>
              <a:rPr lang="it-IT" dirty="0">
                <a:solidFill>
                  <a:srgbClr val="002060"/>
                </a:solidFill>
                <a:latin typeface="Garamond" panose="02020404030301010803" pitchFamily="18" charset="0"/>
              </a:rPr>
              <a:t> </a:t>
            </a:r>
            <a:r>
              <a:rPr lang="it-IT" dirty="0" err="1">
                <a:solidFill>
                  <a:srgbClr val="002060"/>
                </a:solidFill>
                <a:latin typeface="Garamond" panose="02020404030301010803" pitchFamily="18" charset="0"/>
              </a:rPr>
              <a:t>washing</a:t>
            </a:r>
            <a:r>
              <a:rPr lang="it-IT" dirty="0">
                <a:solidFill>
                  <a:srgbClr val="002060"/>
                </a:solidFill>
                <a:latin typeface="Garamond" panose="02020404030301010803" pitchFamily="18" charset="0"/>
              </a:rPr>
              <a:t>);</a:t>
            </a:r>
          </a:p>
          <a:p>
            <a:pPr marL="285750" indent="-285750" algn="just">
              <a:buFont typeface="Wingdings" panose="05000000000000000000" pitchFamily="2" charset="2"/>
              <a:buChar char="ü"/>
            </a:pPr>
            <a:r>
              <a:rPr lang="it-IT" dirty="0">
                <a:solidFill>
                  <a:srgbClr val="002060"/>
                </a:solidFill>
                <a:latin typeface="Garamond" panose="02020404030301010803" pitchFamily="18" charset="0"/>
              </a:rPr>
              <a:t>interposizione soggettiva nell’acquisto di beni o servizi (es. contratto di sponsorizzazione che comporti il rilascio di fatture da parte di un soggetto diverso dallo sponsor; costi relativi a servizi infragruppo mai ricevuti);</a:t>
            </a:r>
          </a:p>
          <a:p>
            <a:pPr marL="285750" indent="-285750" algn="just">
              <a:buFont typeface="Wingdings" panose="05000000000000000000" pitchFamily="2" charset="2"/>
              <a:buChar char="ü"/>
            </a:pPr>
            <a:r>
              <a:rPr lang="it-IT" dirty="0">
                <a:solidFill>
                  <a:srgbClr val="002060"/>
                </a:solidFill>
                <a:latin typeface="Garamond" panose="02020404030301010803" pitchFamily="18" charset="0"/>
              </a:rPr>
              <a:t>subappalto di servizi.</a:t>
            </a:r>
          </a:p>
          <a:p>
            <a:pPr algn="just"/>
            <a:r>
              <a:rPr lang="it-IT" b="1" dirty="0">
                <a:solidFill>
                  <a:srgbClr val="002060"/>
                </a:solidFill>
                <a:latin typeface="Garamond" panose="02020404030301010803" pitchFamily="18" charset="0"/>
              </a:rPr>
              <a:t>Art. 3 – contrattualistica</a:t>
            </a:r>
          </a:p>
          <a:p>
            <a:pPr marL="285750" indent="-285750" algn="just">
              <a:buFont typeface="Wingdings" panose="05000000000000000000" pitchFamily="2" charset="2"/>
              <a:buChar char="ü"/>
            </a:pPr>
            <a:r>
              <a:rPr lang="it-IT" dirty="0">
                <a:solidFill>
                  <a:srgbClr val="002060"/>
                </a:solidFill>
                <a:latin typeface="Garamond" panose="02020404030301010803" pitchFamily="18" charset="0"/>
              </a:rPr>
              <a:t>stipulazione di contratti/altri documenti aventi ad oggetto operazioni simulate (es. contratto di mutuo che dissimula un finanziamento);</a:t>
            </a:r>
          </a:p>
          <a:p>
            <a:pPr marL="285750" indent="-285750" algn="just">
              <a:buFont typeface="Wingdings" panose="05000000000000000000" pitchFamily="2" charset="2"/>
              <a:buChar char="ü"/>
            </a:pPr>
            <a:r>
              <a:rPr lang="it-IT" dirty="0">
                <a:solidFill>
                  <a:srgbClr val="002060"/>
                </a:solidFill>
                <a:latin typeface="Garamond" panose="02020404030301010803" pitchFamily="18" charset="0"/>
              </a:rPr>
              <a:t>contratti/altri documenti che indicano un prezzo di cessione di beni/servizi inferiore a quello effettivo o un prezzo di acquisto superiore a quello reale;</a:t>
            </a:r>
          </a:p>
          <a:p>
            <a:pPr marL="285750" indent="-285750" algn="just">
              <a:buFont typeface="Wingdings" panose="05000000000000000000" pitchFamily="2" charset="2"/>
              <a:buChar char="ü"/>
            </a:pPr>
            <a:r>
              <a:rPr lang="it-IT" dirty="0">
                <a:solidFill>
                  <a:srgbClr val="002060"/>
                </a:solidFill>
                <a:latin typeface="Garamond" panose="02020404030301010803" pitchFamily="18" charset="0"/>
              </a:rPr>
              <a:t>coinvolgimento in operazioni di cessione di beni/servizi verso falsi esportatori abituali (lettere di intento false).</a:t>
            </a:r>
          </a:p>
        </p:txBody>
      </p:sp>
      <p:sp>
        <p:nvSpPr>
          <p:cNvPr id="2" name="Titolo 1">
            <a:extLst>
              <a:ext uri="{FF2B5EF4-FFF2-40B4-BE49-F238E27FC236}">
                <a16:creationId xmlns:a16="http://schemas.microsoft.com/office/drawing/2014/main" id="{D8ECC609-1DDE-E397-8828-3023E277BC86}"/>
              </a:ext>
            </a:extLst>
          </p:cNvPr>
          <p:cNvSpPr>
            <a:spLocks noGrp="1"/>
          </p:cNvSpPr>
          <p:nvPr>
            <p:ph type="title"/>
          </p:nvPr>
        </p:nvSpPr>
        <p:spPr>
          <a:xfrm>
            <a:off x="1371600" y="685801"/>
            <a:ext cx="9486900" cy="369332"/>
          </a:xfrm>
        </p:spPr>
        <p:txBody>
          <a:bodyPr anchor="ctr">
            <a:noAutofit/>
          </a:bodyPr>
          <a:lstStyle/>
          <a:p>
            <a:pPr algn="ctr"/>
            <a:r>
              <a:rPr lang="it-IT" sz="2400" cap="small" dirty="0">
                <a:solidFill>
                  <a:srgbClr val="002060"/>
                </a:solidFill>
                <a:latin typeface="Garamond" panose="02020404030301010803" pitchFamily="18" charset="0"/>
              </a:rPr>
              <a:t>La responsabilità degli enti.</a:t>
            </a:r>
          </a:p>
        </p:txBody>
      </p:sp>
      <p:sp>
        <p:nvSpPr>
          <p:cNvPr id="3" name="CasellaDiTesto 2">
            <a:extLst>
              <a:ext uri="{FF2B5EF4-FFF2-40B4-BE49-F238E27FC236}">
                <a16:creationId xmlns:a16="http://schemas.microsoft.com/office/drawing/2014/main" id="{F21D54CE-65AA-F88A-B8B9-5993B881A71F}"/>
              </a:ext>
            </a:extLst>
          </p:cNvPr>
          <p:cNvSpPr txBox="1"/>
          <p:nvPr/>
        </p:nvSpPr>
        <p:spPr>
          <a:xfrm>
            <a:off x="1352550" y="1093819"/>
            <a:ext cx="9486900" cy="430887"/>
          </a:xfrm>
          <a:prstGeom prst="rect">
            <a:avLst/>
          </a:prstGeom>
          <a:noFill/>
        </p:spPr>
        <p:txBody>
          <a:bodyPr wrap="square">
            <a:spAutoFit/>
          </a:bodyPr>
          <a:lstStyle/>
          <a:p>
            <a:pPr algn="ctr"/>
            <a:r>
              <a:rPr lang="it-IT" sz="2200" i="1" dirty="0">
                <a:solidFill>
                  <a:srgbClr val="002060"/>
                </a:solidFill>
                <a:latin typeface="Garamond" panose="02020404030301010803" pitchFamily="18" charset="0"/>
              </a:rPr>
              <a:t>Il D. Lgs. n. 231/2001 – L’aggiornamento del modello – approfondimento</a:t>
            </a:r>
          </a:p>
        </p:txBody>
      </p:sp>
    </p:spTree>
    <p:extLst>
      <p:ext uri="{BB962C8B-B14F-4D97-AF65-F5344CB8AC3E}">
        <p14:creationId xmlns:p14="http://schemas.microsoft.com/office/powerpoint/2010/main" val="42010720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asellaDiTesto 9">
            <a:extLst>
              <a:ext uri="{FF2B5EF4-FFF2-40B4-BE49-F238E27FC236}">
                <a16:creationId xmlns:a16="http://schemas.microsoft.com/office/drawing/2014/main" id="{1C67A269-4A92-2549-0DA1-211B7EEB9008}"/>
              </a:ext>
            </a:extLst>
          </p:cNvPr>
          <p:cNvSpPr txBox="1"/>
          <p:nvPr/>
        </p:nvSpPr>
        <p:spPr>
          <a:xfrm>
            <a:off x="324928" y="1551953"/>
            <a:ext cx="11542143" cy="2585323"/>
          </a:xfrm>
          <a:prstGeom prst="rect">
            <a:avLst/>
          </a:prstGeom>
          <a:noFill/>
        </p:spPr>
        <p:txBody>
          <a:bodyPr wrap="square">
            <a:spAutoFit/>
          </a:bodyPr>
          <a:lstStyle/>
          <a:p>
            <a:pPr algn="ctr"/>
            <a:r>
              <a:rPr lang="it-IT" u="sng" cap="small" dirty="0">
                <a:solidFill>
                  <a:srgbClr val="002060"/>
                </a:solidFill>
                <a:latin typeface="Garamond" panose="02020404030301010803" pitchFamily="18" charset="0"/>
              </a:rPr>
              <a:t>Casistica di maggiore rilievo 2</a:t>
            </a:r>
          </a:p>
          <a:p>
            <a:pPr algn="just"/>
            <a:r>
              <a:rPr lang="it-IT" b="1" dirty="0">
                <a:solidFill>
                  <a:srgbClr val="002060"/>
                </a:solidFill>
                <a:latin typeface="Garamond" panose="02020404030301010803" pitchFamily="18" charset="0"/>
              </a:rPr>
              <a:t>Art. 8 – ciclo di fatturazione attiva, rapporti con i clienti</a:t>
            </a:r>
          </a:p>
          <a:p>
            <a:pPr marL="285750" indent="-285750" algn="just">
              <a:buFont typeface="Wingdings" panose="05000000000000000000" pitchFamily="2" charset="2"/>
              <a:buChar char="ü"/>
            </a:pPr>
            <a:r>
              <a:rPr lang="it-IT" dirty="0">
                <a:solidFill>
                  <a:srgbClr val="002060"/>
                </a:solidFill>
                <a:latin typeface="Garamond" panose="02020404030301010803" pitchFamily="18" charset="0"/>
              </a:rPr>
              <a:t>operazioni non realmente effettuate in tutto o in parte;</a:t>
            </a:r>
          </a:p>
          <a:p>
            <a:pPr marL="285750" indent="-285750" algn="just">
              <a:buFont typeface="Wingdings" panose="05000000000000000000" pitchFamily="2" charset="2"/>
              <a:buChar char="ü"/>
            </a:pPr>
            <a:r>
              <a:rPr lang="it-IT" dirty="0">
                <a:solidFill>
                  <a:srgbClr val="002060"/>
                </a:solidFill>
                <a:latin typeface="Garamond" panose="02020404030301010803" pitchFamily="18" charset="0"/>
              </a:rPr>
              <a:t>sovrafatturazione che comporti l’indicazione in fattura (da parte dell’emittente) di corrispettivi “gonfiati”;</a:t>
            </a:r>
          </a:p>
          <a:p>
            <a:pPr marL="285750" indent="-285750" algn="just">
              <a:buFont typeface="Wingdings" panose="05000000000000000000" pitchFamily="2" charset="2"/>
              <a:buChar char="ü"/>
            </a:pPr>
            <a:r>
              <a:rPr lang="it-IT" dirty="0">
                <a:solidFill>
                  <a:srgbClr val="002060"/>
                </a:solidFill>
                <a:latin typeface="Garamond" panose="02020404030301010803" pitchFamily="18" charset="0"/>
              </a:rPr>
              <a:t>frodi carosello;</a:t>
            </a:r>
          </a:p>
          <a:p>
            <a:pPr marL="285750" indent="-285750" algn="just">
              <a:buFont typeface="Wingdings" panose="05000000000000000000" pitchFamily="2" charset="2"/>
              <a:buChar char="ü"/>
            </a:pPr>
            <a:r>
              <a:rPr lang="it-IT" dirty="0">
                <a:solidFill>
                  <a:srgbClr val="002060"/>
                </a:solidFill>
                <a:latin typeface="Garamond" panose="02020404030301010803" pitchFamily="18" charset="0"/>
              </a:rPr>
              <a:t>simulazione negoziale (es. contratto di leasing che dissimula mutuo; fatturazione di acconti su forniture di beni o servizi che dissimula finanziamento infragruppo; appalto di servizi che dissimula somministrazione illecita di manodopera);</a:t>
            </a:r>
          </a:p>
          <a:p>
            <a:pPr marL="285750" indent="-285750" algn="just">
              <a:buFont typeface="Wingdings" panose="05000000000000000000" pitchFamily="2" charset="2"/>
              <a:buChar char="ü"/>
            </a:pPr>
            <a:r>
              <a:rPr lang="it-IT" dirty="0">
                <a:solidFill>
                  <a:srgbClr val="002060"/>
                </a:solidFill>
                <a:latin typeface="Garamond" panose="02020404030301010803" pitchFamily="18" charset="0"/>
              </a:rPr>
              <a:t>interposizione soggettiva nella cessione di beni o prestazione di servizi (es. fatture per servizi </a:t>
            </a:r>
            <a:r>
              <a:rPr lang="it-IT" dirty="0" err="1">
                <a:solidFill>
                  <a:srgbClr val="002060"/>
                </a:solidFill>
                <a:latin typeface="Garamond" panose="02020404030301010803" pitchFamily="18" charset="0"/>
              </a:rPr>
              <a:t>intercompany</a:t>
            </a:r>
            <a:r>
              <a:rPr lang="it-IT" dirty="0">
                <a:solidFill>
                  <a:srgbClr val="002060"/>
                </a:solidFill>
                <a:latin typeface="Garamond" panose="02020404030301010803" pitchFamily="18" charset="0"/>
              </a:rPr>
              <a:t> emesse nei confronti di un soggetto diverso dall’effettivo destinatario; appalto/subappalto di servizi mai prestati – lato attivo).</a:t>
            </a:r>
          </a:p>
        </p:txBody>
      </p:sp>
      <p:sp>
        <p:nvSpPr>
          <p:cNvPr id="2" name="Titolo 1">
            <a:extLst>
              <a:ext uri="{FF2B5EF4-FFF2-40B4-BE49-F238E27FC236}">
                <a16:creationId xmlns:a16="http://schemas.microsoft.com/office/drawing/2014/main" id="{D8ECC609-1DDE-E397-8828-3023E277BC86}"/>
              </a:ext>
            </a:extLst>
          </p:cNvPr>
          <p:cNvSpPr>
            <a:spLocks noGrp="1"/>
          </p:cNvSpPr>
          <p:nvPr>
            <p:ph type="title"/>
          </p:nvPr>
        </p:nvSpPr>
        <p:spPr>
          <a:xfrm>
            <a:off x="1371600" y="685801"/>
            <a:ext cx="9486900" cy="369332"/>
          </a:xfrm>
        </p:spPr>
        <p:txBody>
          <a:bodyPr anchor="ctr">
            <a:noAutofit/>
          </a:bodyPr>
          <a:lstStyle/>
          <a:p>
            <a:pPr algn="ctr"/>
            <a:r>
              <a:rPr lang="it-IT" sz="2400" cap="small" dirty="0">
                <a:solidFill>
                  <a:srgbClr val="002060"/>
                </a:solidFill>
                <a:latin typeface="Garamond" panose="02020404030301010803" pitchFamily="18" charset="0"/>
              </a:rPr>
              <a:t>La responsabilità degli enti.</a:t>
            </a:r>
          </a:p>
        </p:txBody>
      </p:sp>
      <p:sp>
        <p:nvSpPr>
          <p:cNvPr id="3" name="CasellaDiTesto 2">
            <a:extLst>
              <a:ext uri="{FF2B5EF4-FFF2-40B4-BE49-F238E27FC236}">
                <a16:creationId xmlns:a16="http://schemas.microsoft.com/office/drawing/2014/main" id="{F21D54CE-65AA-F88A-B8B9-5993B881A71F}"/>
              </a:ext>
            </a:extLst>
          </p:cNvPr>
          <p:cNvSpPr txBox="1"/>
          <p:nvPr/>
        </p:nvSpPr>
        <p:spPr>
          <a:xfrm>
            <a:off x="1352550" y="1093819"/>
            <a:ext cx="9486900" cy="430887"/>
          </a:xfrm>
          <a:prstGeom prst="rect">
            <a:avLst/>
          </a:prstGeom>
          <a:noFill/>
        </p:spPr>
        <p:txBody>
          <a:bodyPr wrap="square">
            <a:spAutoFit/>
          </a:bodyPr>
          <a:lstStyle/>
          <a:p>
            <a:pPr algn="ctr"/>
            <a:r>
              <a:rPr lang="it-IT" sz="2200" i="1" dirty="0">
                <a:solidFill>
                  <a:srgbClr val="002060"/>
                </a:solidFill>
                <a:latin typeface="Garamond" panose="02020404030301010803" pitchFamily="18" charset="0"/>
              </a:rPr>
              <a:t>Il D. Lgs. n. 231/2001 – L’aggiornamento del modello – approfondimento</a:t>
            </a:r>
          </a:p>
        </p:txBody>
      </p:sp>
    </p:spTree>
    <p:extLst>
      <p:ext uri="{BB962C8B-B14F-4D97-AF65-F5344CB8AC3E}">
        <p14:creationId xmlns:p14="http://schemas.microsoft.com/office/powerpoint/2010/main" val="16961537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F15D3E0-6EF9-ECBD-D576-36CE4027BC85}"/>
              </a:ext>
            </a:extLst>
          </p:cNvPr>
          <p:cNvSpPr>
            <a:spLocks noGrp="1"/>
          </p:cNvSpPr>
          <p:nvPr>
            <p:ph type="ctrTitle"/>
          </p:nvPr>
        </p:nvSpPr>
        <p:spPr>
          <a:xfrm>
            <a:off x="1066800" y="685801"/>
            <a:ext cx="9936480" cy="2164079"/>
          </a:xfrm>
        </p:spPr>
        <p:txBody>
          <a:bodyPr/>
          <a:lstStyle/>
          <a:p>
            <a:r>
              <a:rPr lang="it-IT" b="1" dirty="0">
                <a:solidFill>
                  <a:srgbClr val="002060"/>
                </a:solidFill>
                <a:latin typeface="Garamond" panose="02020404030301010803" pitchFamily="18" charset="0"/>
              </a:rPr>
              <a:t>La responsabilità degli enti</a:t>
            </a:r>
          </a:p>
        </p:txBody>
      </p:sp>
      <p:sp>
        <p:nvSpPr>
          <p:cNvPr id="3" name="Sottotitolo 2">
            <a:extLst>
              <a:ext uri="{FF2B5EF4-FFF2-40B4-BE49-F238E27FC236}">
                <a16:creationId xmlns:a16="http://schemas.microsoft.com/office/drawing/2014/main" id="{0F03F887-E3D3-A9BB-04BF-22094FADA22E}"/>
              </a:ext>
            </a:extLst>
          </p:cNvPr>
          <p:cNvSpPr>
            <a:spLocks noGrp="1"/>
          </p:cNvSpPr>
          <p:nvPr>
            <p:ph type="subTitle" idx="1"/>
          </p:nvPr>
        </p:nvSpPr>
        <p:spPr>
          <a:xfrm>
            <a:off x="1977390" y="3303917"/>
            <a:ext cx="8115300" cy="2057400"/>
          </a:xfrm>
        </p:spPr>
        <p:txBody>
          <a:bodyPr/>
          <a:lstStyle/>
          <a:p>
            <a:r>
              <a:rPr lang="it-IT" sz="3600" i="0" spc="600" dirty="0">
                <a:solidFill>
                  <a:srgbClr val="002060"/>
                </a:solidFill>
                <a:latin typeface="Garamond" panose="02020404030301010803" pitchFamily="18" charset="0"/>
              </a:rPr>
              <a:t>GRAZIE</a:t>
            </a:r>
          </a:p>
          <a:p>
            <a:endParaRPr lang="it-IT" dirty="0">
              <a:solidFill>
                <a:srgbClr val="002060"/>
              </a:solidFill>
              <a:latin typeface="Garamond" panose="02020404030301010803" pitchFamily="18" charset="0"/>
            </a:endParaRPr>
          </a:p>
          <a:p>
            <a:r>
              <a:rPr lang="it-IT" sz="2000" i="0" cap="small" dirty="0">
                <a:solidFill>
                  <a:srgbClr val="002060"/>
                </a:solidFill>
                <a:latin typeface="Garamond" panose="02020404030301010803" pitchFamily="18" charset="0"/>
              </a:rPr>
              <a:t>Avvocato Domenico Golino</a:t>
            </a:r>
          </a:p>
        </p:txBody>
      </p:sp>
    </p:spTree>
    <p:extLst>
      <p:ext uri="{BB962C8B-B14F-4D97-AF65-F5344CB8AC3E}">
        <p14:creationId xmlns:p14="http://schemas.microsoft.com/office/powerpoint/2010/main" val="1200019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98E889-68FF-7F84-EC39-3671F0B020CC}"/>
              </a:ext>
            </a:extLst>
          </p:cNvPr>
          <p:cNvSpPr>
            <a:spLocks noGrp="1"/>
          </p:cNvSpPr>
          <p:nvPr>
            <p:ph type="title"/>
          </p:nvPr>
        </p:nvSpPr>
        <p:spPr>
          <a:xfrm>
            <a:off x="1371600" y="685801"/>
            <a:ext cx="9486900" cy="369332"/>
          </a:xfrm>
        </p:spPr>
        <p:txBody>
          <a:bodyPr anchor="ctr">
            <a:noAutofit/>
          </a:bodyPr>
          <a:lstStyle/>
          <a:p>
            <a:pPr algn="ctr"/>
            <a:r>
              <a:rPr lang="it-IT" sz="2400" cap="small" dirty="0">
                <a:solidFill>
                  <a:srgbClr val="002060"/>
                </a:solidFill>
                <a:latin typeface="Garamond" panose="02020404030301010803" pitchFamily="18" charset="0"/>
              </a:rPr>
              <a:t>La responsabilità degli enti.</a:t>
            </a:r>
          </a:p>
        </p:txBody>
      </p:sp>
      <p:sp>
        <p:nvSpPr>
          <p:cNvPr id="4" name="CasellaDiTesto 3">
            <a:extLst>
              <a:ext uri="{FF2B5EF4-FFF2-40B4-BE49-F238E27FC236}">
                <a16:creationId xmlns:a16="http://schemas.microsoft.com/office/drawing/2014/main" id="{53E181CC-EBC3-4452-5477-D4F5F1DA4F23}"/>
              </a:ext>
            </a:extLst>
          </p:cNvPr>
          <p:cNvSpPr txBox="1"/>
          <p:nvPr/>
        </p:nvSpPr>
        <p:spPr>
          <a:xfrm>
            <a:off x="1352550" y="1093819"/>
            <a:ext cx="9486900" cy="430887"/>
          </a:xfrm>
          <a:prstGeom prst="rect">
            <a:avLst/>
          </a:prstGeom>
          <a:noFill/>
        </p:spPr>
        <p:txBody>
          <a:bodyPr wrap="square">
            <a:spAutoFit/>
          </a:bodyPr>
          <a:lstStyle/>
          <a:p>
            <a:pPr algn="ctr"/>
            <a:r>
              <a:rPr lang="it-IT" sz="2200" i="1" dirty="0">
                <a:solidFill>
                  <a:srgbClr val="002060"/>
                </a:solidFill>
                <a:latin typeface="Garamond" panose="02020404030301010803" pitchFamily="18" charset="0"/>
              </a:rPr>
              <a:t>La disciplina – il superamento della concezione personalistica</a:t>
            </a:r>
          </a:p>
        </p:txBody>
      </p:sp>
      <p:sp>
        <p:nvSpPr>
          <p:cNvPr id="6" name="CasellaDiTesto 5">
            <a:extLst>
              <a:ext uri="{FF2B5EF4-FFF2-40B4-BE49-F238E27FC236}">
                <a16:creationId xmlns:a16="http://schemas.microsoft.com/office/drawing/2014/main" id="{09DA27D4-172B-403C-C1D4-D59C515923BC}"/>
              </a:ext>
            </a:extLst>
          </p:cNvPr>
          <p:cNvSpPr txBox="1"/>
          <p:nvPr/>
        </p:nvSpPr>
        <p:spPr>
          <a:xfrm>
            <a:off x="1371600" y="1777882"/>
            <a:ext cx="9486900" cy="4154984"/>
          </a:xfrm>
          <a:prstGeom prst="rect">
            <a:avLst/>
          </a:prstGeom>
          <a:noFill/>
        </p:spPr>
        <p:txBody>
          <a:bodyPr wrap="square">
            <a:spAutoFit/>
          </a:bodyPr>
          <a:lstStyle/>
          <a:p>
            <a:pPr algn="just"/>
            <a:r>
              <a:rPr lang="it-IT" sz="2200" dirty="0">
                <a:solidFill>
                  <a:srgbClr val="002060"/>
                </a:solidFill>
                <a:latin typeface="Garamond" panose="02020404030301010803" pitchFamily="18" charset="0"/>
              </a:rPr>
              <a:t>Il limite della concezione personalistica della pena si è rivelato sempre più inadeguato perché era proprio la struttura societaria che agevolava o permetteva la commissione di reati.</a:t>
            </a:r>
          </a:p>
          <a:p>
            <a:pPr marL="342900" indent="-342900" algn="just">
              <a:buSzPct val="75000"/>
              <a:buFont typeface="Wingdings" panose="05000000000000000000" pitchFamily="2" charset="2"/>
              <a:buChar char="Ø"/>
            </a:pPr>
            <a:endParaRPr lang="it-IT" sz="2200" dirty="0">
              <a:solidFill>
                <a:srgbClr val="002060"/>
              </a:solidFill>
              <a:latin typeface="Garamond" panose="02020404030301010803" pitchFamily="18" charset="0"/>
            </a:endParaRPr>
          </a:p>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Le condotte poste in essere da soggetti interni alle imprese (vertici o sottoposti) erano diretta espressione della volontà dell’ente stesso (i.e.: «Teoria Della Immedesimazione Organica»).</a:t>
            </a:r>
          </a:p>
          <a:p>
            <a:pPr marL="342900" indent="-342900" algn="just">
              <a:buSzPct val="75000"/>
              <a:buFont typeface="Wingdings" panose="05000000000000000000" pitchFamily="2" charset="2"/>
              <a:buChar char="Ø"/>
            </a:pPr>
            <a:endParaRPr lang="it-IT" sz="2200" dirty="0">
              <a:solidFill>
                <a:srgbClr val="002060"/>
              </a:solidFill>
              <a:latin typeface="Garamond" panose="02020404030301010803" pitchFamily="18" charset="0"/>
            </a:endParaRPr>
          </a:p>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Il reato era spesso commesso nell’</a:t>
            </a:r>
            <a:r>
              <a:rPr lang="it-IT" sz="2200" u="sng" dirty="0">
                <a:solidFill>
                  <a:srgbClr val="002060"/>
                </a:solidFill>
                <a:latin typeface="Garamond" panose="02020404030301010803" pitchFamily="18" charset="0"/>
              </a:rPr>
              <a:t>interesse</a:t>
            </a:r>
            <a:r>
              <a:rPr lang="it-IT" sz="2200" dirty="0">
                <a:solidFill>
                  <a:srgbClr val="002060"/>
                </a:solidFill>
                <a:latin typeface="Garamond" panose="02020404030301010803" pitchFamily="18" charset="0"/>
              </a:rPr>
              <a:t> o a </a:t>
            </a:r>
            <a:r>
              <a:rPr lang="it-IT" sz="2200" u="sng" dirty="0">
                <a:solidFill>
                  <a:srgbClr val="002060"/>
                </a:solidFill>
                <a:latin typeface="Garamond" panose="02020404030301010803" pitchFamily="18" charset="0"/>
              </a:rPr>
              <a:t>vantaggio</a:t>
            </a:r>
            <a:r>
              <a:rPr lang="it-IT" sz="2200" dirty="0">
                <a:solidFill>
                  <a:srgbClr val="002060"/>
                </a:solidFill>
                <a:latin typeface="Garamond" panose="02020404030301010803" pitchFamily="18" charset="0"/>
              </a:rPr>
              <a:t> dell’ente.</a:t>
            </a:r>
          </a:p>
          <a:p>
            <a:pPr marL="342900" indent="-342900" algn="just">
              <a:buSzPct val="75000"/>
              <a:buFont typeface="Wingdings" panose="05000000000000000000" pitchFamily="2" charset="2"/>
              <a:buChar char="Ø"/>
            </a:pPr>
            <a:endParaRPr lang="it-IT" sz="2200" dirty="0">
              <a:solidFill>
                <a:srgbClr val="002060"/>
              </a:solidFill>
              <a:latin typeface="Garamond" panose="02020404030301010803" pitchFamily="18" charset="0"/>
            </a:endParaRPr>
          </a:p>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La pena comminata alla sola persona fisica </a:t>
            </a:r>
            <a:r>
              <a:rPr lang="it-IT" sz="2200" b="1" dirty="0">
                <a:solidFill>
                  <a:srgbClr val="002060"/>
                </a:solidFill>
                <a:latin typeface="Garamond" panose="02020404030301010803" pitchFamily="18" charset="0"/>
              </a:rPr>
              <a:t>non sortiva alcun effetto dissuasivo</a:t>
            </a:r>
            <a:r>
              <a:rPr lang="it-IT" sz="2200" dirty="0">
                <a:solidFill>
                  <a:srgbClr val="002060"/>
                </a:solidFill>
                <a:latin typeface="Garamond" panose="02020404030301010803" pitchFamily="18" charset="0"/>
              </a:rPr>
              <a:t> sulla criminalità d’impresa.</a:t>
            </a:r>
          </a:p>
        </p:txBody>
      </p:sp>
    </p:spTree>
    <p:extLst>
      <p:ext uri="{BB962C8B-B14F-4D97-AF65-F5344CB8AC3E}">
        <p14:creationId xmlns:p14="http://schemas.microsoft.com/office/powerpoint/2010/main" val="1484952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98E889-68FF-7F84-EC39-3671F0B020CC}"/>
              </a:ext>
            </a:extLst>
          </p:cNvPr>
          <p:cNvSpPr>
            <a:spLocks noGrp="1"/>
          </p:cNvSpPr>
          <p:nvPr>
            <p:ph type="title"/>
          </p:nvPr>
        </p:nvSpPr>
        <p:spPr>
          <a:xfrm>
            <a:off x="1371600" y="685801"/>
            <a:ext cx="9486900" cy="369332"/>
          </a:xfrm>
        </p:spPr>
        <p:txBody>
          <a:bodyPr anchor="ctr">
            <a:noAutofit/>
          </a:bodyPr>
          <a:lstStyle/>
          <a:p>
            <a:pPr algn="ctr"/>
            <a:r>
              <a:rPr lang="it-IT" sz="2400" cap="small" dirty="0">
                <a:solidFill>
                  <a:srgbClr val="002060"/>
                </a:solidFill>
                <a:latin typeface="Garamond" panose="02020404030301010803" pitchFamily="18" charset="0"/>
              </a:rPr>
              <a:t>La responsabilità degli enti.</a:t>
            </a:r>
          </a:p>
        </p:txBody>
      </p:sp>
      <p:sp>
        <p:nvSpPr>
          <p:cNvPr id="4" name="CasellaDiTesto 3">
            <a:extLst>
              <a:ext uri="{FF2B5EF4-FFF2-40B4-BE49-F238E27FC236}">
                <a16:creationId xmlns:a16="http://schemas.microsoft.com/office/drawing/2014/main" id="{53E181CC-EBC3-4452-5477-D4F5F1DA4F23}"/>
              </a:ext>
            </a:extLst>
          </p:cNvPr>
          <p:cNvSpPr txBox="1"/>
          <p:nvPr/>
        </p:nvSpPr>
        <p:spPr>
          <a:xfrm>
            <a:off x="1352550" y="1093819"/>
            <a:ext cx="9486900" cy="430887"/>
          </a:xfrm>
          <a:prstGeom prst="rect">
            <a:avLst/>
          </a:prstGeom>
          <a:noFill/>
        </p:spPr>
        <p:txBody>
          <a:bodyPr wrap="square">
            <a:spAutoFit/>
          </a:bodyPr>
          <a:lstStyle/>
          <a:p>
            <a:pPr algn="ctr"/>
            <a:r>
              <a:rPr lang="it-IT" sz="2200" i="1" dirty="0">
                <a:solidFill>
                  <a:srgbClr val="002060"/>
                </a:solidFill>
                <a:latin typeface="Garamond" panose="02020404030301010803" pitchFamily="18" charset="0"/>
              </a:rPr>
              <a:t>La disciplina – la Teoria della immedesimazione organica</a:t>
            </a:r>
          </a:p>
        </p:txBody>
      </p:sp>
      <p:sp>
        <p:nvSpPr>
          <p:cNvPr id="6" name="CasellaDiTesto 5">
            <a:extLst>
              <a:ext uri="{FF2B5EF4-FFF2-40B4-BE49-F238E27FC236}">
                <a16:creationId xmlns:a16="http://schemas.microsoft.com/office/drawing/2014/main" id="{09DA27D4-172B-403C-C1D4-D59C515923BC}"/>
              </a:ext>
            </a:extLst>
          </p:cNvPr>
          <p:cNvSpPr txBox="1"/>
          <p:nvPr/>
        </p:nvSpPr>
        <p:spPr>
          <a:xfrm>
            <a:off x="1371600" y="1777882"/>
            <a:ext cx="9486900" cy="4832092"/>
          </a:xfrm>
          <a:prstGeom prst="rect">
            <a:avLst/>
          </a:prstGeom>
          <a:noFill/>
        </p:spPr>
        <p:txBody>
          <a:bodyPr wrap="square">
            <a:spAutoFit/>
          </a:bodyPr>
          <a:lstStyle/>
          <a:p>
            <a:pPr algn="just">
              <a:buSzPct val="75000"/>
            </a:pPr>
            <a:r>
              <a:rPr lang="it-IT" sz="2200" dirty="0">
                <a:solidFill>
                  <a:srgbClr val="002060"/>
                </a:solidFill>
                <a:latin typeface="Garamond" panose="02020404030301010803" pitchFamily="18" charset="0"/>
              </a:rPr>
              <a:t>Con la «Teoria della immedesimazione organica» si determina il definitivo superamento del dogma </a:t>
            </a:r>
            <a:r>
              <a:rPr lang="it-IT" sz="2200" i="1" dirty="0">
                <a:solidFill>
                  <a:srgbClr val="002060"/>
                </a:solidFill>
                <a:latin typeface="Garamond" panose="02020404030301010803" pitchFamily="18" charset="0"/>
              </a:rPr>
              <a:t>“</a:t>
            </a:r>
            <a:r>
              <a:rPr lang="it-IT" sz="2200" i="1" dirty="0" err="1">
                <a:solidFill>
                  <a:srgbClr val="002060"/>
                </a:solidFill>
                <a:latin typeface="Garamond" panose="02020404030301010803" pitchFamily="18" charset="0"/>
              </a:rPr>
              <a:t>societas</a:t>
            </a:r>
            <a:r>
              <a:rPr lang="it-IT" sz="2200" i="1" dirty="0">
                <a:solidFill>
                  <a:srgbClr val="002060"/>
                </a:solidFill>
                <a:latin typeface="Garamond" panose="02020404030301010803" pitchFamily="18" charset="0"/>
              </a:rPr>
              <a:t> delinquere non </a:t>
            </a:r>
            <a:r>
              <a:rPr lang="it-IT" sz="2200" i="1" dirty="0" err="1">
                <a:solidFill>
                  <a:srgbClr val="002060"/>
                </a:solidFill>
                <a:latin typeface="Garamond" panose="02020404030301010803" pitchFamily="18" charset="0"/>
              </a:rPr>
              <a:t>potest</a:t>
            </a:r>
            <a:r>
              <a:rPr lang="it-IT" sz="2200" i="1" dirty="0">
                <a:solidFill>
                  <a:srgbClr val="002060"/>
                </a:solidFill>
                <a:latin typeface="Garamond" panose="02020404030301010803" pitchFamily="18" charset="0"/>
              </a:rPr>
              <a:t>” </a:t>
            </a:r>
            <a:r>
              <a:rPr lang="it-IT" sz="2200" dirty="0">
                <a:solidFill>
                  <a:srgbClr val="002060"/>
                </a:solidFill>
                <a:latin typeface="Garamond" panose="02020404030301010803" pitchFamily="18" charset="0"/>
              </a:rPr>
              <a:t>in quanto si ammette che la persona giuridica agisce e può delinquere attraverso gli organi e i singoli soggetti che la compongono.</a:t>
            </a:r>
          </a:p>
          <a:p>
            <a:pPr algn="just">
              <a:buSzPct val="75000"/>
            </a:pPr>
            <a:r>
              <a:rPr lang="it-IT" sz="2200" dirty="0">
                <a:solidFill>
                  <a:srgbClr val="002060"/>
                </a:solidFill>
                <a:latin typeface="Garamond" panose="02020404030301010803" pitchFamily="18" charset="0"/>
              </a:rPr>
              <a:t>Ciò sotto una duplice direttrice:</a:t>
            </a:r>
          </a:p>
          <a:p>
            <a:pPr marL="457200" indent="-457200" algn="just">
              <a:buSzPct val="100000"/>
              <a:buFont typeface="+mj-lt"/>
              <a:buAutoNum type="arabicParenR"/>
            </a:pPr>
            <a:r>
              <a:rPr lang="it-IT" sz="2200" dirty="0">
                <a:solidFill>
                  <a:srgbClr val="002060"/>
                </a:solidFill>
                <a:latin typeface="Garamond" panose="02020404030301010803" pitchFamily="18" charset="0"/>
              </a:rPr>
              <a:t>attraverso la </a:t>
            </a:r>
            <a:r>
              <a:rPr lang="it-IT" sz="2200" b="1" dirty="0">
                <a:solidFill>
                  <a:srgbClr val="002060"/>
                </a:solidFill>
                <a:latin typeface="Garamond" panose="02020404030301010803" pitchFamily="18" charset="0"/>
              </a:rPr>
              <a:t>volontà</a:t>
            </a:r>
            <a:r>
              <a:rPr lang="it-IT" sz="2200" dirty="0">
                <a:solidFill>
                  <a:srgbClr val="002060"/>
                </a:solidFill>
                <a:latin typeface="Garamond" panose="02020404030301010803" pitchFamily="18" charset="0"/>
              </a:rPr>
              <a:t> dei vertici dell’impresa;</a:t>
            </a:r>
          </a:p>
          <a:p>
            <a:pPr marL="457200" indent="-457200" algn="just">
              <a:buSzPct val="100000"/>
              <a:buFont typeface="+mj-lt"/>
              <a:buAutoNum type="arabicParenR"/>
            </a:pPr>
            <a:r>
              <a:rPr lang="it-IT" sz="2200" dirty="0">
                <a:solidFill>
                  <a:srgbClr val="002060"/>
                </a:solidFill>
                <a:latin typeface="Garamond" panose="02020404030301010803" pitchFamily="18" charset="0"/>
              </a:rPr>
              <a:t>con la </a:t>
            </a:r>
            <a:r>
              <a:rPr lang="it-IT" sz="2200" b="1" dirty="0">
                <a:solidFill>
                  <a:srgbClr val="002060"/>
                </a:solidFill>
                <a:latin typeface="Garamond" panose="02020404030301010803" pitchFamily="18" charset="0"/>
              </a:rPr>
              <a:t>disorganizzazione interna</a:t>
            </a:r>
            <a:r>
              <a:rPr lang="it-IT" sz="2200" dirty="0">
                <a:solidFill>
                  <a:srgbClr val="002060"/>
                </a:solidFill>
                <a:latin typeface="Garamond" panose="02020404030301010803" pitchFamily="18" charset="0"/>
              </a:rPr>
              <a:t> che permette la commissione di reati</a:t>
            </a:r>
          </a:p>
          <a:p>
            <a:pPr algn="just">
              <a:buSzPct val="75000"/>
            </a:pPr>
            <a:endParaRPr lang="it-IT" sz="2200" dirty="0">
              <a:solidFill>
                <a:srgbClr val="002060"/>
              </a:solidFill>
              <a:latin typeface="Garamond" panose="02020404030301010803" pitchFamily="18" charset="0"/>
            </a:endParaRPr>
          </a:p>
          <a:p>
            <a:pPr algn="just">
              <a:buSzPct val="75000"/>
            </a:pPr>
            <a:r>
              <a:rPr lang="it-IT" sz="2200" dirty="0">
                <a:solidFill>
                  <a:srgbClr val="002060"/>
                </a:solidFill>
                <a:latin typeface="Garamond" panose="02020404030301010803" pitchFamily="18" charset="0"/>
              </a:rPr>
              <a:t>Da qui nasceva l’evidente necessità di creare una disciplina preventiva e repressiva che avesse il fine di </a:t>
            </a:r>
            <a:r>
              <a:rPr lang="it-IT" sz="2200" u="sng" dirty="0">
                <a:solidFill>
                  <a:srgbClr val="002060"/>
                </a:solidFill>
                <a:latin typeface="Garamond" panose="02020404030301010803" pitchFamily="18" charset="0"/>
              </a:rPr>
              <a:t>colpire</a:t>
            </a:r>
            <a:r>
              <a:rPr lang="it-IT" sz="2200" dirty="0">
                <a:solidFill>
                  <a:srgbClr val="002060"/>
                </a:solidFill>
                <a:latin typeface="Garamond" panose="02020404030301010803" pitchFamily="18" charset="0"/>
              </a:rPr>
              <a:t>, accanto al reo, anche l’</a:t>
            </a:r>
            <a:r>
              <a:rPr lang="it-IT" sz="2200" u="sng" dirty="0">
                <a:solidFill>
                  <a:srgbClr val="002060"/>
                </a:solidFill>
                <a:latin typeface="Garamond" panose="02020404030301010803" pitchFamily="18" charset="0"/>
              </a:rPr>
              <a:t>ente</a:t>
            </a:r>
            <a:r>
              <a:rPr lang="it-IT" sz="2200" dirty="0">
                <a:solidFill>
                  <a:srgbClr val="002060"/>
                </a:solidFill>
                <a:latin typeface="Garamond" panose="02020404030301010803" pitchFamily="18" charset="0"/>
              </a:rPr>
              <a:t> a vantaggio o nell’interesse del quale il soggetto aveva agito o le </a:t>
            </a:r>
            <a:r>
              <a:rPr lang="it-IT" sz="2200" u="sng" dirty="0">
                <a:solidFill>
                  <a:srgbClr val="002060"/>
                </a:solidFill>
                <a:latin typeface="Garamond" panose="02020404030301010803" pitchFamily="18" charset="0"/>
              </a:rPr>
              <a:t>strutture aziendali</a:t>
            </a:r>
            <a:r>
              <a:rPr lang="it-IT" sz="2200" dirty="0">
                <a:solidFill>
                  <a:srgbClr val="002060"/>
                </a:solidFill>
                <a:latin typeface="Garamond" panose="02020404030301010803" pitchFamily="18" charset="0"/>
              </a:rPr>
              <a:t> di cui si era avvalso per delinquere, il tutto prevedendo un</a:t>
            </a:r>
          </a:p>
          <a:p>
            <a:pPr algn="ctr">
              <a:buSzPct val="75000"/>
            </a:pPr>
            <a:r>
              <a:rPr lang="it-IT" sz="2200" dirty="0">
                <a:solidFill>
                  <a:srgbClr val="002060"/>
                </a:solidFill>
                <a:latin typeface="Garamond" panose="02020404030301010803" pitchFamily="18" charset="0"/>
              </a:rPr>
              <a:t>DOPPIO CENTRO DI IMPUTAZIONE</a:t>
            </a:r>
          </a:p>
          <a:p>
            <a:pPr algn="ctr">
              <a:buSzPct val="75000"/>
            </a:pPr>
            <a:r>
              <a:rPr lang="it-IT" sz="2200" dirty="0">
                <a:solidFill>
                  <a:srgbClr val="002060"/>
                </a:solidFill>
                <a:latin typeface="Garamond" panose="02020404030301010803" pitchFamily="18" charset="0"/>
              </a:rPr>
              <a:t>(persona fisica – persona giuridica)</a:t>
            </a:r>
          </a:p>
        </p:txBody>
      </p:sp>
    </p:spTree>
    <p:extLst>
      <p:ext uri="{BB962C8B-B14F-4D97-AF65-F5344CB8AC3E}">
        <p14:creationId xmlns:p14="http://schemas.microsoft.com/office/powerpoint/2010/main" val="3354626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98E889-68FF-7F84-EC39-3671F0B020CC}"/>
              </a:ext>
            </a:extLst>
          </p:cNvPr>
          <p:cNvSpPr>
            <a:spLocks noGrp="1"/>
          </p:cNvSpPr>
          <p:nvPr>
            <p:ph type="title"/>
          </p:nvPr>
        </p:nvSpPr>
        <p:spPr>
          <a:xfrm>
            <a:off x="1371600" y="685801"/>
            <a:ext cx="9486900" cy="369332"/>
          </a:xfrm>
        </p:spPr>
        <p:txBody>
          <a:bodyPr anchor="ctr">
            <a:noAutofit/>
          </a:bodyPr>
          <a:lstStyle/>
          <a:p>
            <a:pPr algn="ctr"/>
            <a:r>
              <a:rPr lang="it-IT" sz="2400" cap="small" dirty="0">
                <a:solidFill>
                  <a:srgbClr val="002060"/>
                </a:solidFill>
                <a:latin typeface="Garamond" panose="02020404030301010803" pitchFamily="18" charset="0"/>
              </a:rPr>
              <a:t>La responsabilità degli enti.</a:t>
            </a:r>
          </a:p>
        </p:txBody>
      </p:sp>
      <p:sp>
        <p:nvSpPr>
          <p:cNvPr id="4" name="CasellaDiTesto 3">
            <a:extLst>
              <a:ext uri="{FF2B5EF4-FFF2-40B4-BE49-F238E27FC236}">
                <a16:creationId xmlns:a16="http://schemas.microsoft.com/office/drawing/2014/main" id="{53E181CC-EBC3-4452-5477-D4F5F1DA4F23}"/>
              </a:ext>
            </a:extLst>
          </p:cNvPr>
          <p:cNvSpPr txBox="1"/>
          <p:nvPr/>
        </p:nvSpPr>
        <p:spPr>
          <a:xfrm>
            <a:off x="1352550" y="1093819"/>
            <a:ext cx="9486900" cy="430887"/>
          </a:xfrm>
          <a:prstGeom prst="rect">
            <a:avLst/>
          </a:prstGeom>
          <a:noFill/>
        </p:spPr>
        <p:txBody>
          <a:bodyPr wrap="square">
            <a:spAutoFit/>
          </a:bodyPr>
          <a:lstStyle/>
          <a:p>
            <a:pPr algn="ctr"/>
            <a:r>
              <a:rPr lang="it-IT" sz="2200" i="1" dirty="0">
                <a:solidFill>
                  <a:srgbClr val="002060"/>
                </a:solidFill>
                <a:latin typeface="Garamond" panose="02020404030301010803" pitchFamily="18" charset="0"/>
              </a:rPr>
              <a:t>Il D. Lgs. n. 231/2001 – I principi fondamentali</a:t>
            </a:r>
          </a:p>
        </p:txBody>
      </p:sp>
      <p:sp>
        <p:nvSpPr>
          <p:cNvPr id="6" name="CasellaDiTesto 5">
            <a:extLst>
              <a:ext uri="{FF2B5EF4-FFF2-40B4-BE49-F238E27FC236}">
                <a16:creationId xmlns:a16="http://schemas.microsoft.com/office/drawing/2014/main" id="{09DA27D4-172B-403C-C1D4-D59C515923BC}"/>
              </a:ext>
            </a:extLst>
          </p:cNvPr>
          <p:cNvSpPr txBox="1"/>
          <p:nvPr/>
        </p:nvSpPr>
        <p:spPr>
          <a:xfrm>
            <a:off x="1371600" y="1777882"/>
            <a:ext cx="9486900" cy="4154984"/>
          </a:xfrm>
          <a:prstGeom prst="rect">
            <a:avLst/>
          </a:prstGeom>
          <a:noFill/>
        </p:spPr>
        <p:txBody>
          <a:bodyPr wrap="square">
            <a:spAutoFit/>
          </a:bodyPr>
          <a:lstStyle/>
          <a:p>
            <a:pPr algn="just">
              <a:buSzPct val="75000"/>
            </a:pPr>
            <a:r>
              <a:rPr lang="it-IT" sz="2200" dirty="0">
                <a:solidFill>
                  <a:srgbClr val="002060"/>
                </a:solidFill>
                <a:latin typeface="Garamond" panose="02020404030301010803" pitchFamily="18" charset="0"/>
              </a:rPr>
              <a:t>La </a:t>
            </a:r>
            <a:r>
              <a:rPr lang="it-IT" sz="2200" b="1" u="sng" dirty="0">
                <a:solidFill>
                  <a:srgbClr val="002060"/>
                </a:solidFill>
                <a:latin typeface="Garamond" panose="02020404030301010803" pitchFamily="18" charset="0"/>
              </a:rPr>
              <a:t>responsabilità amministrativa</a:t>
            </a:r>
            <a:r>
              <a:rPr lang="it-IT" sz="2200" dirty="0">
                <a:solidFill>
                  <a:srgbClr val="002060"/>
                </a:solidFill>
                <a:latin typeface="Garamond" panose="02020404030301010803" pitchFamily="18" charset="0"/>
              </a:rPr>
              <a:t> (</a:t>
            </a:r>
            <a:r>
              <a:rPr lang="it-IT" sz="2200" i="1" dirty="0">
                <a:solidFill>
                  <a:srgbClr val="002060"/>
                </a:solidFill>
                <a:latin typeface="Garamond" panose="02020404030301010803" pitchFamily="18" charset="0"/>
              </a:rPr>
              <a:t>nominativamente amministrativa ma che dissimula la sua natura sostanzialmente penale</a:t>
            </a:r>
            <a:r>
              <a:rPr lang="it-IT" sz="2200" dirty="0">
                <a:solidFill>
                  <a:srgbClr val="002060"/>
                </a:solidFill>
                <a:latin typeface="Garamond" panose="02020404030301010803" pitchFamily="18" charset="0"/>
              </a:rPr>
              <a:t>) dell’ente introdotta con il D. Lgs. n. 231/2001:</a:t>
            </a:r>
          </a:p>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va a </a:t>
            </a:r>
            <a:r>
              <a:rPr lang="it-IT" sz="2200" u="sng" dirty="0">
                <a:solidFill>
                  <a:srgbClr val="002060"/>
                </a:solidFill>
                <a:latin typeface="Garamond" panose="02020404030301010803" pitchFamily="18" charset="0"/>
              </a:rPr>
              <a:t>sommarsi</a:t>
            </a:r>
            <a:r>
              <a:rPr lang="it-IT" sz="2200" dirty="0">
                <a:solidFill>
                  <a:srgbClr val="002060"/>
                </a:solidFill>
                <a:latin typeface="Garamond" panose="02020404030301010803" pitchFamily="18" charset="0"/>
              </a:rPr>
              <a:t> a quella della persona fisica che ha commesso il reato;</a:t>
            </a:r>
          </a:p>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è </a:t>
            </a:r>
            <a:r>
              <a:rPr lang="it-IT" sz="2200" u="sng" dirty="0">
                <a:solidFill>
                  <a:srgbClr val="002060"/>
                </a:solidFill>
                <a:latin typeface="Garamond" panose="02020404030301010803" pitchFamily="18" charset="0"/>
              </a:rPr>
              <a:t>autonoma ed aggiuntiva</a:t>
            </a:r>
            <a:r>
              <a:rPr lang="it-IT" sz="2200" dirty="0">
                <a:solidFill>
                  <a:srgbClr val="002060"/>
                </a:solidFill>
                <a:latin typeface="Garamond" panose="02020404030301010803" pitchFamily="18" charset="0"/>
              </a:rPr>
              <a:t> rispetto alla tradizionale responsabilità penale personale gravante sull’autore del reato;</a:t>
            </a:r>
          </a:p>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l’ente risponde per un </a:t>
            </a:r>
            <a:r>
              <a:rPr lang="it-IT" sz="2200" u="sng" dirty="0">
                <a:solidFill>
                  <a:srgbClr val="002060"/>
                </a:solidFill>
                <a:latin typeface="Garamond" panose="02020404030301010803" pitchFamily="18" charset="0"/>
              </a:rPr>
              <a:t>deficit organizzativo</a:t>
            </a:r>
            <a:r>
              <a:rPr lang="it-IT" sz="2200" dirty="0">
                <a:solidFill>
                  <a:srgbClr val="002060"/>
                </a:solidFill>
                <a:latin typeface="Garamond" panose="02020404030301010803" pitchFamily="18" charset="0"/>
              </a:rPr>
              <a:t> = colpa di organizzazione;</a:t>
            </a:r>
          </a:p>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coinvolge il </a:t>
            </a:r>
            <a:r>
              <a:rPr lang="it-IT" sz="2200" u="sng" dirty="0">
                <a:solidFill>
                  <a:srgbClr val="002060"/>
                </a:solidFill>
                <a:latin typeface="Garamond" panose="02020404030301010803" pitchFamily="18" charset="0"/>
              </a:rPr>
              <a:t>patrimonio</a:t>
            </a:r>
            <a:r>
              <a:rPr lang="it-IT" sz="2200" dirty="0">
                <a:solidFill>
                  <a:srgbClr val="002060"/>
                </a:solidFill>
                <a:latin typeface="Garamond" panose="02020404030301010803" pitchFamily="18" charset="0"/>
              </a:rPr>
              <a:t> dell’ente ed il libero svolgimento della sua attività sociale (apparato sanzionatorio);</a:t>
            </a:r>
          </a:p>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deve essere accertata mediante i </a:t>
            </a:r>
            <a:r>
              <a:rPr lang="it-IT" sz="2200" u="sng" dirty="0">
                <a:solidFill>
                  <a:srgbClr val="002060"/>
                </a:solidFill>
                <a:latin typeface="Garamond" panose="02020404030301010803" pitchFamily="18" charset="0"/>
              </a:rPr>
              <a:t>meccanismi del processo penale</a:t>
            </a:r>
            <a:r>
              <a:rPr lang="it-IT" sz="2200" dirty="0">
                <a:solidFill>
                  <a:srgbClr val="002060"/>
                </a:solidFill>
                <a:latin typeface="Garamond" panose="02020404030301010803" pitchFamily="18" charset="0"/>
              </a:rPr>
              <a:t>;</a:t>
            </a:r>
          </a:p>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è legata alla </a:t>
            </a:r>
            <a:r>
              <a:rPr lang="it-IT" sz="2200" u="sng" dirty="0">
                <a:solidFill>
                  <a:srgbClr val="002060"/>
                </a:solidFill>
                <a:latin typeface="Garamond" panose="02020404030301010803" pitchFamily="18" charset="0"/>
              </a:rPr>
              <a:t>commissione di un reato</a:t>
            </a:r>
            <a:r>
              <a:rPr lang="it-IT" sz="2200" dirty="0">
                <a:solidFill>
                  <a:srgbClr val="002060"/>
                </a:solidFill>
                <a:latin typeface="Garamond" panose="02020404030301010803" pitchFamily="18" charset="0"/>
              </a:rPr>
              <a:t>, tra quelli tipizzati (reati-presupposto), commesso nell’</a:t>
            </a:r>
            <a:r>
              <a:rPr lang="it-IT" sz="2200" u="sng" dirty="0">
                <a:solidFill>
                  <a:srgbClr val="002060"/>
                </a:solidFill>
                <a:latin typeface="Garamond" panose="02020404030301010803" pitchFamily="18" charset="0"/>
              </a:rPr>
              <a:t>interesse</a:t>
            </a:r>
            <a:r>
              <a:rPr lang="it-IT" sz="2200" dirty="0">
                <a:solidFill>
                  <a:srgbClr val="002060"/>
                </a:solidFill>
                <a:latin typeface="Garamond" panose="02020404030301010803" pitchFamily="18" charset="0"/>
              </a:rPr>
              <a:t> o a </a:t>
            </a:r>
            <a:r>
              <a:rPr lang="it-IT" sz="2200" u="sng" dirty="0">
                <a:solidFill>
                  <a:srgbClr val="002060"/>
                </a:solidFill>
                <a:latin typeface="Garamond" panose="02020404030301010803" pitchFamily="18" charset="0"/>
              </a:rPr>
              <a:t>vantaggio</a:t>
            </a:r>
            <a:r>
              <a:rPr lang="it-IT" sz="2200" dirty="0">
                <a:solidFill>
                  <a:srgbClr val="002060"/>
                </a:solidFill>
                <a:latin typeface="Garamond" panose="02020404030301010803" pitchFamily="18" charset="0"/>
              </a:rPr>
              <a:t> dell’ente e da </a:t>
            </a:r>
            <a:r>
              <a:rPr lang="it-IT" sz="2200" u="sng" dirty="0">
                <a:solidFill>
                  <a:srgbClr val="002060"/>
                </a:solidFill>
                <a:latin typeface="Garamond" panose="02020404030301010803" pitchFamily="18" charset="0"/>
              </a:rPr>
              <a:t>soggetti funzionalmente collegati</a:t>
            </a:r>
            <a:r>
              <a:rPr lang="it-IT" sz="2200" dirty="0">
                <a:solidFill>
                  <a:srgbClr val="002060"/>
                </a:solidFill>
                <a:latin typeface="Garamond" panose="02020404030301010803" pitchFamily="18" charset="0"/>
              </a:rPr>
              <a:t> all’ente.</a:t>
            </a:r>
          </a:p>
        </p:txBody>
      </p:sp>
    </p:spTree>
    <p:extLst>
      <p:ext uri="{BB962C8B-B14F-4D97-AF65-F5344CB8AC3E}">
        <p14:creationId xmlns:p14="http://schemas.microsoft.com/office/powerpoint/2010/main" val="562614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98E889-68FF-7F84-EC39-3671F0B020CC}"/>
              </a:ext>
            </a:extLst>
          </p:cNvPr>
          <p:cNvSpPr>
            <a:spLocks noGrp="1"/>
          </p:cNvSpPr>
          <p:nvPr>
            <p:ph type="title"/>
          </p:nvPr>
        </p:nvSpPr>
        <p:spPr>
          <a:xfrm>
            <a:off x="1371600" y="685801"/>
            <a:ext cx="9486900" cy="369332"/>
          </a:xfrm>
        </p:spPr>
        <p:txBody>
          <a:bodyPr anchor="ctr">
            <a:noAutofit/>
          </a:bodyPr>
          <a:lstStyle/>
          <a:p>
            <a:pPr algn="ctr"/>
            <a:r>
              <a:rPr lang="it-IT" sz="2400" cap="small" dirty="0">
                <a:solidFill>
                  <a:srgbClr val="002060"/>
                </a:solidFill>
                <a:latin typeface="Garamond" panose="02020404030301010803" pitchFamily="18" charset="0"/>
              </a:rPr>
              <a:t>La responsabilità degli enti.</a:t>
            </a:r>
          </a:p>
        </p:txBody>
      </p:sp>
      <p:sp>
        <p:nvSpPr>
          <p:cNvPr id="4" name="CasellaDiTesto 3">
            <a:extLst>
              <a:ext uri="{FF2B5EF4-FFF2-40B4-BE49-F238E27FC236}">
                <a16:creationId xmlns:a16="http://schemas.microsoft.com/office/drawing/2014/main" id="{53E181CC-EBC3-4452-5477-D4F5F1DA4F23}"/>
              </a:ext>
            </a:extLst>
          </p:cNvPr>
          <p:cNvSpPr txBox="1"/>
          <p:nvPr/>
        </p:nvSpPr>
        <p:spPr>
          <a:xfrm>
            <a:off x="1352550" y="1093819"/>
            <a:ext cx="9486900" cy="430887"/>
          </a:xfrm>
          <a:prstGeom prst="rect">
            <a:avLst/>
          </a:prstGeom>
          <a:noFill/>
        </p:spPr>
        <p:txBody>
          <a:bodyPr wrap="square">
            <a:spAutoFit/>
          </a:bodyPr>
          <a:lstStyle/>
          <a:p>
            <a:pPr algn="ctr"/>
            <a:r>
              <a:rPr lang="it-IT" sz="2200" i="1" dirty="0">
                <a:solidFill>
                  <a:srgbClr val="002060"/>
                </a:solidFill>
                <a:latin typeface="Garamond" panose="02020404030301010803" pitchFamily="18" charset="0"/>
              </a:rPr>
              <a:t>Il D. Lgs. n. 231/2001 – Panoramica</a:t>
            </a:r>
          </a:p>
        </p:txBody>
      </p:sp>
      <p:sp>
        <p:nvSpPr>
          <p:cNvPr id="6" name="CasellaDiTesto 5">
            <a:extLst>
              <a:ext uri="{FF2B5EF4-FFF2-40B4-BE49-F238E27FC236}">
                <a16:creationId xmlns:a16="http://schemas.microsoft.com/office/drawing/2014/main" id="{09DA27D4-172B-403C-C1D4-D59C515923BC}"/>
              </a:ext>
            </a:extLst>
          </p:cNvPr>
          <p:cNvSpPr txBox="1"/>
          <p:nvPr/>
        </p:nvSpPr>
        <p:spPr>
          <a:xfrm>
            <a:off x="1371600" y="1777882"/>
            <a:ext cx="9486900" cy="4493538"/>
          </a:xfrm>
          <a:prstGeom prst="rect">
            <a:avLst/>
          </a:prstGeom>
          <a:noFill/>
        </p:spPr>
        <p:txBody>
          <a:bodyPr wrap="square">
            <a:spAutoFit/>
          </a:bodyPr>
          <a:lstStyle/>
          <a:p>
            <a:pPr algn="just">
              <a:buSzPct val="75000"/>
            </a:pPr>
            <a:r>
              <a:rPr lang="it-IT" sz="2200" dirty="0">
                <a:solidFill>
                  <a:srgbClr val="002060"/>
                </a:solidFill>
                <a:latin typeface="Garamond" panose="02020404030301010803" pitchFamily="18" charset="0"/>
              </a:rPr>
              <a:t>Il legislatore, nella creazione di questa norma, si è adoperato a:</a:t>
            </a:r>
          </a:p>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individuare negli </a:t>
            </a:r>
            <a:r>
              <a:rPr lang="it-IT" sz="2200" b="1" dirty="0">
                <a:solidFill>
                  <a:srgbClr val="002060"/>
                </a:solidFill>
                <a:latin typeface="Garamond" panose="02020404030301010803" pitchFamily="18" charset="0"/>
              </a:rPr>
              <a:t>enti</a:t>
            </a:r>
            <a:r>
              <a:rPr lang="it-IT" sz="2200" dirty="0">
                <a:solidFill>
                  <a:srgbClr val="002060"/>
                </a:solidFill>
                <a:latin typeface="Garamond" panose="02020404030301010803" pitchFamily="18" charset="0"/>
              </a:rPr>
              <a:t> la platea dei soggetti a cui si rivolge senza limiti dimensionali (società di persone, di capitali, cooperative, associazioni con o senza personalità giuridica, fondazioni, società sportive - con l’esclusione delle imprese individuali, dello Stato, degli enti pubblici territoriali o enti pubblici non economici);</a:t>
            </a:r>
          </a:p>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identificare i </a:t>
            </a:r>
            <a:r>
              <a:rPr lang="it-IT" sz="2200" b="1" dirty="0">
                <a:solidFill>
                  <a:srgbClr val="002060"/>
                </a:solidFill>
                <a:latin typeface="Garamond" panose="02020404030301010803" pitchFamily="18" charset="0"/>
              </a:rPr>
              <a:t>reati presupposto</a:t>
            </a:r>
            <a:r>
              <a:rPr lang="it-IT" sz="2200" dirty="0">
                <a:solidFill>
                  <a:srgbClr val="002060"/>
                </a:solidFill>
                <a:latin typeface="Garamond" panose="02020404030301010803" pitchFamily="18" charset="0"/>
              </a:rPr>
              <a:t> della responsabilità amministrativa, divenuti nel tempo così numerosi – più di 160 reati ordinati in 23 gruppi – da comportare di fatto l’esposizione al rischio di tutte le attività e funzioni d’impresa;</a:t>
            </a:r>
          </a:p>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indicare i </a:t>
            </a:r>
            <a:r>
              <a:rPr lang="it-IT" sz="2200" b="1" dirty="0">
                <a:solidFill>
                  <a:srgbClr val="002060"/>
                </a:solidFill>
                <a:latin typeface="Garamond" panose="02020404030301010803" pitchFamily="18" charset="0"/>
              </a:rPr>
              <a:t>criteri di imputazione</a:t>
            </a:r>
            <a:r>
              <a:rPr lang="it-IT" sz="2200" dirty="0">
                <a:solidFill>
                  <a:srgbClr val="002060"/>
                </a:solidFill>
                <a:latin typeface="Garamond" panose="02020404030301010803" pitchFamily="18" charset="0"/>
              </a:rPr>
              <a:t> (soggettivi e oggettivi), verificati i quali l’impresa è esposta al rischio di trovarsi coinvolta in un procedimento giudiziario per responsabilità amministrativa;</a:t>
            </a:r>
          </a:p>
          <a:p>
            <a:pPr marL="342900" indent="-342900" algn="just">
              <a:buSzPct val="75000"/>
              <a:buFont typeface="Wingdings" panose="05000000000000000000" pitchFamily="2" charset="2"/>
              <a:buChar char="Ø"/>
            </a:pPr>
            <a:r>
              <a:rPr lang="it-IT" sz="2200" dirty="0">
                <a:solidFill>
                  <a:srgbClr val="002060"/>
                </a:solidFill>
                <a:latin typeface="Garamond" panose="02020404030301010803" pitchFamily="18" charset="0"/>
              </a:rPr>
              <a:t>specificare le condizioni attraverso le quali l’impresa può beneficiare dell’</a:t>
            </a:r>
            <a:r>
              <a:rPr lang="it-IT" sz="2200" b="1" dirty="0">
                <a:solidFill>
                  <a:srgbClr val="002060"/>
                </a:solidFill>
                <a:latin typeface="Garamond" panose="02020404030301010803" pitchFamily="18" charset="0"/>
              </a:rPr>
              <a:t>esimente</a:t>
            </a:r>
            <a:r>
              <a:rPr lang="it-IT" sz="2200" dirty="0">
                <a:solidFill>
                  <a:srgbClr val="002060"/>
                </a:solidFill>
                <a:latin typeface="Garamond" panose="02020404030301010803" pitchFamily="18" charset="0"/>
              </a:rPr>
              <a:t>.</a:t>
            </a:r>
          </a:p>
        </p:txBody>
      </p:sp>
    </p:spTree>
    <p:extLst>
      <p:ext uri="{BB962C8B-B14F-4D97-AF65-F5344CB8AC3E}">
        <p14:creationId xmlns:p14="http://schemas.microsoft.com/office/powerpoint/2010/main" val="3854514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737;p47">
            <a:extLst>
              <a:ext uri="{FF2B5EF4-FFF2-40B4-BE49-F238E27FC236}">
                <a16:creationId xmlns:a16="http://schemas.microsoft.com/office/drawing/2014/main" id="{FBEBDF04-1D9B-2373-5CBB-F7BF30E0A936}"/>
              </a:ext>
            </a:extLst>
          </p:cNvPr>
          <p:cNvSpPr txBox="1"/>
          <p:nvPr/>
        </p:nvSpPr>
        <p:spPr>
          <a:xfrm>
            <a:off x="7011062" y="2543980"/>
            <a:ext cx="3147523" cy="1641295"/>
          </a:xfrm>
          <a:prstGeom prst="rect">
            <a:avLst/>
          </a:prstGeom>
          <a:noFill/>
          <a:ln>
            <a:noFill/>
          </a:ln>
        </p:spPr>
        <p:txBody>
          <a:bodyPr spcFirstLastPara="1" wrap="square" lIns="91425" tIns="45700" rIns="91425" bIns="45700" anchor="t" anchorCtr="0">
            <a:noAutofit/>
          </a:bodyPr>
          <a:lstStyle/>
          <a:p>
            <a:pPr marL="0" lvl="1" indent="457200" algn="just">
              <a:buClr>
                <a:schemeClr val="tx2"/>
              </a:buClr>
            </a:pPr>
            <a:r>
              <a:rPr lang="it-IT" altLang="it-IT" sz="1400" dirty="0">
                <a:solidFill>
                  <a:srgbClr val="002060"/>
                </a:solidFill>
                <a:latin typeface="Garamond" panose="02020404030301010803" pitchFamily="18" charset="0"/>
                <a:cs typeface="Arial" panose="020B0604020202020204" pitchFamily="34" charset="0"/>
              </a:rPr>
              <a:t>Il reato sia stato commesso:</a:t>
            </a:r>
          </a:p>
          <a:p>
            <a:pPr lvl="1" algn="just">
              <a:spcBef>
                <a:spcPct val="0"/>
              </a:spcBef>
              <a:buClr>
                <a:schemeClr val="accent1"/>
              </a:buClr>
              <a:buFont typeface="Wingdings" panose="05000000000000000000" pitchFamily="2" charset="2"/>
              <a:buChar char="ü"/>
            </a:pPr>
            <a:r>
              <a:rPr lang="it-IT" altLang="it-IT" sz="1400" dirty="0">
                <a:solidFill>
                  <a:srgbClr val="002060"/>
                </a:solidFill>
                <a:latin typeface="Garamond" panose="02020404030301010803" pitchFamily="18" charset="0"/>
              </a:rPr>
              <a:t> da un soggetto apicale (di fatto la prima linea dirigenziale)</a:t>
            </a:r>
          </a:p>
          <a:p>
            <a:pPr lvl="1" algn="just">
              <a:spcBef>
                <a:spcPct val="0"/>
              </a:spcBef>
              <a:buClr>
                <a:schemeClr val="accent1"/>
              </a:buClr>
              <a:buFont typeface="Wingdings" panose="05000000000000000000" pitchFamily="2" charset="2"/>
              <a:buChar char="ü"/>
            </a:pPr>
            <a:r>
              <a:rPr lang="it-IT" altLang="it-IT" sz="1400" dirty="0">
                <a:solidFill>
                  <a:srgbClr val="002060"/>
                </a:solidFill>
                <a:latin typeface="Garamond" panose="02020404030301010803" pitchFamily="18" charset="0"/>
              </a:rPr>
              <a:t> da un soggetto sottoposto alla direzione o vigilanza dei soggetti apicali</a:t>
            </a:r>
            <a:endParaRPr lang="it-IT" altLang="it-IT" sz="1400" dirty="0">
              <a:solidFill>
                <a:srgbClr val="002060"/>
              </a:solidFill>
              <a:latin typeface="Garamond" panose="02020404030301010803" pitchFamily="18" charset="0"/>
              <a:cs typeface="Arial" panose="020B0604020202020204" pitchFamily="34" charset="0"/>
            </a:endParaRPr>
          </a:p>
        </p:txBody>
      </p:sp>
      <p:sp>
        <p:nvSpPr>
          <p:cNvPr id="7" name="Rettangolo 6">
            <a:extLst>
              <a:ext uri="{FF2B5EF4-FFF2-40B4-BE49-F238E27FC236}">
                <a16:creationId xmlns:a16="http://schemas.microsoft.com/office/drawing/2014/main" id="{B3464A63-0A46-845D-3FF4-3B6A55A8A2C4}"/>
              </a:ext>
            </a:extLst>
          </p:cNvPr>
          <p:cNvSpPr/>
          <p:nvPr/>
        </p:nvSpPr>
        <p:spPr>
          <a:xfrm>
            <a:off x="7358894" y="4666140"/>
            <a:ext cx="3055111" cy="1169551"/>
          </a:xfrm>
          <a:prstGeom prst="rect">
            <a:avLst/>
          </a:prstGeom>
        </p:spPr>
        <p:txBody>
          <a:bodyPr wrap="square">
            <a:spAutoFit/>
          </a:bodyPr>
          <a:lstStyle/>
          <a:p>
            <a:pPr marL="0" lvl="1" algn="just">
              <a:buClr>
                <a:srgbClr val="FF0000"/>
              </a:buClr>
            </a:pPr>
            <a:r>
              <a:rPr lang="it-IT" altLang="it-IT" sz="1400" dirty="0">
                <a:solidFill>
                  <a:srgbClr val="002060"/>
                </a:solidFill>
                <a:latin typeface="Garamond" panose="02020404030301010803" pitchFamily="18" charset="0"/>
                <a:cs typeface="Arial" panose="020B0604020202020204" pitchFamily="34" charset="0"/>
              </a:rPr>
              <a:t>La Società abbia omesso di adottare ed efficacemente attuare un </a:t>
            </a:r>
            <a:r>
              <a:rPr lang="it-IT" altLang="it-IT" sz="1400" b="1" dirty="0">
                <a:solidFill>
                  <a:srgbClr val="002060"/>
                </a:solidFill>
                <a:latin typeface="Garamond" panose="02020404030301010803" pitchFamily="18" charset="0"/>
                <a:cs typeface="Arial" panose="020B0604020202020204" pitchFamily="34" charset="0"/>
              </a:rPr>
              <a:t>Modello di Organizzazione, Gestione e Controllo </a:t>
            </a:r>
            <a:r>
              <a:rPr lang="it-IT" altLang="it-IT" sz="1400" dirty="0">
                <a:solidFill>
                  <a:srgbClr val="002060"/>
                </a:solidFill>
                <a:latin typeface="Garamond" panose="02020404030301010803" pitchFamily="18" charset="0"/>
                <a:cs typeface="Arial" panose="020B0604020202020204" pitchFamily="34" charset="0"/>
              </a:rPr>
              <a:t>idoneo a prevenire i reati della specie di quelli verificatisi.</a:t>
            </a:r>
          </a:p>
        </p:txBody>
      </p:sp>
      <p:sp>
        <p:nvSpPr>
          <p:cNvPr id="8" name="Rectangle 79">
            <a:extLst>
              <a:ext uri="{FF2B5EF4-FFF2-40B4-BE49-F238E27FC236}">
                <a16:creationId xmlns:a16="http://schemas.microsoft.com/office/drawing/2014/main" id="{F702121E-971D-67FB-B745-BB6A78055A3E}"/>
              </a:ext>
            </a:extLst>
          </p:cNvPr>
          <p:cNvSpPr/>
          <p:nvPr/>
        </p:nvSpPr>
        <p:spPr>
          <a:xfrm flipH="1">
            <a:off x="2376280" y="4032370"/>
            <a:ext cx="2698493" cy="738664"/>
          </a:xfrm>
          <a:prstGeom prst="rect">
            <a:avLst/>
          </a:prstGeom>
        </p:spPr>
        <p:txBody>
          <a:bodyPr wrap="square">
            <a:spAutoFit/>
          </a:bodyPr>
          <a:lstStyle/>
          <a:p>
            <a:pPr lvl="0" algn="just"/>
            <a:r>
              <a:rPr lang="it-IT" altLang="it-IT" sz="1400" dirty="0">
                <a:solidFill>
                  <a:srgbClr val="002060"/>
                </a:solidFill>
                <a:latin typeface="Garamond" panose="02020404030301010803" pitchFamily="18" charset="0"/>
                <a:cs typeface="Arial" panose="020B0604020202020204" pitchFamily="34" charset="0"/>
              </a:rPr>
              <a:t>Venga commesso uno dei reati previsti dal D. Lgs. 231/2001 – reati presupposto </a:t>
            </a:r>
            <a:endParaRPr lang="it-IT" sz="1400" b="1" dirty="0">
              <a:solidFill>
                <a:srgbClr val="002060"/>
              </a:solidFill>
              <a:latin typeface="Garamond" panose="02020404030301010803" pitchFamily="18" charset="0"/>
              <a:ea typeface="Arial"/>
              <a:cs typeface="Arial"/>
              <a:sym typeface="Arial"/>
            </a:endParaRPr>
          </a:p>
        </p:txBody>
      </p:sp>
      <p:sp>
        <p:nvSpPr>
          <p:cNvPr id="9" name="Rectangle 83">
            <a:extLst>
              <a:ext uri="{FF2B5EF4-FFF2-40B4-BE49-F238E27FC236}">
                <a16:creationId xmlns:a16="http://schemas.microsoft.com/office/drawing/2014/main" id="{7578DAF5-F44F-4ED7-D1B9-E4D88F287B6B}"/>
              </a:ext>
            </a:extLst>
          </p:cNvPr>
          <p:cNvSpPr/>
          <p:nvPr/>
        </p:nvSpPr>
        <p:spPr>
          <a:xfrm flipH="1">
            <a:off x="1955883" y="2442326"/>
            <a:ext cx="2419690" cy="738664"/>
          </a:xfrm>
          <a:prstGeom prst="rect">
            <a:avLst/>
          </a:prstGeom>
        </p:spPr>
        <p:txBody>
          <a:bodyPr wrap="square">
            <a:spAutoFit/>
          </a:bodyPr>
          <a:lstStyle/>
          <a:p>
            <a:pPr lvl="0" algn="just"/>
            <a:r>
              <a:rPr lang="it-IT" altLang="it-IT" sz="1400" dirty="0">
                <a:solidFill>
                  <a:srgbClr val="002060"/>
                </a:solidFill>
                <a:latin typeface="Garamond" panose="02020404030301010803" pitchFamily="18" charset="0"/>
                <a:cs typeface="Arial" panose="020B0604020202020204" pitchFamily="34" charset="0"/>
              </a:rPr>
              <a:t>Il reato sia stato commesso nell’</a:t>
            </a:r>
            <a:r>
              <a:rPr lang="it-IT" altLang="it-IT" sz="1400" b="1" dirty="0">
                <a:solidFill>
                  <a:srgbClr val="002060"/>
                </a:solidFill>
                <a:latin typeface="Garamond" panose="02020404030301010803" pitchFamily="18" charset="0"/>
                <a:cs typeface="Arial" panose="020B0604020202020204" pitchFamily="34" charset="0"/>
              </a:rPr>
              <a:t>interesse</a:t>
            </a:r>
            <a:r>
              <a:rPr lang="it-IT" altLang="it-IT" sz="1400" dirty="0">
                <a:solidFill>
                  <a:srgbClr val="002060"/>
                </a:solidFill>
                <a:latin typeface="Garamond" panose="02020404030301010803" pitchFamily="18" charset="0"/>
                <a:cs typeface="Arial" panose="020B0604020202020204" pitchFamily="34" charset="0"/>
              </a:rPr>
              <a:t> o a </a:t>
            </a:r>
            <a:r>
              <a:rPr lang="it-IT" altLang="it-IT" sz="1400" b="1" dirty="0">
                <a:solidFill>
                  <a:srgbClr val="002060"/>
                </a:solidFill>
                <a:latin typeface="Garamond" panose="02020404030301010803" pitchFamily="18" charset="0"/>
                <a:cs typeface="Arial" panose="020B0604020202020204" pitchFamily="34" charset="0"/>
              </a:rPr>
              <a:t>vantaggio</a:t>
            </a:r>
            <a:r>
              <a:rPr lang="it-IT" altLang="it-IT" sz="1400" dirty="0">
                <a:solidFill>
                  <a:srgbClr val="002060"/>
                </a:solidFill>
                <a:latin typeface="Garamond" panose="02020404030301010803" pitchFamily="18" charset="0"/>
                <a:cs typeface="Arial" panose="020B0604020202020204" pitchFamily="34" charset="0"/>
              </a:rPr>
              <a:t> della Società</a:t>
            </a:r>
            <a:endParaRPr lang="it-IT" sz="1400" b="1" dirty="0">
              <a:solidFill>
                <a:srgbClr val="002060"/>
              </a:solidFill>
              <a:latin typeface="Garamond" panose="02020404030301010803" pitchFamily="18" charset="0"/>
              <a:ea typeface="Arial"/>
              <a:cs typeface="Arial"/>
              <a:sym typeface="Arial"/>
            </a:endParaRPr>
          </a:p>
        </p:txBody>
      </p:sp>
      <p:sp>
        <p:nvSpPr>
          <p:cNvPr id="10" name="Freeform 10">
            <a:extLst>
              <a:ext uri="{FF2B5EF4-FFF2-40B4-BE49-F238E27FC236}">
                <a16:creationId xmlns:a16="http://schemas.microsoft.com/office/drawing/2014/main" id="{CEA080C6-A4CF-3F8B-0360-4A62ADB9595E}"/>
              </a:ext>
            </a:extLst>
          </p:cNvPr>
          <p:cNvSpPr>
            <a:spLocks/>
          </p:cNvSpPr>
          <p:nvPr/>
        </p:nvSpPr>
        <p:spPr bwMode="auto">
          <a:xfrm rot="10800000" flipH="1">
            <a:off x="4677123" y="3145577"/>
            <a:ext cx="465679" cy="913084"/>
          </a:xfrm>
          <a:custGeom>
            <a:avLst/>
            <a:gdLst>
              <a:gd name="T0" fmla="*/ 14 w 292"/>
              <a:gd name="T1" fmla="*/ 572 h 572"/>
              <a:gd name="T2" fmla="*/ 0 w 292"/>
              <a:gd name="T3" fmla="*/ 435 h 572"/>
              <a:gd name="T4" fmla="*/ 277 w 292"/>
              <a:gd name="T5" fmla="*/ 0 h 572"/>
              <a:gd name="T6" fmla="*/ 292 w 292"/>
              <a:gd name="T7" fmla="*/ 33 h 572"/>
              <a:gd name="T8" fmla="*/ 36 w 292"/>
              <a:gd name="T9" fmla="*/ 435 h 572"/>
              <a:gd name="T10" fmla="*/ 49 w 292"/>
              <a:gd name="T11" fmla="*/ 564 h 572"/>
              <a:gd name="T12" fmla="*/ 14 w 292"/>
              <a:gd name="T13" fmla="*/ 572 h 572"/>
            </a:gdLst>
            <a:ahLst/>
            <a:cxnLst>
              <a:cxn ang="0">
                <a:pos x="T0" y="T1"/>
              </a:cxn>
              <a:cxn ang="0">
                <a:pos x="T2" y="T3"/>
              </a:cxn>
              <a:cxn ang="0">
                <a:pos x="T4" y="T5"/>
              </a:cxn>
              <a:cxn ang="0">
                <a:pos x="T6" y="T7"/>
              </a:cxn>
              <a:cxn ang="0">
                <a:pos x="T8" y="T9"/>
              </a:cxn>
              <a:cxn ang="0">
                <a:pos x="T10" y="T11"/>
              </a:cxn>
              <a:cxn ang="0">
                <a:pos x="T12" y="T13"/>
              </a:cxn>
            </a:cxnLst>
            <a:rect l="0" t="0" r="r" b="b"/>
            <a:pathLst>
              <a:path w="292" h="572">
                <a:moveTo>
                  <a:pt x="14" y="572"/>
                </a:moveTo>
                <a:cubicBezTo>
                  <a:pt x="4" y="527"/>
                  <a:pt x="0" y="481"/>
                  <a:pt x="0" y="435"/>
                </a:cubicBezTo>
                <a:cubicBezTo>
                  <a:pt x="0" y="250"/>
                  <a:pt x="108" y="79"/>
                  <a:pt x="277" y="0"/>
                </a:cubicBezTo>
                <a:cubicBezTo>
                  <a:pt x="292" y="33"/>
                  <a:pt x="292" y="33"/>
                  <a:pt x="292" y="33"/>
                </a:cubicBezTo>
                <a:cubicBezTo>
                  <a:pt x="136" y="106"/>
                  <a:pt x="36" y="264"/>
                  <a:pt x="36" y="435"/>
                </a:cubicBezTo>
                <a:cubicBezTo>
                  <a:pt x="36" y="479"/>
                  <a:pt x="40" y="522"/>
                  <a:pt x="49" y="564"/>
                </a:cubicBezTo>
                <a:lnTo>
                  <a:pt x="14" y="572"/>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id-ID">
              <a:solidFill>
                <a:srgbClr val="002060"/>
              </a:solidFill>
              <a:latin typeface="Garamond" panose="02020404030301010803" pitchFamily="18" charset="0"/>
            </a:endParaRPr>
          </a:p>
        </p:txBody>
      </p:sp>
      <p:sp>
        <p:nvSpPr>
          <p:cNvPr id="11" name="Freeform 11">
            <a:extLst>
              <a:ext uri="{FF2B5EF4-FFF2-40B4-BE49-F238E27FC236}">
                <a16:creationId xmlns:a16="http://schemas.microsoft.com/office/drawing/2014/main" id="{4E06FCF1-5464-C2EE-F494-5FEB4AF2726E}"/>
              </a:ext>
            </a:extLst>
          </p:cNvPr>
          <p:cNvSpPr>
            <a:spLocks/>
          </p:cNvSpPr>
          <p:nvPr/>
        </p:nvSpPr>
        <p:spPr bwMode="auto">
          <a:xfrm rot="10800000" flipH="1">
            <a:off x="5340993" y="2352013"/>
            <a:ext cx="1415055" cy="571199"/>
          </a:xfrm>
          <a:custGeom>
            <a:avLst/>
            <a:gdLst>
              <a:gd name="T0" fmla="*/ 216 w 888"/>
              <a:gd name="T1" fmla="*/ 358 h 358"/>
              <a:gd name="T2" fmla="*/ 0 w 888"/>
              <a:gd name="T3" fmla="*/ 320 h 358"/>
              <a:gd name="T4" fmla="*/ 13 w 888"/>
              <a:gd name="T5" fmla="*/ 287 h 358"/>
              <a:gd name="T6" fmla="*/ 216 w 888"/>
              <a:gd name="T7" fmla="*/ 322 h 358"/>
              <a:gd name="T8" fmla="*/ 859 w 888"/>
              <a:gd name="T9" fmla="*/ 0 h 358"/>
              <a:gd name="T10" fmla="*/ 888 w 888"/>
              <a:gd name="T11" fmla="*/ 22 h 358"/>
              <a:gd name="T12" fmla="*/ 598 w 888"/>
              <a:gd name="T13" fmla="*/ 267 h 358"/>
              <a:gd name="T14" fmla="*/ 216 w 888"/>
              <a:gd name="T15" fmla="*/ 358 h 3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8" h="358">
                <a:moveTo>
                  <a:pt x="216" y="358"/>
                </a:moveTo>
                <a:cubicBezTo>
                  <a:pt x="142" y="358"/>
                  <a:pt x="70" y="345"/>
                  <a:pt x="0" y="320"/>
                </a:cubicBezTo>
                <a:cubicBezTo>
                  <a:pt x="13" y="287"/>
                  <a:pt x="13" y="287"/>
                  <a:pt x="13" y="287"/>
                </a:cubicBezTo>
                <a:cubicBezTo>
                  <a:pt x="78" y="310"/>
                  <a:pt x="146" y="322"/>
                  <a:pt x="216" y="322"/>
                </a:cubicBezTo>
                <a:cubicBezTo>
                  <a:pt x="472" y="322"/>
                  <a:pt x="706" y="205"/>
                  <a:pt x="859" y="0"/>
                </a:cubicBezTo>
                <a:cubicBezTo>
                  <a:pt x="888" y="22"/>
                  <a:pt x="888" y="22"/>
                  <a:pt x="888" y="22"/>
                </a:cubicBezTo>
                <a:cubicBezTo>
                  <a:pt x="812" y="124"/>
                  <a:pt x="711" y="209"/>
                  <a:pt x="598" y="267"/>
                </a:cubicBezTo>
                <a:cubicBezTo>
                  <a:pt x="479" y="327"/>
                  <a:pt x="351" y="358"/>
                  <a:pt x="216" y="358"/>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id-ID">
              <a:solidFill>
                <a:srgbClr val="002060"/>
              </a:solidFill>
              <a:latin typeface="Garamond" panose="02020404030301010803" pitchFamily="18" charset="0"/>
            </a:endParaRPr>
          </a:p>
        </p:txBody>
      </p:sp>
      <p:sp>
        <p:nvSpPr>
          <p:cNvPr id="12" name="Freeform 12">
            <a:extLst>
              <a:ext uri="{FF2B5EF4-FFF2-40B4-BE49-F238E27FC236}">
                <a16:creationId xmlns:a16="http://schemas.microsoft.com/office/drawing/2014/main" id="{FE7D2FEC-387F-32CC-A189-FAF597840402}"/>
              </a:ext>
            </a:extLst>
          </p:cNvPr>
          <p:cNvSpPr>
            <a:spLocks/>
          </p:cNvSpPr>
          <p:nvPr/>
        </p:nvSpPr>
        <p:spPr bwMode="auto">
          <a:xfrm rot="10147046" flipH="1">
            <a:off x="6930946" y="3928480"/>
            <a:ext cx="239770" cy="628180"/>
          </a:xfrm>
          <a:custGeom>
            <a:avLst/>
            <a:gdLst>
              <a:gd name="T0" fmla="*/ 114 w 150"/>
              <a:gd name="T1" fmla="*/ 393 h 393"/>
              <a:gd name="T2" fmla="*/ 0 w 150"/>
              <a:gd name="T3" fmla="*/ 17 h 393"/>
              <a:gd name="T4" fmla="*/ 32 w 150"/>
              <a:gd name="T5" fmla="*/ 0 h 393"/>
              <a:gd name="T6" fmla="*/ 150 w 150"/>
              <a:gd name="T7" fmla="*/ 389 h 393"/>
              <a:gd name="T8" fmla="*/ 114 w 150"/>
              <a:gd name="T9" fmla="*/ 393 h 393"/>
            </a:gdLst>
            <a:ahLst/>
            <a:cxnLst>
              <a:cxn ang="0">
                <a:pos x="T0" y="T1"/>
              </a:cxn>
              <a:cxn ang="0">
                <a:pos x="T2" y="T3"/>
              </a:cxn>
              <a:cxn ang="0">
                <a:pos x="T4" y="T5"/>
              </a:cxn>
              <a:cxn ang="0">
                <a:pos x="T6" y="T7"/>
              </a:cxn>
              <a:cxn ang="0">
                <a:pos x="T8" y="T9"/>
              </a:cxn>
            </a:cxnLst>
            <a:rect l="0" t="0" r="r" b="b"/>
            <a:pathLst>
              <a:path w="150" h="393">
                <a:moveTo>
                  <a:pt x="114" y="393"/>
                </a:moveTo>
                <a:cubicBezTo>
                  <a:pt x="100" y="261"/>
                  <a:pt x="61" y="135"/>
                  <a:pt x="0" y="17"/>
                </a:cubicBezTo>
                <a:cubicBezTo>
                  <a:pt x="32" y="0"/>
                  <a:pt x="32" y="0"/>
                  <a:pt x="32" y="0"/>
                </a:cubicBezTo>
                <a:cubicBezTo>
                  <a:pt x="95" y="122"/>
                  <a:pt x="135" y="253"/>
                  <a:pt x="150" y="389"/>
                </a:cubicBezTo>
                <a:lnTo>
                  <a:pt x="114" y="393"/>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id-ID">
              <a:solidFill>
                <a:srgbClr val="002060"/>
              </a:solidFill>
              <a:latin typeface="Garamond" panose="02020404030301010803" pitchFamily="18" charset="0"/>
            </a:endParaRPr>
          </a:p>
        </p:txBody>
      </p:sp>
      <p:grpSp>
        <p:nvGrpSpPr>
          <p:cNvPr id="13" name="Group 54">
            <a:extLst>
              <a:ext uri="{FF2B5EF4-FFF2-40B4-BE49-F238E27FC236}">
                <a16:creationId xmlns:a16="http://schemas.microsoft.com/office/drawing/2014/main" id="{48488C43-CA04-8D84-EFA4-6FFB26545890}"/>
              </a:ext>
            </a:extLst>
          </p:cNvPr>
          <p:cNvGrpSpPr/>
          <p:nvPr/>
        </p:nvGrpSpPr>
        <p:grpSpPr>
          <a:xfrm rot="10800000" flipH="1">
            <a:off x="5299606" y="5365199"/>
            <a:ext cx="859290" cy="323817"/>
            <a:chOff x="5311775" y="2108201"/>
            <a:chExt cx="984251" cy="369886"/>
          </a:xfrm>
          <a:solidFill>
            <a:schemeClr val="tx1"/>
          </a:solidFill>
        </p:grpSpPr>
        <p:sp>
          <p:nvSpPr>
            <p:cNvPr id="14" name="Freeform 9">
              <a:extLst>
                <a:ext uri="{FF2B5EF4-FFF2-40B4-BE49-F238E27FC236}">
                  <a16:creationId xmlns:a16="http://schemas.microsoft.com/office/drawing/2014/main" id="{0DC2B678-9DBD-184D-CD6F-11100E7942B6}"/>
                </a:ext>
              </a:extLst>
            </p:cNvPr>
            <p:cNvSpPr>
              <a:spLocks/>
            </p:cNvSpPr>
            <p:nvPr/>
          </p:nvSpPr>
          <p:spPr bwMode="auto">
            <a:xfrm>
              <a:off x="5311775" y="2108201"/>
              <a:ext cx="230188" cy="360362"/>
            </a:xfrm>
            <a:custGeom>
              <a:avLst/>
              <a:gdLst>
                <a:gd name="T0" fmla="*/ 145 w 145"/>
                <a:gd name="T1" fmla="*/ 227 h 227"/>
                <a:gd name="T2" fmla="*/ 0 w 145"/>
                <a:gd name="T3" fmla="*/ 114 h 227"/>
                <a:gd name="T4" fmla="*/ 145 w 145"/>
                <a:gd name="T5" fmla="*/ 0 h 227"/>
                <a:gd name="T6" fmla="*/ 145 w 145"/>
                <a:gd name="T7" fmla="*/ 227 h 227"/>
              </a:gdLst>
              <a:ahLst/>
              <a:cxnLst>
                <a:cxn ang="0">
                  <a:pos x="T0" y="T1"/>
                </a:cxn>
                <a:cxn ang="0">
                  <a:pos x="T2" y="T3"/>
                </a:cxn>
                <a:cxn ang="0">
                  <a:pos x="T4" y="T5"/>
                </a:cxn>
                <a:cxn ang="0">
                  <a:pos x="T6" y="T7"/>
                </a:cxn>
              </a:cxnLst>
              <a:rect l="0" t="0" r="r" b="b"/>
              <a:pathLst>
                <a:path w="145" h="227">
                  <a:moveTo>
                    <a:pt x="145" y="227"/>
                  </a:moveTo>
                  <a:lnTo>
                    <a:pt x="0" y="114"/>
                  </a:lnTo>
                  <a:lnTo>
                    <a:pt x="145" y="0"/>
                  </a:lnTo>
                  <a:lnTo>
                    <a:pt x="145" y="227"/>
                  </a:lnTo>
                  <a:close/>
                </a:path>
              </a:pathLst>
            </a:custGeom>
            <a:grpFill/>
            <a:ln>
              <a:noFill/>
            </a:ln>
          </p:spPr>
          <p:txBody>
            <a:bodyPr vert="horz" wrap="square" lIns="91440" tIns="45720" rIns="91440" bIns="45720" numCol="1" anchor="t" anchorCtr="0" compatLnSpc="1">
              <a:prstTxWarp prst="textNoShape">
                <a:avLst/>
              </a:prstTxWarp>
            </a:bodyPr>
            <a:lstStyle/>
            <a:p>
              <a:endParaRPr lang="id-ID">
                <a:solidFill>
                  <a:srgbClr val="002060"/>
                </a:solidFill>
                <a:latin typeface="Garamond" panose="02020404030301010803" pitchFamily="18" charset="0"/>
              </a:endParaRPr>
            </a:p>
          </p:txBody>
        </p:sp>
        <p:sp>
          <p:nvSpPr>
            <p:cNvPr id="15" name="Freeform 13">
              <a:extLst>
                <a:ext uri="{FF2B5EF4-FFF2-40B4-BE49-F238E27FC236}">
                  <a16:creationId xmlns:a16="http://schemas.microsoft.com/office/drawing/2014/main" id="{B5FE168A-B84C-A08C-2ED8-031C5AA82152}"/>
                </a:ext>
              </a:extLst>
            </p:cNvPr>
            <p:cNvSpPr>
              <a:spLocks/>
            </p:cNvSpPr>
            <p:nvPr/>
          </p:nvSpPr>
          <p:spPr bwMode="auto">
            <a:xfrm>
              <a:off x="5472113" y="2244725"/>
              <a:ext cx="823913" cy="233362"/>
            </a:xfrm>
            <a:custGeom>
              <a:avLst/>
              <a:gdLst>
                <a:gd name="T0" fmla="*/ 437 w 452"/>
                <a:gd name="T1" fmla="*/ 128 h 128"/>
                <a:gd name="T2" fmla="*/ 0 w 452"/>
                <a:gd name="T3" fmla="*/ 36 h 128"/>
                <a:gd name="T4" fmla="*/ 0 w 452"/>
                <a:gd name="T5" fmla="*/ 0 h 128"/>
                <a:gd name="T6" fmla="*/ 452 w 452"/>
                <a:gd name="T7" fmla="*/ 95 h 128"/>
                <a:gd name="T8" fmla="*/ 437 w 452"/>
                <a:gd name="T9" fmla="*/ 128 h 128"/>
              </a:gdLst>
              <a:ahLst/>
              <a:cxnLst>
                <a:cxn ang="0">
                  <a:pos x="T0" y="T1"/>
                </a:cxn>
                <a:cxn ang="0">
                  <a:pos x="T2" y="T3"/>
                </a:cxn>
                <a:cxn ang="0">
                  <a:pos x="T4" y="T5"/>
                </a:cxn>
                <a:cxn ang="0">
                  <a:pos x="T6" y="T7"/>
                </a:cxn>
                <a:cxn ang="0">
                  <a:pos x="T8" y="T9"/>
                </a:cxn>
              </a:cxnLst>
              <a:rect l="0" t="0" r="r" b="b"/>
              <a:pathLst>
                <a:path w="452" h="128">
                  <a:moveTo>
                    <a:pt x="437" y="128"/>
                  </a:moveTo>
                  <a:cubicBezTo>
                    <a:pt x="299" y="67"/>
                    <a:pt x="152" y="36"/>
                    <a:pt x="0" y="36"/>
                  </a:cubicBezTo>
                  <a:cubicBezTo>
                    <a:pt x="0" y="0"/>
                    <a:pt x="0" y="0"/>
                    <a:pt x="0" y="0"/>
                  </a:cubicBezTo>
                  <a:cubicBezTo>
                    <a:pt x="157" y="0"/>
                    <a:pt x="309" y="32"/>
                    <a:pt x="452" y="95"/>
                  </a:cubicBezTo>
                  <a:lnTo>
                    <a:pt x="437" y="128"/>
                  </a:lnTo>
                  <a:close/>
                </a:path>
              </a:pathLst>
            </a:custGeom>
            <a:grpFill/>
            <a:ln>
              <a:noFill/>
            </a:ln>
          </p:spPr>
          <p:txBody>
            <a:bodyPr vert="horz" wrap="square" lIns="91440" tIns="45720" rIns="91440" bIns="45720" numCol="1" anchor="t" anchorCtr="0" compatLnSpc="1">
              <a:prstTxWarp prst="textNoShape">
                <a:avLst/>
              </a:prstTxWarp>
            </a:bodyPr>
            <a:lstStyle/>
            <a:p>
              <a:endParaRPr lang="id-ID">
                <a:solidFill>
                  <a:srgbClr val="002060"/>
                </a:solidFill>
                <a:latin typeface="Garamond" panose="02020404030301010803" pitchFamily="18" charset="0"/>
              </a:endParaRPr>
            </a:p>
          </p:txBody>
        </p:sp>
      </p:grpSp>
      <p:sp>
        <p:nvSpPr>
          <p:cNvPr id="16" name="Freeform 5">
            <a:extLst>
              <a:ext uri="{FF2B5EF4-FFF2-40B4-BE49-F238E27FC236}">
                <a16:creationId xmlns:a16="http://schemas.microsoft.com/office/drawing/2014/main" id="{738D91AD-4090-07DA-C2EB-A85006799A48}"/>
              </a:ext>
            </a:extLst>
          </p:cNvPr>
          <p:cNvSpPr>
            <a:spLocks noEditPoints="1"/>
          </p:cNvSpPr>
          <p:nvPr/>
        </p:nvSpPr>
        <p:spPr bwMode="auto">
          <a:xfrm rot="10800000" flipH="1">
            <a:off x="5091522" y="3700099"/>
            <a:ext cx="808009" cy="810241"/>
          </a:xfrm>
          <a:custGeom>
            <a:avLst/>
            <a:gdLst>
              <a:gd name="T0" fmla="*/ 253 w 507"/>
              <a:gd name="T1" fmla="*/ 507 h 507"/>
              <a:gd name="T2" fmla="*/ 0 w 507"/>
              <a:gd name="T3" fmla="*/ 253 h 507"/>
              <a:gd name="T4" fmla="*/ 253 w 507"/>
              <a:gd name="T5" fmla="*/ 0 h 507"/>
              <a:gd name="T6" fmla="*/ 507 w 507"/>
              <a:gd name="T7" fmla="*/ 253 h 507"/>
              <a:gd name="T8" fmla="*/ 253 w 507"/>
              <a:gd name="T9" fmla="*/ 507 h 507"/>
              <a:gd name="T10" fmla="*/ 253 w 507"/>
              <a:gd name="T11" fmla="*/ 40 h 507"/>
              <a:gd name="T12" fmla="*/ 40 w 507"/>
              <a:gd name="T13" fmla="*/ 253 h 507"/>
              <a:gd name="T14" fmla="*/ 253 w 507"/>
              <a:gd name="T15" fmla="*/ 467 h 507"/>
              <a:gd name="T16" fmla="*/ 467 w 507"/>
              <a:gd name="T17" fmla="*/ 253 h 507"/>
              <a:gd name="T18" fmla="*/ 253 w 507"/>
              <a:gd name="T19" fmla="*/ 40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7" h="507">
                <a:moveTo>
                  <a:pt x="253" y="507"/>
                </a:moveTo>
                <a:cubicBezTo>
                  <a:pt x="113" y="507"/>
                  <a:pt x="0" y="393"/>
                  <a:pt x="0" y="253"/>
                </a:cubicBezTo>
                <a:cubicBezTo>
                  <a:pt x="0" y="114"/>
                  <a:pt x="113" y="0"/>
                  <a:pt x="253" y="0"/>
                </a:cubicBezTo>
                <a:cubicBezTo>
                  <a:pt x="393" y="0"/>
                  <a:pt x="507" y="114"/>
                  <a:pt x="507" y="253"/>
                </a:cubicBezTo>
                <a:cubicBezTo>
                  <a:pt x="507" y="393"/>
                  <a:pt x="393" y="507"/>
                  <a:pt x="253" y="507"/>
                </a:cubicBezTo>
                <a:close/>
                <a:moveTo>
                  <a:pt x="253" y="40"/>
                </a:moveTo>
                <a:cubicBezTo>
                  <a:pt x="136" y="40"/>
                  <a:pt x="40" y="136"/>
                  <a:pt x="40" y="253"/>
                </a:cubicBezTo>
                <a:cubicBezTo>
                  <a:pt x="40" y="371"/>
                  <a:pt x="136" y="467"/>
                  <a:pt x="253" y="467"/>
                </a:cubicBezTo>
                <a:cubicBezTo>
                  <a:pt x="371" y="467"/>
                  <a:pt x="467" y="371"/>
                  <a:pt x="467" y="253"/>
                </a:cubicBezTo>
                <a:cubicBezTo>
                  <a:pt x="467" y="136"/>
                  <a:pt x="371" y="40"/>
                  <a:pt x="253" y="40"/>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id-ID">
              <a:solidFill>
                <a:srgbClr val="002060"/>
              </a:solidFill>
              <a:latin typeface="Garamond" panose="02020404030301010803" pitchFamily="18" charset="0"/>
            </a:endParaRPr>
          </a:p>
        </p:txBody>
      </p:sp>
      <p:sp>
        <p:nvSpPr>
          <p:cNvPr id="17" name="Freeform 6">
            <a:extLst>
              <a:ext uri="{FF2B5EF4-FFF2-40B4-BE49-F238E27FC236}">
                <a16:creationId xmlns:a16="http://schemas.microsoft.com/office/drawing/2014/main" id="{14B62BB2-A9B9-7A03-66A5-A8D7F36CE851}"/>
              </a:ext>
            </a:extLst>
          </p:cNvPr>
          <p:cNvSpPr>
            <a:spLocks noEditPoints="1"/>
          </p:cNvSpPr>
          <p:nvPr/>
        </p:nvSpPr>
        <p:spPr bwMode="auto">
          <a:xfrm rot="10800000" flipH="1">
            <a:off x="4441512" y="2213034"/>
            <a:ext cx="1024217" cy="1027046"/>
          </a:xfrm>
          <a:custGeom>
            <a:avLst/>
            <a:gdLst>
              <a:gd name="T0" fmla="*/ 322 w 643"/>
              <a:gd name="T1" fmla="*/ 643 h 643"/>
              <a:gd name="T2" fmla="*/ 0 w 643"/>
              <a:gd name="T3" fmla="*/ 321 h 643"/>
              <a:gd name="T4" fmla="*/ 322 w 643"/>
              <a:gd name="T5" fmla="*/ 0 h 643"/>
              <a:gd name="T6" fmla="*/ 643 w 643"/>
              <a:gd name="T7" fmla="*/ 321 h 643"/>
              <a:gd name="T8" fmla="*/ 322 w 643"/>
              <a:gd name="T9" fmla="*/ 643 h 643"/>
              <a:gd name="T10" fmla="*/ 322 w 643"/>
              <a:gd name="T11" fmla="*/ 40 h 643"/>
              <a:gd name="T12" fmla="*/ 40 w 643"/>
              <a:gd name="T13" fmla="*/ 321 h 643"/>
              <a:gd name="T14" fmla="*/ 322 w 643"/>
              <a:gd name="T15" fmla="*/ 603 h 643"/>
              <a:gd name="T16" fmla="*/ 603 w 643"/>
              <a:gd name="T17" fmla="*/ 321 h 643"/>
              <a:gd name="T18" fmla="*/ 322 w 643"/>
              <a:gd name="T19" fmla="*/ 40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3" h="643">
                <a:moveTo>
                  <a:pt x="322" y="643"/>
                </a:moveTo>
                <a:cubicBezTo>
                  <a:pt x="145" y="643"/>
                  <a:pt x="0" y="498"/>
                  <a:pt x="0" y="321"/>
                </a:cubicBezTo>
                <a:cubicBezTo>
                  <a:pt x="0" y="144"/>
                  <a:pt x="145" y="0"/>
                  <a:pt x="322" y="0"/>
                </a:cubicBezTo>
                <a:cubicBezTo>
                  <a:pt x="499" y="0"/>
                  <a:pt x="643" y="144"/>
                  <a:pt x="643" y="321"/>
                </a:cubicBezTo>
                <a:cubicBezTo>
                  <a:pt x="643" y="498"/>
                  <a:pt x="499" y="643"/>
                  <a:pt x="322" y="643"/>
                </a:cubicBezTo>
                <a:close/>
                <a:moveTo>
                  <a:pt x="322" y="40"/>
                </a:moveTo>
                <a:cubicBezTo>
                  <a:pt x="167" y="40"/>
                  <a:pt x="40" y="166"/>
                  <a:pt x="40" y="321"/>
                </a:cubicBezTo>
                <a:cubicBezTo>
                  <a:pt x="40" y="476"/>
                  <a:pt x="167" y="603"/>
                  <a:pt x="322" y="603"/>
                </a:cubicBezTo>
                <a:cubicBezTo>
                  <a:pt x="477" y="603"/>
                  <a:pt x="603" y="476"/>
                  <a:pt x="603" y="321"/>
                </a:cubicBezTo>
                <a:cubicBezTo>
                  <a:pt x="603" y="166"/>
                  <a:pt x="477" y="40"/>
                  <a:pt x="322" y="40"/>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id-ID">
              <a:solidFill>
                <a:srgbClr val="002060"/>
              </a:solidFill>
            </a:endParaRPr>
          </a:p>
        </p:txBody>
      </p:sp>
      <p:sp>
        <p:nvSpPr>
          <p:cNvPr id="18" name="Freeform 7">
            <a:extLst>
              <a:ext uri="{FF2B5EF4-FFF2-40B4-BE49-F238E27FC236}">
                <a16:creationId xmlns:a16="http://schemas.microsoft.com/office/drawing/2014/main" id="{FB560204-B5CE-1614-5EA1-1DFF3D18D267}"/>
              </a:ext>
            </a:extLst>
          </p:cNvPr>
          <p:cNvSpPr>
            <a:spLocks noEditPoints="1"/>
          </p:cNvSpPr>
          <p:nvPr/>
        </p:nvSpPr>
        <p:spPr bwMode="auto">
          <a:xfrm rot="10800000" flipH="1">
            <a:off x="6394315" y="2831486"/>
            <a:ext cx="1087971" cy="1090976"/>
          </a:xfrm>
          <a:custGeom>
            <a:avLst/>
            <a:gdLst>
              <a:gd name="T0" fmla="*/ 342 w 683"/>
              <a:gd name="T1" fmla="*/ 683 h 683"/>
              <a:gd name="T2" fmla="*/ 0 w 683"/>
              <a:gd name="T3" fmla="*/ 341 h 683"/>
              <a:gd name="T4" fmla="*/ 342 w 683"/>
              <a:gd name="T5" fmla="*/ 0 h 683"/>
              <a:gd name="T6" fmla="*/ 683 w 683"/>
              <a:gd name="T7" fmla="*/ 341 h 683"/>
              <a:gd name="T8" fmla="*/ 342 w 683"/>
              <a:gd name="T9" fmla="*/ 683 h 683"/>
              <a:gd name="T10" fmla="*/ 342 w 683"/>
              <a:gd name="T11" fmla="*/ 40 h 683"/>
              <a:gd name="T12" fmla="*/ 40 w 683"/>
              <a:gd name="T13" fmla="*/ 341 h 683"/>
              <a:gd name="T14" fmla="*/ 342 w 683"/>
              <a:gd name="T15" fmla="*/ 643 h 683"/>
              <a:gd name="T16" fmla="*/ 643 w 683"/>
              <a:gd name="T17" fmla="*/ 341 h 683"/>
              <a:gd name="T18" fmla="*/ 342 w 683"/>
              <a:gd name="T19" fmla="*/ 40 h 6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3" h="683">
                <a:moveTo>
                  <a:pt x="342" y="683"/>
                </a:moveTo>
                <a:cubicBezTo>
                  <a:pt x="154" y="683"/>
                  <a:pt x="0" y="530"/>
                  <a:pt x="0" y="341"/>
                </a:cubicBezTo>
                <a:cubicBezTo>
                  <a:pt x="0" y="153"/>
                  <a:pt x="154" y="0"/>
                  <a:pt x="342" y="0"/>
                </a:cubicBezTo>
                <a:cubicBezTo>
                  <a:pt x="530" y="0"/>
                  <a:pt x="683" y="153"/>
                  <a:pt x="683" y="341"/>
                </a:cubicBezTo>
                <a:cubicBezTo>
                  <a:pt x="683" y="530"/>
                  <a:pt x="530" y="683"/>
                  <a:pt x="342" y="683"/>
                </a:cubicBezTo>
                <a:close/>
                <a:moveTo>
                  <a:pt x="342" y="40"/>
                </a:moveTo>
                <a:cubicBezTo>
                  <a:pt x="176" y="40"/>
                  <a:pt x="40" y="175"/>
                  <a:pt x="40" y="341"/>
                </a:cubicBezTo>
                <a:cubicBezTo>
                  <a:pt x="40" y="508"/>
                  <a:pt x="176" y="643"/>
                  <a:pt x="342" y="643"/>
                </a:cubicBezTo>
                <a:cubicBezTo>
                  <a:pt x="508" y="643"/>
                  <a:pt x="643" y="508"/>
                  <a:pt x="643" y="341"/>
                </a:cubicBezTo>
                <a:cubicBezTo>
                  <a:pt x="643" y="175"/>
                  <a:pt x="508" y="40"/>
                  <a:pt x="342" y="40"/>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id-ID">
              <a:solidFill>
                <a:srgbClr val="002060"/>
              </a:solidFill>
              <a:latin typeface="Garamond" panose="02020404030301010803" pitchFamily="18" charset="0"/>
            </a:endParaRPr>
          </a:p>
        </p:txBody>
      </p:sp>
      <p:sp>
        <p:nvSpPr>
          <p:cNvPr id="19" name="Freeform 8">
            <a:extLst>
              <a:ext uri="{FF2B5EF4-FFF2-40B4-BE49-F238E27FC236}">
                <a16:creationId xmlns:a16="http://schemas.microsoft.com/office/drawing/2014/main" id="{25935F89-46DC-D7CF-6EE1-F8B7D0C27BA7}"/>
              </a:ext>
            </a:extLst>
          </p:cNvPr>
          <p:cNvSpPr>
            <a:spLocks noEditPoints="1"/>
          </p:cNvSpPr>
          <p:nvPr/>
        </p:nvSpPr>
        <p:spPr bwMode="auto">
          <a:xfrm rot="10800000" flipH="1">
            <a:off x="6018915" y="4414747"/>
            <a:ext cx="1234882" cy="1236903"/>
          </a:xfrm>
          <a:custGeom>
            <a:avLst/>
            <a:gdLst>
              <a:gd name="T0" fmla="*/ 388 w 775"/>
              <a:gd name="T1" fmla="*/ 775 h 775"/>
              <a:gd name="T2" fmla="*/ 0 w 775"/>
              <a:gd name="T3" fmla="*/ 387 h 775"/>
              <a:gd name="T4" fmla="*/ 388 w 775"/>
              <a:gd name="T5" fmla="*/ 0 h 775"/>
              <a:gd name="T6" fmla="*/ 775 w 775"/>
              <a:gd name="T7" fmla="*/ 387 h 775"/>
              <a:gd name="T8" fmla="*/ 388 w 775"/>
              <a:gd name="T9" fmla="*/ 775 h 775"/>
              <a:gd name="T10" fmla="*/ 388 w 775"/>
              <a:gd name="T11" fmla="*/ 44 h 775"/>
              <a:gd name="T12" fmla="*/ 44 w 775"/>
              <a:gd name="T13" fmla="*/ 387 h 775"/>
              <a:gd name="T14" fmla="*/ 388 w 775"/>
              <a:gd name="T15" fmla="*/ 731 h 775"/>
              <a:gd name="T16" fmla="*/ 731 w 775"/>
              <a:gd name="T17" fmla="*/ 387 h 775"/>
              <a:gd name="T18" fmla="*/ 388 w 775"/>
              <a:gd name="T19" fmla="*/ 44 h 7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75" h="775">
                <a:moveTo>
                  <a:pt x="388" y="775"/>
                </a:moveTo>
                <a:cubicBezTo>
                  <a:pt x="174" y="775"/>
                  <a:pt x="0" y="601"/>
                  <a:pt x="0" y="387"/>
                </a:cubicBezTo>
                <a:cubicBezTo>
                  <a:pt x="0" y="174"/>
                  <a:pt x="174" y="0"/>
                  <a:pt x="388" y="0"/>
                </a:cubicBezTo>
                <a:cubicBezTo>
                  <a:pt x="602" y="0"/>
                  <a:pt x="775" y="174"/>
                  <a:pt x="775" y="387"/>
                </a:cubicBezTo>
                <a:cubicBezTo>
                  <a:pt x="775" y="601"/>
                  <a:pt x="602" y="775"/>
                  <a:pt x="388" y="775"/>
                </a:cubicBezTo>
                <a:close/>
                <a:moveTo>
                  <a:pt x="388" y="44"/>
                </a:moveTo>
                <a:cubicBezTo>
                  <a:pt x="199" y="44"/>
                  <a:pt x="44" y="198"/>
                  <a:pt x="44" y="387"/>
                </a:cubicBezTo>
                <a:cubicBezTo>
                  <a:pt x="44" y="577"/>
                  <a:pt x="199" y="731"/>
                  <a:pt x="388" y="731"/>
                </a:cubicBezTo>
                <a:cubicBezTo>
                  <a:pt x="577" y="731"/>
                  <a:pt x="731" y="577"/>
                  <a:pt x="731" y="387"/>
                </a:cubicBezTo>
                <a:cubicBezTo>
                  <a:pt x="731" y="198"/>
                  <a:pt x="577" y="44"/>
                  <a:pt x="388" y="44"/>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id-ID">
              <a:solidFill>
                <a:srgbClr val="002060"/>
              </a:solidFill>
              <a:latin typeface="Garamond" panose="02020404030301010803" pitchFamily="18" charset="0"/>
            </a:endParaRPr>
          </a:p>
        </p:txBody>
      </p:sp>
      <p:sp>
        <p:nvSpPr>
          <p:cNvPr id="20" name="TextBox 86">
            <a:extLst>
              <a:ext uri="{FF2B5EF4-FFF2-40B4-BE49-F238E27FC236}">
                <a16:creationId xmlns:a16="http://schemas.microsoft.com/office/drawing/2014/main" id="{DFF9FBD6-CB86-C4E6-612D-F984AB9556A8}"/>
              </a:ext>
            </a:extLst>
          </p:cNvPr>
          <p:cNvSpPr txBox="1"/>
          <p:nvPr/>
        </p:nvSpPr>
        <p:spPr>
          <a:xfrm flipH="1">
            <a:off x="3259705" y="5158286"/>
            <a:ext cx="1776982" cy="919401"/>
          </a:xfrm>
          <a:prstGeom prst="round2DiagRect">
            <a:avLst/>
          </a:prstGeom>
          <a:solidFill>
            <a:schemeClr val="tx1">
              <a:lumMod val="20000"/>
              <a:lumOff val="80000"/>
              <a:alpha val="28000"/>
            </a:schemeClr>
          </a:solidFill>
        </p:spPr>
        <p:txBody>
          <a:bodyPr wrap="square" rtlCol="0">
            <a:spAutoFit/>
          </a:bodyPr>
          <a:lstStyle/>
          <a:p>
            <a:pPr algn="ctr"/>
            <a:r>
              <a:rPr lang="it-IT" sz="1600" b="1" dirty="0">
                <a:solidFill>
                  <a:srgbClr val="002060"/>
                </a:solidFill>
                <a:latin typeface="Garamond" panose="02020404030301010803" pitchFamily="18" charset="0"/>
              </a:rPr>
              <a:t>Responsabilità amministrativa dell’ente </a:t>
            </a:r>
            <a:endParaRPr lang="id-ID" sz="1600" b="1" dirty="0">
              <a:solidFill>
                <a:srgbClr val="002060"/>
              </a:solidFill>
              <a:latin typeface="Garamond" panose="02020404030301010803" pitchFamily="18" charset="0"/>
            </a:endParaRPr>
          </a:p>
        </p:txBody>
      </p:sp>
      <p:sp>
        <p:nvSpPr>
          <p:cNvPr id="21" name="Google Shape;738;p47">
            <a:extLst>
              <a:ext uri="{FF2B5EF4-FFF2-40B4-BE49-F238E27FC236}">
                <a16:creationId xmlns:a16="http://schemas.microsoft.com/office/drawing/2014/main" id="{C2789295-F1D6-CC0B-FF9A-CC968225A90D}"/>
              </a:ext>
            </a:extLst>
          </p:cNvPr>
          <p:cNvSpPr txBox="1"/>
          <p:nvPr/>
        </p:nvSpPr>
        <p:spPr>
          <a:xfrm flipH="1">
            <a:off x="5174089" y="3874387"/>
            <a:ext cx="642872" cy="461665"/>
          </a:xfrm>
          <a:prstGeom prst="rect">
            <a:avLst/>
          </a:prstGeom>
          <a:noFill/>
          <a:ln>
            <a:noFill/>
          </a:ln>
        </p:spPr>
        <p:txBody>
          <a:bodyPr spcFirstLastPara="1" wrap="square" lIns="91425" tIns="45700" rIns="91425" bIns="45700" anchor="t" anchorCtr="0">
            <a:noAutofit/>
          </a:bodyPr>
          <a:lstStyle/>
          <a:p>
            <a:pPr algn="ctr"/>
            <a:r>
              <a:rPr lang="en" sz="2400" b="1" dirty="0">
                <a:solidFill>
                  <a:srgbClr val="002060"/>
                </a:solidFill>
                <a:latin typeface="Garamond" panose="02020404030301010803" pitchFamily="18" charset="0"/>
                <a:ea typeface="Arial"/>
                <a:cs typeface="Arial"/>
                <a:sym typeface="Arial"/>
              </a:rPr>
              <a:t>01</a:t>
            </a:r>
            <a:endParaRPr sz="2400" b="1" dirty="0">
              <a:solidFill>
                <a:srgbClr val="002060"/>
              </a:solidFill>
              <a:latin typeface="Garamond" panose="02020404030301010803" pitchFamily="18" charset="0"/>
              <a:ea typeface="Arial"/>
              <a:cs typeface="Arial"/>
              <a:sym typeface="Arial"/>
            </a:endParaRPr>
          </a:p>
        </p:txBody>
      </p:sp>
      <p:sp>
        <p:nvSpPr>
          <p:cNvPr id="22" name="Google Shape;739;p47">
            <a:extLst>
              <a:ext uri="{FF2B5EF4-FFF2-40B4-BE49-F238E27FC236}">
                <a16:creationId xmlns:a16="http://schemas.microsoft.com/office/drawing/2014/main" id="{4E79A644-AA00-C00A-666E-611FC37A4E3E}"/>
              </a:ext>
            </a:extLst>
          </p:cNvPr>
          <p:cNvSpPr txBox="1"/>
          <p:nvPr/>
        </p:nvSpPr>
        <p:spPr>
          <a:xfrm flipH="1">
            <a:off x="4632183" y="2495725"/>
            <a:ext cx="642872" cy="461665"/>
          </a:xfrm>
          <a:prstGeom prst="rect">
            <a:avLst/>
          </a:prstGeom>
          <a:noFill/>
          <a:ln>
            <a:noFill/>
          </a:ln>
        </p:spPr>
        <p:txBody>
          <a:bodyPr spcFirstLastPara="1" wrap="square" lIns="91425" tIns="45700" rIns="91425" bIns="45700" anchor="t" anchorCtr="0">
            <a:noAutofit/>
          </a:bodyPr>
          <a:lstStyle/>
          <a:p>
            <a:pPr algn="ctr"/>
            <a:r>
              <a:rPr lang="en" sz="2400" b="1" dirty="0">
                <a:solidFill>
                  <a:srgbClr val="002060"/>
                </a:solidFill>
                <a:latin typeface="Garamond" panose="02020404030301010803" pitchFamily="18" charset="0"/>
                <a:ea typeface="Arial"/>
                <a:cs typeface="Arial"/>
                <a:sym typeface="Arial"/>
              </a:rPr>
              <a:t>02</a:t>
            </a:r>
            <a:endParaRPr sz="2400" b="1" dirty="0">
              <a:solidFill>
                <a:srgbClr val="002060"/>
              </a:solidFill>
              <a:latin typeface="Garamond" panose="02020404030301010803" pitchFamily="18" charset="0"/>
              <a:ea typeface="Arial"/>
              <a:cs typeface="Arial"/>
              <a:sym typeface="Arial"/>
            </a:endParaRPr>
          </a:p>
        </p:txBody>
      </p:sp>
      <p:sp>
        <p:nvSpPr>
          <p:cNvPr id="23" name="Google Shape;740;p47">
            <a:extLst>
              <a:ext uri="{FF2B5EF4-FFF2-40B4-BE49-F238E27FC236}">
                <a16:creationId xmlns:a16="http://schemas.microsoft.com/office/drawing/2014/main" id="{347E2D36-EE63-AECA-A5F3-99E887D50577}"/>
              </a:ext>
            </a:extLst>
          </p:cNvPr>
          <p:cNvSpPr txBox="1"/>
          <p:nvPr/>
        </p:nvSpPr>
        <p:spPr>
          <a:xfrm flipH="1">
            <a:off x="6616863" y="3146142"/>
            <a:ext cx="642872" cy="461665"/>
          </a:xfrm>
          <a:prstGeom prst="rect">
            <a:avLst/>
          </a:prstGeom>
          <a:noFill/>
          <a:ln>
            <a:noFill/>
          </a:ln>
        </p:spPr>
        <p:txBody>
          <a:bodyPr spcFirstLastPara="1" wrap="square" lIns="91425" tIns="45700" rIns="91425" bIns="45700" anchor="t" anchorCtr="0">
            <a:noAutofit/>
          </a:bodyPr>
          <a:lstStyle/>
          <a:p>
            <a:pPr algn="ctr"/>
            <a:r>
              <a:rPr lang="en" sz="2400" b="1" dirty="0">
                <a:solidFill>
                  <a:srgbClr val="002060"/>
                </a:solidFill>
                <a:latin typeface="Garamond" panose="02020404030301010803" pitchFamily="18" charset="0"/>
                <a:ea typeface="Arial"/>
                <a:cs typeface="Arial"/>
                <a:sym typeface="Arial"/>
              </a:rPr>
              <a:t>03</a:t>
            </a:r>
            <a:endParaRPr sz="2400" b="1" dirty="0">
              <a:solidFill>
                <a:srgbClr val="002060"/>
              </a:solidFill>
              <a:latin typeface="Garamond" panose="02020404030301010803" pitchFamily="18" charset="0"/>
              <a:ea typeface="Arial"/>
              <a:cs typeface="Arial"/>
              <a:sym typeface="Arial"/>
            </a:endParaRPr>
          </a:p>
        </p:txBody>
      </p:sp>
      <p:sp>
        <p:nvSpPr>
          <p:cNvPr id="24" name="Google Shape;745;p47">
            <a:extLst>
              <a:ext uri="{FF2B5EF4-FFF2-40B4-BE49-F238E27FC236}">
                <a16:creationId xmlns:a16="http://schemas.microsoft.com/office/drawing/2014/main" id="{836C78FC-E06E-4448-487B-A4B2E00B1B89}"/>
              </a:ext>
            </a:extLst>
          </p:cNvPr>
          <p:cNvSpPr txBox="1"/>
          <p:nvPr/>
        </p:nvSpPr>
        <p:spPr>
          <a:xfrm flipH="1">
            <a:off x="6300406" y="4831394"/>
            <a:ext cx="642872" cy="461665"/>
          </a:xfrm>
          <a:prstGeom prst="rect">
            <a:avLst/>
          </a:prstGeom>
          <a:noFill/>
          <a:ln>
            <a:noFill/>
          </a:ln>
        </p:spPr>
        <p:txBody>
          <a:bodyPr spcFirstLastPara="1" wrap="square" lIns="91425" tIns="45700" rIns="91425" bIns="45700" anchor="t" anchorCtr="0">
            <a:noAutofit/>
          </a:bodyPr>
          <a:lstStyle/>
          <a:p>
            <a:pPr algn="ctr"/>
            <a:r>
              <a:rPr lang="en" sz="2400" b="1" dirty="0">
                <a:solidFill>
                  <a:srgbClr val="002060"/>
                </a:solidFill>
                <a:latin typeface="Garamond" panose="02020404030301010803" pitchFamily="18" charset="0"/>
                <a:ea typeface="Arial"/>
                <a:cs typeface="Arial"/>
                <a:sym typeface="Arial"/>
              </a:rPr>
              <a:t>04</a:t>
            </a:r>
            <a:endParaRPr sz="2400" b="1" dirty="0">
              <a:solidFill>
                <a:srgbClr val="002060"/>
              </a:solidFill>
              <a:latin typeface="Garamond" panose="02020404030301010803" pitchFamily="18" charset="0"/>
              <a:ea typeface="Arial"/>
              <a:cs typeface="Arial"/>
              <a:sym typeface="Arial"/>
            </a:endParaRPr>
          </a:p>
        </p:txBody>
      </p:sp>
      <p:sp>
        <p:nvSpPr>
          <p:cNvPr id="6" name="Titolo 1">
            <a:extLst>
              <a:ext uri="{FF2B5EF4-FFF2-40B4-BE49-F238E27FC236}">
                <a16:creationId xmlns:a16="http://schemas.microsoft.com/office/drawing/2014/main" id="{F216B4AD-2AA9-9756-CB78-6442C9554B1C}"/>
              </a:ext>
            </a:extLst>
          </p:cNvPr>
          <p:cNvSpPr>
            <a:spLocks noGrp="1"/>
          </p:cNvSpPr>
          <p:nvPr>
            <p:ph type="title"/>
          </p:nvPr>
        </p:nvSpPr>
        <p:spPr>
          <a:xfrm>
            <a:off x="1371600" y="685801"/>
            <a:ext cx="9486900" cy="369332"/>
          </a:xfrm>
        </p:spPr>
        <p:txBody>
          <a:bodyPr anchor="ctr">
            <a:noAutofit/>
          </a:bodyPr>
          <a:lstStyle/>
          <a:p>
            <a:pPr algn="ctr"/>
            <a:r>
              <a:rPr lang="it-IT" sz="2400" cap="small" dirty="0">
                <a:solidFill>
                  <a:srgbClr val="002060"/>
                </a:solidFill>
                <a:latin typeface="Garamond" panose="02020404030301010803" pitchFamily="18" charset="0"/>
              </a:rPr>
              <a:t>La responsabilità degli enti.</a:t>
            </a:r>
          </a:p>
        </p:txBody>
      </p:sp>
      <p:sp>
        <p:nvSpPr>
          <p:cNvPr id="25" name="CasellaDiTesto 24">
            <a:extLst>
              <a:ext uri="{FF2B5EF4-FFF2-40B4-BE49-F238E27FC236}">
                <a16:creationId xmlns:a16="http://schemas.microsoft.com/office/drawing/2014/main" id="{A382B3C6-ECF5-5B88-07B9-E9DC63271229}"/>
              </a:ext>
            </a:extLst>
          </p:cNvPr>
          <p:cNvSpPr txBox="1"/>
          <p:nvPr/>
        </p:nvSpPr>
        <p:spPr>
          <a:xfrm>
            <a:off x="1352550" y="1093819"/>
            <a:ext cx="9486900" cy="430887"/>
          </a:xfrm>
          <a:prstGeom prst="rect">
            <a:avLst/>
          </a:prstGeom>
          <a:noFill/>
        </p:spPr>
        <p:txBody>
          <a:bodyPr wrap="square">
            <a:spAutoFit/>
          </a:bodyPr>
          <a:lstStyle/>
          <a:p>
            <a:pPr algn="ctr"/>
            <a:r>
              <a:rPr lang="it-IT" sz="2200" i="1" dirty="0">
                <a:solidFill>
                  <a:srgbClr val="002060"/>
                </a:solidFill>
                <a:latin typeface="Garamond" panose="02020404030301010803" pitchFamily="18" charset="0"/>
              </a:rPr>
              <a:t>Il D. Lgs. n. 231/2001 – Schema</a:t>
            </a:r>
          </a:p>
        </p:txBody>
      </p:sp>
    </p:spTree>
    <p:extLst>
      <p:ext uri="{BB962C8B-B14F-4D97-AF65-F5344CB8AC3E}">
        <p14:creationId xmlns:p14="http://schemas.microsoft.com/office/powerpoint/2010/main" val="3739579000"/>
      </p:ext>
    </p:extLst>
  </p:cSld>
  <p:clrMapOvr>
    <a:masterClrMapping/>
  </p:clrMapOvr>
</p:sld>
</file>

<file path=ppt/theme/theme1.xml><?xml version="1.0" encoding="utf-8"?>
<a:theme xmlns:a="http://schemas.openxmlformats.org/drawingml/2006/main" name="ClassicFrameVTI">
  <a:themeElements>
    <a:clrScheme name="Custom 22">
      <a:dk1>
        <a:sysClr val="windowText" lastClr="000000"/>
      </a:dk1>
      <a:lt1>
        <a:sysClr val="window" lastClr="FFFFFF"/>
      </a:lt1>
      <a:dk2>
        <a:srgbClr val="293737"/>
      </a:dk2>
      <a:lt2>
        <a:srgbClr val="EEF2F0"/>
      </a:lt2>
      <a:accent1>
        <a:srgbClr val="749090"/>
      </a:accent1>
      <a:accent2>
        <a:srgbClr val="A5A5A5"/>
      </a:accent2>
      <a:accent3>
        <a:srgbClr val="91A39B"/>
      </a:accent3>
      <a:accent4>
        <a:srgbClr val="A9A698"/>
      </a:accent4>
      <a:accent5>
        <a:srgbClr val="A2A79A"/>
      </a:accent5>
      <a:accent6>
        <a:srgbClr val="897F65"/>
      </a:accent6>
      <a:hlink>
        <a:srgbClr val="92872F"/>
      </a:hlink>
      <a:folHlink>
        <a:srgbClr val="AB73A9"/>
      </a:folHlink>
    </a:clrScheme>
    <a:fontScheme name="Goudy and Gill Sans">
      <a:majorFont>
        <a:latin typeface="Goudy Old Style"/>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lassicFrameVTI" id="{4FA2A165-EC65-4FB0-B019-8C8876A1D8E3}" vid="{9D78F1F1-8226-42FD-A1A3-975EDF6D60F8}"/>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Cornice classica</Template>
  <TotalTime>1567</TotalTime>
  <Words>6317</Words>
  <Application>Microsoft Office PowerPoint</Application>
  <PresentationFormat>Widescreen</PresentationFormat>
  <Paragraphs>362</Paragraphs>
  <Slides>43</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43</vt:i4>
      </vt:variant>
    </vt:vector>
  </HeadingPairs>
  <TitlesOfParts>
    <vt:vector size="50" baseType="lpstr">
      <vt:lpstr>Arial</vt:lpstr>
      <vt:lpstr>Calibri</vt:lpstr>
      <vt:lpstr>Garamond</vt:lpstr>
      <vt:lpstr>Gill Sans MT</vt:lpstr>
      <vt:lpstr>Goudy Old Style</vt:lpstr>
      <vt:lpstr>Wingdings</vt:lpstr>
      <vt:lpstr>ClassicFrameVTI</vt:lpstr>
      <vt:lpstr>La responsabilità degli enti</vt:lpstr>
      <vt:lpstr>La responsabilità degli enti.</vt:lpstr>
      <vt:lpstr>La responsabilità degli enti.</vt:lpstr>
      <vt:lpstr>La responsabilità degli enti.</vt:lpstr>
      <vt:lpstr>La responsabilità degli enti.</vt:lpstr>
      <vt:lpstr>La responsabilità degli enti.</vt:lpstr>
      <vt:lpstr>La responsabilità degli enti.</vt:lpstr>
      <vt:lpstr>La responsabilità degli enti.</vt:lpstr>
      <vt:lpstr>La responsabilità degli enti.</vt:lpstr>
      <vt:lpstr>La responsabilità degli enti.</vt:lpstr>
      <vt:lpstr>La responsabilità degli enti.</vt:lpstr>
      <vt:lpstr>La responsabilità degli enti.</vt:lpstr>
      <vt:lpstr>La responsabilità degli enti.</vt:lpstr>
      <vt:lpstr>La responsabilità degli enti.</vt:lpstr>
      <vt:lpstr>La responsabilità degli enti.</vt:lpstr>
      <vt:lpstr>La responsabilità degli enti.</vt:lpstr>
      <vt:lpstr>La responsabilità degli enti.</vt:lpstr>
      <vt:lpstr>La responsabilità degli enti.</vt:lpstr>
      <vt:lpstr>La responsabilità degli enti.</vt:lpstr>
      <vt:lpstr>La responsabilità degli enti.</vt:lpstr>
      <vt:lpstr>La responsabilità degli enti.</vt:lpstr>
      <vt:lpstr>La responsabilità degli enti.</vt:lpstr>
      <vt:lpstr>La responsabilità degli enti.</vt:lpstr>
      <vt:lpstr>La responsabilità degli enti.</vt:lpstr>
      <vt:lpstr>La responsabilità degli enti.</vt:lpstr>
      <vt:lpstr>La responsabilità degli enti.</vt:lpstr>
      <vt:lpstr>La responsabilità degli enti.</vt:lpstr>
      <vt:lpstr>La responsabilità degli enti.</vt:lpstr>
      <vt:lpstr>La responsabilità degli enti.</vt:lpstr>
      <vt:lpstr>La responsabilità degli enti.</vt:lpstr>
      <vt:lpstr>La responsabilità degli enti.</vt:lpstr>
      <vt:lpstr>La responsabilità degli enti.</vt:lpstr>
      <vt:lpstr>La responsabilità degli enti.</vt:lpstr>
      <vt:lpstr>La responsabilità degli enti.</vt:lpstr>
      <vt:lpstr>La responsabilità degli enti.</vt:lpstr>
      <vt:lpstr>La responsabilità degli enti.</vt:lpstr>
      <vt:lpstr>La responsabilità degli enti.</vt:lpstr>
      <vt:lpstr>La responsabilità degli enti.</vt:lpstr>
      <vt:lpstr>La responsabilità degli enti.</vt:lpstr>
      <vt:lpstr>La responsabilità degli enti.</vt:lpstr>
      <vt:lpstr>La responsabilità degli enti.</vt:lpstr>
      <vt:lpstr>La responsabilità degli enti.</vt:lpstr>
      <vt:lpstr>La responsabilità degli enti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responsabilità degli enti</dc:title>
  <dc:creator>Avvocato Domenico Golino</dc:creator>
  <cp:lastModifiedBy>Domenico Golino</cp:lastModifiedBy>
  <cp:revision>50</cp:revision>
  <cp:lastPrinted>2024-06-26T07:57:16Z</cp:lastPrinted>
  <dcterms:created xsi:type="dcterms:W3CDTF">2022-11-21T18:52:50Z</dcterms:created>
  <dcterms:modified xsi:type="dcterms:W3CDTF">2024-06-26T16:13:36Z</dcterms:modified>
</cp:coreProperties>
</file>