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3226"/>
    <p:restoredTop sz="94694"/>
  </p:normalViewPr>
  <p:slideViewPr>
    <p:cSldViewPr snapToGrid="0">
      <p:cViewPr varScale="1">
        <p:scale>
          <a:sx n="60" d="100"/>
          <a:sy n="60" d="100"/>
        </p:scale>
        <p:origin x="200" y="14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30E9C72-1BFA-8896-CA1D-B4BE4814B247}"/>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54ECF718-CC3C-4F04-E0F6-1AB5EA4E7E6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8F6D7EA1-B246-F80F-EBB3-355E0ED6E2CF}"/>
              </a:ext>
            </a:extLst>
          </p:cNvPr>
          <p:cNvSpPr>
            <a:spLocks noGrp="1"/>
          </p:cNvSpPr>
          <p:nvPr>
            <p:ph type="dt" sz="half" idx="10"/>
          </p:nvPr>
        </p:nvSpPr>
        <p:spPr/>
        <p:txBody>
          <a:bodyPr/>
          <a:lstStyle/>
          <a:p>
            <a:fld id="{FBCBA476-5FBD-D24E-BCAB-27970917B00A}" type="datetimeFigureOut">
              <a:rPr lang="it-IT" smtClean="0"/>
              <a:t>18/10/24</a:t>
            </a:fld>
            <a:endParaRPr lang="it-IT"/>
          </a:p>
        </p:txBody>
      </p:sp>
      <p:sp>
        <p:nvSpPr>
          <p:cNvPr id="5" name="Segnaposto piè di pagina 4">
            <a:extLst>
              <a:ext uri="{FF2B5EF4-FFF2-40B4-BE49-F238E27FC236}">
                <a16:creationId xmlns:a16="http://schemas.microsoft.com/office/drawing/2014/main" id="{E64ADE45-B6C5-C673-19CC-E5535BE0527B}"/>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E80CC41-2D2C-D058-FDB7-8BA018436C35}"/>
              </a:ext>
            </a:extLst>
          </p:cNvPr>
          <p:cNvSpPr>
            <a:spLocks noGrp="1"/>
          </p:cNvSpPr>
          <p:nvPr>
            <p:ph type="sldNum" sz="quarter" idx="12"/>
          </p:nvPr>
        </p:nvSpPr>
        <p:spPr/>
        <p:txBody>
          <a:bodyPr/>
          <a:lstStyle/>
          <a:p>
            <a:fld id="{6FD54D3D-03D1-604D-AAF0-7AAD8BF4BA9E}" type="slidenum">
              <a:rPr lang="it-IT" smtClean="0"/>
              <a:t>‹N›</a:t>
            </a:fld>
            <a:endParaRPr lang="it-IT"/>
          </a:p>
        </p:txBody>
      </p:sp>
    </p:spTree>
    <p:extLst>
      <p:ext uri="{BB962C8B-B14F-4D97-AF65-F5344CB8AC3E}">
        <p14:creationId xmlns:p14="http://schemas.microsoft.com/office/powerpoint/2010/main" val="42148998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F952097-B2A6-E95B-0B7C-C9E6C2388930}"/>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16ADD837-556C-C08B-2AE1-446EB11C9A7E}"/>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9AEAD78-2FC6-18EE-3CBC-01444EDFF326}"/>
              </a:ext>
            </a:extLst>
          </p:cNvPr>
          <p:cNvSpPr>
            <a:spLocks noGrp="1"/>
          </p:cNvSpPr>
          <p:nvPr>
            <p:ph type="dt" sz="half" idx="10"/>
          </p:nvPr>
        </p:nvSpPr>
        <p:spPr/>
        <p:txBody>
          <a:bodyPr/>
          <a:lstStyle/>
          <a:p>
            <a:fld id="{FBCBA476-5FBD-D24E-BCAB-27970917B00A}" type="datetimeFigureOut">
              <a:rPr lang="it-IT" smtClean="0"/>
              <a:t>18/10/24</a:t>
            </a:fld>
            <a:endParaRPr lang="it-IT"/>
          </a:p>
        </p:txBody>
      </p:sp>
      <p:sp>
        <p:nvSpPr>
          <p:cNvPr id="5" name="Segnaposto piè di pagina 4">
            <a:extLst>
              <a:ext uri="{FF2B5EF4-FFF2-40B4-BE49-F238E27FC236}">
                <a16:creationId xmlns:a16="http://schemas.microsoft.com/office/drawing/2014/main" id="{F5CD9991-AAA5-84C5-0523-89EC6EA1DF7C}"/>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742A6598-22D4-7CA9-B453-F5553FACB0E6}"/>
              </a:ext>
            </a:extLst>
          </p:cNvPr>
          <p:cNvSpPr>
            <a:spLocks noGrp="1"/>
          </p:cNvSpPr>
          <p:nvPr>
            <p:ph type="sldNum" sz="quarter" idx="12"/>
          </p:nvPr>
        </p:nvSpPr>
        <p:spPr/>
        <p:txBody>
          <a:bodyPr/>
          <a:lstStyle/>
          <a:p>
            <a:fld id="{6FD54D3D-03D1-604D-AAF0-7AAD8BF4BA9E}" type="slidenum">
              <a:rPr lang="it-IT" smtClean="0"/>
              <a:t>‹N›</a:t>
            </a:fld>
            <a:endParaRPr lang="it-IT"/>
          </a:p>
        </p:txBody>
      </p:sp>
    </p:spTree>
    <p:extLst>
      <p:ext uri="{BB962C8B-B14F-4D97-AF65-F5344CB8AC3E}">
        <p14:creationId xmlns:p14="http://schemas.microsoft.com/office/powerpoint/2010/main" val="12975663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5EE489A8-3F4E-7557-38E1-8196FC65B025}"/>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C0FFE946-0583-2F83-9E55-11C43A138ECE}"/>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8954FC64-6D7B-14D8-406B-C5517EF6C7BC}"/>
              </a:ext>
            </a:extLst>
          </p:cNvPr>
          <p:cNvSpPr>
            <a:spLocks noGrp="1"/>
          </p:cNvSpPr>
          <p:nvPr>
            <p:ph type="dt" sz="half" idx="10"/>
          </p:nvPr>
        </p:nvSpPr>
        <p:spPr/>
        <p:txBody>
          <a:bodyPr/>
          <a:lstStyle/>
          <a:p>
            <a:fld id="{FBCBA476-5FBD-D24E-BCAB-27970917B00A}" type="datetimeFigureOut">
              <a:rPr lang="it-IT" smtClean="0"/>
              <a:t>18/10/24</a:t>
            </a:fld>
            <a:endParaRPr lang="it-IT"/>
          </a:p>
        </p:txBody>
      </p:sp>
      <p:sp>
        <p:nvSpPr>
          <p:cNvPr id="5" name="Segnaposto piè di pagina 4">
            <a:extLst>
              <a:ext uri="{FF2B5EF4-FFF2-40B4-BE49-F238E27FC236}">
                <a16:creationId xmlns:a16="http://schemas.microsoft.com/office/drawing/2014/main" id="{167B8F1E-91F9-6DD2-1CC6-AE3FEB3FFC8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A677156F-5E52-E122-D304-BB949E42769D}"/>
              </a:ext>
            </a:extLst>
          </p:cNvPr>
          <p:cNvSpPr>
            <a:spLocks noGrp="1"/>
          </p:cNvSpPr>
          <p:nvPr>
            <p:ph type="sldNum" sz="quarter" idx="12"/>
          </p:nvPr>
        </p:nvSpPr>
        <p:spPr/>
        <p:txBody>
          <a:bodyPr/>
          <a:lstStyle/>
          <a:p>
            <a:fld id="{6FD54D3D-03D1-604D-AAF0-7AAD8BF4BA9E}" type="slidenum">
              <a:rPr lang="it-IT" smtClean="0"/>
              <a:t>‹N›</a:t>
            </a:fld>
            <a:endParaRPr lang="it-IT"/>
          </a:p>
        </p:txBody>
      </p:sp>
    </p:spTree>
    <p:extLst>
      <p:ext uri="{BB962C8B-B14F-4D97-AF65-F5344CB8AC3E}">
        <p14:creationId xmlns:p14="http://schemas.microsoft.com/office/powerpoint/2010/main" val="35892008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1CAE24D-F01E-E910-D748-9032C5579CC6}"/>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3BB59CDC-0F2A-44CE-59E3-8A0A8864B6F9}"/>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4DD8C94-F2C4-7311-89B2-5368A99CD01A}"/>
              </a:ext>
            </a:extLst>
          </p:cNvPr>
          <p:cNvSpPr>
            <a:spLocks noGrp="1"/>
          </p:cNvSpPr>
          <p:nvPr>
            <p:ph type="dt" sz="half" idx="10"/>
          </p:nvPr>
        </p:nvSpPr>
        <p:spPr/>
        <p:txBody>
          <a:bodyPr/>
          <a:lstStyle/>
          <a:p>
            <a:fld id="{FBCBA476-5FBD-D24E-BCAB-27970917B00A}" type="datetimeFigureOut">
              <a:rPr lang="it-IT" smtClean="0"/>
              <a:t>18/10/24</a:t>
            </a:fld>
            <a:endParaRPr lang="it-IT"/>
          </a:p>
        </p:txBody>
      </p:sp>
      <p:sp>
        <p:nvSpPr>
          <p:cNvPr id="5" name="Segnaposto piè di pagina 4">
            <a:extLst>
              <a:ext uri="{FF2B5EF4-FFF2-40B4-BE49-F238E27FC236}">
                <a16:creationId xmlns:a16="http://schemas.microsoft.com/office/drawing/2014/main" id="{F4D68428-86EF-1FD0-25A2-A853E9C7A32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52478713-5516-7149-B036-11F1E1565366}"/>
              </a:ext>
            </a:extLst>
          </p:cNvPr>
          <p:cNvSpPr>
            <a:spLocks noGrp="1"/>
          </p:cNvSpPr>
          <p:nvPr>
            <p:ph type="sldNum" sz="quarter" idx="12"/>
          </p:nvPr>
        </p:nvSpPr>
        <p:spPr/>
        <p:txBody>
          <a:bodyPr/>
          <a:lstStyle/>
          <a:p>
            <a:fld id="{6FD54D3D-03D1-604D-AAF0-7AAD8BF4BA9E}" type="slidenum">
              <a:rPr lang="it-IT" smtClean="0"/>
              <a:t>‹N›</a:t>
            </a:fld>
            <a:endParaRPr lang="it-IT"/>
          </a:p>
        </p:txBody>
      </p:sp>
    </p:spTree>
    <p:extLst>
      <p:ext uri="{BB962C8B-B14F-4D97-AF65-F5344CB8AC3E}">
        <p14:creationId xmlns:p14="http://schemas.microsoft.com/office/powerpoint/2010/main" val="41012140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2CBB474-0377-9037-2E50-D144FA943021}"/>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D4C40072-FE21-4ABF-AEF1-3FC01AD87D7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506AA78D-4A03-D5A1-7681-9CEF88F48878}"/>
              </a:ext>
            </a:extLst>
          </p:cNvPr>
          <p:cNvSpPr>
            <a:spLocks noGrp="1"/>
          </p:cNvSpPr>
          <p:nvPr>
            <p:ph type="dt" sz="half" idx="10"/>
          </p:nvPr>
        </p:nvSpPr>
        <p:spPr/>
        <p:txBody>
          <a:bodyPr/>
          <a:lstStyle/>
          <a:p>
            <a:fld id="{FBCBA476-5FBD-D24E-BCAB-27970917B00A}" type="datetimeFigureOut">
              <a:rPr lang="it-IT" smtClean="0"/>
              <a:t>18/10/24</a:t>
            </a:fld>
            <a:endParaRPr lang="it-IT"/>
          </a:p>
        </p:txBody>
      </p:sp>
      <p:sp>
        <p:nvSpPr>
          <p:cNvPr id="5" name="Segnaposto piè di pagina 4">
            <a:extLst>
              <a:ext uri="{FF2B5EF4-FFF2-40B4-BE49-F238E27FC236}">
                <a16:creationId xmlns:a16="http://schemas.microsoft.com/office/drawing/2014/main" id="{A9D19FBE-9924-EB52-799F-2B805C4FAA71}"/>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484C0FE-DFA6-6D1A-8635-248D5ABBF212}"/>
              </a:ext>
            </a:extLst>
          </p:cNvPr>
          <p:cNvSpPr>
            <a:spLocks noGrp="1"/>
          </p:cNvSpPr>
          <p:nvPr>
            <p:ph type="sldNum" sz="quarter" idx="12"/>
          </p:nvPr>
        </p:nvSpPr>
        <p:spPr/>
        <p:txBody>
          <a:bodyPr/>
          <a:lstStyle/>
          <a:p>
            <a:fld id="{6FD54D3D-03D1-604D-AAF0-7AAD8BF4BA9E}" type="slidenum">
              <a:rPr lang="it-IT" smtClean="0"/>
              <a:t>‹N›</a:t>
            </a:fld>
            <a:endParaRPr lang="it-IT"/>
          </a:p>
        </p:txBody>
      </p:sp>
    </p:spTree>
    <p:extLst>
      <p:ext uri="{BB962C8B-B14F-4D97-AF65-F5344CB8AC3E}">
        <p14:creationId xmlns:p14="http://schemas.microsoft.com/office/powerpoint/2010/main" val="11626671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0430BC5-0A5C-5F76-39C8-6D16E16D3FA8}"/>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EC36A121-C9DB-D28B-61DE-826C03202509}"/>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B8EFCB7E-E6EF-3714-4E4E-B8BC0038EA5C}"/>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74C3D5B9-CD96-FCAF-3A78-E8FA6A47B5BE}"/>
              </a:ext>
            </a:extLst>
          </p:cNvPr>
          <p:cNvSpPr>
            <a:spLocks noGrp="1"/>
          </p:cNvSpPr>
          <p:nvPr>
            <p:ph type="dt" sz="half" idx="10"/>
          </p:nvPr>
        </p:nvSpPr>
        <p:spPr/>
        <p:txBody>
          <a:bodyPr/>
          <a:lstStyle/>
          <a:p>
            <a:fld id="{FBCBA476-5FBD-D24E-BCAB-27970917B00A}" type="datetimeFigureOut">
              <a:rPr lang="it-IT" smtClean="0"/>
              <a:t>18/10/24</a:t>
            </a:fld>
            <a:endParaRPr lang="it-IT"/>
          </a:p>
        </p:txBody>
      </p:sp>
      <p:sp>
        <p:nvSpPr>
          <p:cNvPr id="6" name="Segnaposto piè di pagina 5">
            <a:extLst>
              <a:ext uri="{FF2B5EF4-FFF2-40B4-BE49-F238E27FC236}">
                <a16:creationId xmlns:a16="http://schemas.microsoft.com/office/drawing/2014/main" id="{7F5E406A-E353-034A-5CEA-DA1A61BB0882}"/>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D7E14289-8832-E060-68DC-80035A03B507}"/>
              </a:ext>
            </a:extLst>
          </p:cNvPr>
          <p:cNvSpPr>
            <a:spLocks noGrp="1"/>
          </p:cNvSpPr>
          <p:nvPr>
            <p:ph type="sldNum" sz="quarter" idx="12"/>
          </p:nvPr>
        </p:nvSpPr>
        <p:spPr/>
        <p:txBody>
          <a:bodyPr/>
          <a:lstStyle/>
          <a:p>
            <a:fld id="{6FD54D3D-03D1-604D-AAF0-7AAD8BF4BA9E}" type="slidenum">
              <a:rPr lang="it-IT" smtClean="0"/>
              <a:t>‹N›</a:t>
            </a:fld>
            <a:endParaRPr lang="it-IT"/>
          </a:p>
        </p:txBody>
      </p:sp>
    </p:spTree>
    <p:extLst>
      <p:ext uri="{BB962C8B-B14F-4D97-AF65-F5344CB8AC3E}">
        <p14:creationId xmlns:p14="http://schemas.microsoft.com/office/powerpoint/2010/main" val="5575618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DB176B3-4956-5227-BA91-1C9B1068B679}"/>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91DAF56A-A3E1-A9F1-9D8C-6B1E298B9FB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70F5DC5D-EEB5-DE94-CAA0-9C41BF6622F4}"/>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15B7C286-D07E-AB5D-A061-26400410384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0971F16D-0B73-4216-2F3B-BA1AFB90F6C0}"/>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41F9840D-45B0-DCA3-06AD-6914A8FFC1CB}"/>
              </a:ext>
            </a:extLst>
          </p:cNvPr>
          <p:cNvSpPr>
            <a:spLocks noGrp="1"/>
          </p:cNvSpPr>
          <p:nvPr>
            <p:ph type="dt" sz="half" idx="10"/>
          </p:nvPr>
        </p:nvSpPr>
        <p:spPr/>
        <p:txBody>
          <a:bodyPr/>
          <a:lstStyle/>
          <a:p>
            <a:fld id="{FBCBA476-5FBD-D24E-BCAB-27970917B00A}" type="datetimeFigureOut">
              <a:rPr lang="it-IT" smtClean="0"/>
              <a:t>18/10/24</a:t>
            </a:fld>
            <a:endParaRPr lang="it-IT"/>
          </a:p>
        </p:txBody>
      </p:sp>
      <p:sp>
        <p:nvSpPr>
          <p:cNvPr id="8" name="Segnaposto piè di pagina 7">
            <a:extLst>
              <a:ext uri="{FF2B5EF4-FFF2-40B4-BE49-F238E27FC236}">
                <a16:creationId xmlns:a16="http://schemas.microsoft.com/office/drawing/2014/main" id="{FADF9ACA-E412-2E7D-EF14-7C16641543C2}"/>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86DC8EB4-5F2D-AB55-6C18-951BB3547018}"/>
              </a:ext>
            </a:extLst>
          </p:cNvPr>
          <p:cNvSpPr>
            <a:spLocks noGrp="1"/>
          </p:cNvSpPr>
          <p:nvPr>
            <p:ph type="sldNum" sz="quarter" idx="12"/>
          </p:nvPr>
        </p:nvSpPr>
        <p:spPr/>
        <p:txBody>
          <a:bodyPr/>
          <a:lstStyle/>
          <a:p>
            <a:fld id="{6FD54D3D-03D1-604D-AAF0-7AAD8BF4BA9E}" type="slidenum">
              <a:rPr lang="it-IT" smtClean="0"/>
              <a:t>‹N›</a:t>
            </a:fld>
            <a:endParaRPr lang="it-IT"/>
          </a:p>
        </p:txBody>
      </p:sp>
    </p:spTree>
    <p:extLst>
      <p:ext uri="{BB962C8B-B14F-4D97-AF65-F5344CB8AC3E}">
        <p14:creationId xmlns:p14="http://schemas.microsoft.com/office/powerpoint/2010/main" val="167157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C9114F3-47BD-2F12-D7D8-C4BA73D1C23A}"/>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2EB57DBF-DF98-3221-21D0-4E5F30F6FA21}"/>
              </a:ext>
            </a:extLst>
          </p:cNvPr>
          <p:cNvSpPr>
            <a:spLocks noGrp="1"/>
          </p:cNvSpPr>
          <p:nvPr>
            <p:ph type="dt" sz="half" idx="10"/>
          </p:nvPr>
        </p:nvSpPr>
        <p:spPr/>
        <p:txBody>
          <a:bodyPr/>
          <a:lstStyle/>
          <a:p>
            <a:fld id="{FBCBA476-5FBD-D24E-BCAB-27970917B00A}" type="datetimeFigureOut">
              <a:rPr lang="it-IT" smtClean="0"/>
              <a:t>18/10/24</a:t>
            </a:fld>
            <a:endParaRPr lang="it-IT"/>
          </a:p>
        </p:txBody>
      </p:sp>
      <p:sp>
        <p:nvSpPr>
          <p:cNvPr id="4" name="Segnaposto piè di pagina 3">
            <a:extLst>
              <a:ext uri="{FF2B5EF4-FFF2-40B4-BE49-F238E27FC236}">
                <a16:creationId xmlns:a16="http://schemas.microsoft.com/office/drawing/2014/main" id="{F41A2CB6-2132-B42A-926D-65480E100D20}"/>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6BD31F11-F741-6C46-2EAE-3A4BE645BF0A}"/>
              </a:ext>
            </a:extLst>
          </p:cNvPr>
          <p:cNvSpPr>
            <a:spLocks noGrp="1"/>
          </p:cNvSpPr>
          <p:nvPr>
            <p:ph type="sldNum" sz="quarter" idx="12"/>
          </p:nvPr>
        </p:nvSpPr>
        <p:spPr/>
        <p:txBody>
          <a:bodyPr/>
          <a:lstStyle/>
          <a:p>
            <a:fld id="{6FD54D3D-03D1-604D-AAF0-7AAD8BF4BA9E}" type="slidenum">
              <a:rPr lang="it-IT" smtClean="0"/>
              <a:t>‹N›</a:t>
            </a:fld>
            <a:endParaRPr lang="it-IT"/>
          </a:p>
        </p:txBody>
      </p:sp>
    </p:spTree>
    <p:extLst>
      <p:ext uri="{BB962C8B-B14F-4D97-AF65-F5344CB8AC3E}">
        <p14:creationId xmlns:p14="http://schemas.microsoft.com/office/powerpoint/2010/main" val="1154016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1C1CDA70-42DF-FD2E-E4E1-827468CCE8ED}"/>
              </a:ext>
            </a:extLst>
          </p:cNvPr>
          <p:cNvSpPr>
            <a:spLocks noGrp="1"/>
          </p:cNvSpPr>
          <p:nvPr>
            <p:ph type="dt" sz="half" idx="10"/>
          </p:nvPr>
        </p:nvSpPr>
        <p:spPr/>
        <p:txBody>
          <a:bodyPr/>
          <a:lstStyle/>
          <a:p>
            <a:fld id="{FBCBA476-5FBD-D24E-BCAB-27970917B00A}" type="datetimeFigureOut">
              <a:rPr lang="it-IT" smtClean="0"/>
              <a:t>18/10/24</a:t>
            </a:fld>
            <a:endParaRPr lang="it-IT"/>
          </a:p>
        </p:txBody>
      </p:sp>
      <p:sp>
        <p:nvSpPr>
          <p:cNvPr id="3" name="Segnaposto piè di pagina 2">
            <a:extLst>
              <a:ext uri="{FF2B5EF4-FFF2-40B4-BE49-F238E27FC236}">
                <a16:creationId xmlns:a16="http://schemas.microsoft.com/office/drawing/2014/main" id="{202A71B2-D151-7B05-2F59-B72BF08FDC7D}"/>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CC84A948-F922-4D24-A94E-20B9889E6C33}"/>
              </a:ext>
            </a:extLst>
          </p:cNvPr>
          <p:cNvSpPr>
            <a:spLocks noGrp="1"/>
          </p:cNvSpPr>
          <p:nvPr>
            <p:ph type="sldNum" sz="quarter" idx="12"/>
          </p:nvPr>
        </p:nvSpPr>
        <p:spPr/>
        <p:txBody>
          <a:bodyPr/>
          <a:lstStyle/>
          <a:p>
            <a:fld id="{6FD54D3D-03D1-604D-AAF0-7AAD8BF4BA9E}" type="slidenum">
              <a:rPr lang="it-IT" smtClean="0"/>
              <a:t>‹N›</a:t>
            </a:fld>
            <a:endParaRPr lang="it-IT"/>
          </a:p>
        </p:txBody>
      </p:sp>
    </p:spTree>
    <p:extLst>
      <p:ext uri="{BB962C8B-B14F-4D97-AF65-F5344CB8AC3E}">
        <p14:creationId xmlns:p14="http://schemas.microsoft.com/office/powerpoint/2010/main" val="1698368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0594182-4ADB-4BFC-143D-2920F628B7FA}"/>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F281ED92-53E0-5DDB-6E6F-B4712C4D16F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4EA09281-D9AE-1572-6BB6-DECD8A1861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5E4BA78B-BC37-A33B-86ED-8B38FEB5A366}"/>
              </a:ext>
            </a:extLst>
          </p:cNvPr>
          <p:cNvSpPr>
            <a:spLocks noGrp="1"/>
          </p:cNvSpPr>
          <p:nvPr>
            <p:ph type="dt" sz="half" idx="10"/>
          </p:nvPr>
        </p:nvSpPr>
        <p:spPr/>
        <p:txBody>
          <a:bodyPr/>
          <a:lstStyle/>
          <a:p>
            <a:fld id="{FBCBA476-5FBD-D24E-BCAB-27970917B00A}" type="datetimeFigureOut">
              <a:rPr lang="it-IT" smtClean="0"/>
              <a:t>18/10/24</a:t>
            </a:fld>
            <a:endParaRPr lang="it-IT"/>
          </a:p>
        </p:txBody>
      </p:sp>
      <p:sp>
        <p:nvSpPr>
          <p:cNvPr id="6" name="Segnaposto piè di pagina 5">
            <a:extLst>
              <a:ext uri="{FF2B5EF4-FFF2-40B4-BE49-F238E27FC236}">
                <a16:creationId xmlns:a16="http://schemas.microsoft.com/office/drawing/2014/main" id="{B4254F8C-6CA4-CF05-A144-D9FB4509ABC1}"/>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1B68892B-3911-C425-6769-69D9B9E1E822}"/>
              </a:ext>
            </a:extLst>
          </p:cNvPr>
          <p:cNvSpPr>
            <a:spLocks noGrp="1"/>
          </p:cNvSpPr>
          <p:nvPr>
            <p:ph type="sldNum" sz="quarter" idx="12"/>
          </p:nvPr>
        </p:nvSpPr>
        <p:spPr/>
        <p:txBody>
          <a:bodyPr/>
          <a:lstStyle/>
          <a:p>
            <a:fld id="{6FD54D3D-03D1-604D-AAF0-7AAD8BF4BA9E}" type="slidenum">
              <a:rPr lang="it-IT" smtClean="0"/>
              <a:t>‹N›</a:t>
            </a:fld>
            <a:endParaRPr lang="it-IT"/>
          </a:p>
        </p:txBody>
      </p:sp>
    </p:spTree>
    <p:extLst>
      <p:ext uri="{BB962C8B-B14F-4D97-AF65-F5344CB8AC3E}">
        <p14:creationId xmlns:p14="http://schemas.microsoft.com/office/powerpoint/2010/main" val="16049137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0E7E064-E01C-95FE-5D3C-F431EA81F3C0}"/>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3E255243-80E6-F769-98E7-EE958CAAFAA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6C0D6C52-DEBC-11E1-1814-A633EEA74E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A873588F-4C32-7717-6ED5-1CEFF6903559}"/>
              </a:ext>
            </a:extLst>
          </p:cNvPr>
          <p:cNvSpPr>
            <a:spLocks noGrp="1"/>
          </p:cNvSpPr>
          <p:nvPr>
            <p:ph type="dt" sz="half" idx="10"/>
          </p:nvPr>
        </p:nvSpPr>
        <p:spPr/>
        <p:txBody>
          <a:bodyPr/>
          <a:lstStyle/>
          <a:p>
            <a:fld id="{FBCBA476-5FBD-D24E-BCAB-27970917B00A}" type="datetimeFigureOut">
              <a:rPr lang="it-IT" smtClean="0"/>
              <a:t>18/10/24</a:t>
            </a:fld>
            <a:endParaRPr lang="it-IT"/>
          </a:p>
        </p:txBody>
      </p:sp>
      <p:sp>
        <p:nvSpPr>
          <p:cNvPr id="6" name="Segnaposto piè di pagina 5">
            <a:extLst>
              <a:ext uri="{FF2B5EF4-FFF2-40B4-BE49-F238E27FC236}">
                <a16:creationId xmlns:a16="http://schemas.microsoft.com/office/drawing/2014/main" id="{FE939007-89FC-ED53-67D8-055EF701F0B9}"/>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64AE9CC2-909E-ECE8-D8E1-2E9A10F9347B}"/>
              </a:ext>
            </a:extLst>
          </p:cNvPr>
          <p:cNvSpPr>
            <a:spLocks noGrp="1"/>
          </p:cNvSpPr>
          <p:nvPr>
            <p:ph type="sldNum" sz="quarter" idx="12"/>
          </p:nvPr>
        </p:nvSpPr>
        <p:spPr/>
        <p:txBody>
          <a:bodyPr/>
          <a:lstStyle/>
          <a:p>
            <a:fld id="{6FD54D3D-03D1-604D-AAF0-7AAD8BF4BA9E}" type="slidenum">
              <a:rPr lang="it-IT" smtClean="0"/>
              <a:t>‹N›</a:t>
            </a:fld>
            <a:endParaRPr lang="it-IT"/>
          </a:p>
        </p:txBody>
      </p:sp>
    </p:spTree>
    <p:extLst>
      <p:ext uri="{BB962C8B-B14F-4D97-AF65-F5344CB8AC3E}">
        <p14:creationId xmlns:p14="http://schemas.microsoft.com/office/powerpoint/2010/main" val="1235731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B51E62F4-FB97-4E7D-8FCC-F134CF45EF1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A6F7C6F7-00A4-2EEF-73A6-46282EC3EDB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00FBD1F-917D-A986-94F0-92A4D78ACA3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BCBA476-5FBD-D24E-BCAB-27970917B00A}" type="datetimeFigureOut">
              <a:rPr lang="it-IT" smtClean="0"/>
              <a:t>18/10/24</a:t>
            </a:fld>
            <a:endParaRPr lang="it-IT"/>
          </a:p>
        </p:txBody>
      </p:sp>
      <p:sp>
        <p:nvSpPr>
          <p:cNvPr id="5" name="Segnaposto piè di pagina 4">
            <a:extLst>
              <a:ext uri="{FF2B5EF4-FFF2-40B4-BE49-F238E27FC236}">
                <a16:creationId xmlns:a16="http://schemas.microsoft.com/office/drawing/2014/main" id="{F14B520A-AC40-C6A4-2F87-8534CAA58D4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it-IT"/>
          </a:p>
        </p:txBody>
      </p:sp>
      <p:sp>
        <p:nvSpPr>
          <p:cNvPr id="6" name="Segnaposto numero diapositiva 5">
            <a:extLst>
              <a:ext uri="{FF2B5EF4-FFF2-40B4-BE49-F238E27FC236}">
                <a16:creationId xmlns:a16="http://schemas.microsoft.com/office/drawing/2014/main" id="{1EFE8D5D-CC73-7125-A684-7C5E7FF22C1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FD54D3D-03D1-604D-AAF0-7AAD8BF4BA9E}" type="slidenum">
              <a:rPr lang="it-IT" smtClean="0"/>
              <a:t>‹N›</a:t>
            </a:fld>
            <a:endParaRPr lang="it-IT"/>
          </a:p>
        </p:txBody>
      </p:sp>
    </p:spTree>
    <p:extLst>
      <p:ext uri="{BB962C8B-B14F-4D97-AF65-F5344CB8AC3E}">
        <p14:creationId xmlns:p14="http://schemas.microsoft.com/office/powerpoint/2010/main" val="22945762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5BC39BA-64AF-11CE-435C-423C9C9D3769}"/>
              </a:ext>
            </a:extLst>
          </p:cNvPr>
          <p:cNvSpPr>
            <a:spLocks noGrp="1"/>
          </p:cNvSpPr>
          <p:nvPr>
            <p:ph type="ctrTitle"/>
          </p:nvPr>
        </p:nvSpPr>
        <p:spPr/>
        <p:txBody>
          <a:bodyPr/>
          <a:lstStyle/>
          <a:p>
            <a:r>
              <a:rPr lang="it-IT" dirty="0"/>
              <a:t>La Spesa del personale</a:t>
            </a:r>
          </a:p>
        </p:txBody>
      </p:sp>
      <p:sp>
        <p:nvSpPr>
          <p:cNvPr id="3" name="Sottotitolo 2">
            <a:extLst>
              <a:ext uri="{FF2B5EF4-FFF2-40B4-BE49-F238E27FC236}">
                <a16:creationId xmlns:a16="http://schemas.microsoft.com/office/drawing/2014/main" id="{6BD75694-856D-3D73-61B6-158F8E7F4493}"/>
              </a:ext>
            </a:extLst>
          </p:cNvPr>
          <p:cNvSpPr>
            <a:spLocks noGrp="1"/>
          </p:cNvSpPr>
          <p:nvPr>
            <p:ph type="subTitle" idx="1"/>
          </p:nvPr>
        </p:nvSpPr>
        <p:spPr/>
        <p:txBody>
          <a:bodyPr>
            <a:normAutofit/>
          </a:bodyPr>
          <a:lstStyle/>
          <a:p>
            <a:r>
              <a:rPr lang="it-IT" sz="1800" dirty="0"/>
              <a:t>Dott. Paolo Longoni - 2024</a:t>
            </a:r>
          </a:p>
        </p:txBody>
      </p:sp>
    </p:spTree>
    <p:extLst>
      <p:ext uri="{BB962C8B-B14F-4D97-AF65-F5344CB8AC3E}">
        <p14:creationId xmlns:p14="http://schemas.microsoft.com/office/powerpoint/2010/main" val="10718045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D8233B0-41B5-4D9A-AEEC-13DB66A8C9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73FC1A77-57E2-E8A7-4989-DB56ED642E73}"/>
              </a:ext>
            </a:extLst>
          </p:cNvPr>
          <p:cNvSpPr>
            <a:spLocks noGrp="1"/>
          </p:cNvSpPr>
          <p:nvPr>
            <p:ph type="title"/>
          </p:nvPr>
        </p:nvSpPr>
        <p:spPr>
          <a:xfrm>
            <a:off x="808638" y="386930"/>
            <a:ext cx="9236700" cy="1188950"/>
          </a:xfrm>
        </p:spPr>
        <p:txBody>
          <a:bodyPr anchor="b">
            <a:normAutofit/>
          </a:bodyPr>
          <a:lstStyle/>
          <a:p>
            <a:r>
              <a:rPr lang="it-IT" sz="5400"/>
              <a:t>Facoltà assunzionali</a:t>
            </a:r>
          </a:p>
        </p:txBody>
      </p:sp>
      <p:grpSp>
        <p:nvGrpSpPr>
          <p:cNvPr id="12" name="Group 11">
            <a:extLst>
              <a:ext uri="{FF2B5EF4-FFF2-40B4-BE49-F238E27FC236}">
                <a16:creationId xmlns:a16="http://schemas.microsoft.com/office/drawing/2014/main" id="{28FAF094-D087-493F-8DF9-A486C2D6BBA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 y="1998368"/>
            <a:ext cx="11695083" cy="782176"/>
            <a:chOff x="-2" y="1998368"/>
            <a:chExt cx="11695083" cy="782176"/>
          </a:xfrm>
        </p:grpSpPr>
        <p:sp>
          <p:nvSpPr>
            <p:cNvPr id="13" name="Rectangle 12">
              <a:extLst>
                <a:ext uri="{FF2B5EF4-FFF2-40B4-BE49-F238E27FC236}">
                  <a16:creationId xmlns:a16="http://schemas.microsoft.com/office/drawing/2014/main" id="{8D7C88D8-5509-4514-925A-9CE148E5CB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275593D-F75E-4426-AE3E-2CDEFD228D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147845"/>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Segnaposto contenuto 4">
            <a:extLst>
              <a:ext uri="{FF2B5EF4-FFF2-40B4-BE49-F238E27FC236}">
                <a16:creationId xmlns:a16="http://schemas.microsoft.com/office/drawing/2014/main" id="{187909DA-58E0-11F2-CB98-273F39082CDD}"/>
              </a:ext>
            </a:extLst>
          </p:cNvPr>
          <p:cNvGraphicFramePr>
            <a:graphicFrameLocks noGrp="1"/>
          </p:cNvGraphicFramePr>
          <p:nvPr>
            <p:ph idx="1"/>
            <p:extLst>
              <p:ext uri="{D42A27DB-BD31-4B8C-83A1-F6EECF244321}">
                <p14:modId xmlns:p14="http://schemas.microsoft.com/office/powerpoint/2010/main" val="3124227164"/>
              </p:ext>
            </p:extLst>
          </p:nvPr>
        </p:nvGraphicFramePr>
        <p:xfrm>
          <a:off x="825264" y="2603390"/>
          <a:ext cx="10039473" cy="3428790"/>
        </p:xfrm>
        <a:graphic>
          <a:graphicData uri="http://schemas.openxmlformats.org/drawingml/2006/table">
            <a:tbl>
              <a:tblPr firstRow="1" firstCol="1" bandRow="1"/>
              <a:tblGrid>
                <a:gridCol w="1875211">
                  <a:extLst>
                    <a:ext uri="{9D8B030D-6E8A-4147-A177-3AD203B41FA5}">
                      <a16:colId xmlns:a16="http://schemas.microsoft.com/office/drawing/2014/main" val="461508548"/>
                    </a:ext>
                  </a:extLst>
                </a:gridCol>
                <a:gridCol w="6558174">
                  <a:extLst>
                    <a:ext uri="{9D8B030D-6E8A-4147-A177-3AD203B41FA5}">
                      <a16:colId xmlns:a16="http://schemas.microsoft.com/office/drawing/2014/main" val="1231607989"/>
                    </a:ext>
                  </a:extLst>
                </a:gridCol>
                <a:gridCol w="1606088">
                  <a:extLst>
                    <a:ext uri="{9D8B030D-6E8A-4147-A177-3AD203B41FA5}">
                      <a16:colId xmlns:a16="http://schemas.microsoft.com/office/drawing/2014/main" val="2357606379"/>
                    </a:ext>
                  </a:extLst>
                </a:gridCol>
              </a:tblGrid>
              <a:tr h="342879">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Tabella 1</a:t>
                      </a:r>
                      <a:endParaRPr lang="it-IT" sz="3400" b="0" i="0" u="none" strike="noStrike">
                        <a:effectLst/>
                        <a:latin typeface="Arial" panose="020B0604020202020204" pitchFamily="34" charset="0"/>
                      </a:endParaRPr>
                    </a:p>
                  </a:txBody>
                  <a:tcPr marL="83165" marR="83165" marT="178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spcBef>
                          <a:spcPts val="0"/>
                        </a:spcBef>
                        <a:spcAft>
                          <a:spcPts val="0"/>
                        </a:spcAft>
                      </a:pPr>
                      <a:r>
                        <a:rPr lang="it-IT" sz="17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 Valori soglia di riferimento per fasce demografiche</a:t>
                      </a:r>
                      <a:endParaRPr lang="it-IT" sz="3400" b="0" i="0" u="none" strike="noStrike">
                        <a:effectLst/>
                        <a:latin typeface="Arial" panose="020B0604020202020204" pitchFamily="34" charset="0"/>
                      </a:endParaRPr>
                    </a:p>
                  </a:txBody>
                  <a:tcPr marL="83165" marR="83165" marT="1782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spcBef>
                          <a:spcPts val="0"/>
                        </a:spcBef>
                        <a:spcAft>
                          <a:spcPts val="0"/>
                        </a:spcAft>
                      </a:pPr>
                      <a:r>
                        <a:rPr lang="it-IT" sz="17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 </a:t>
                      </a:r>
                      <a:endParaRPr lang="it-IT" sz="3400" b="0" i="0" u="none" strike="noStrike">
                        <a:effectLst/>
                        <a:latin typeface="Arial" panose="020B0604020202020204" pitchFamily="34" charset="0"/>
                      </a:endParaRPr>
                    </a:p>
                  </a:txBody>
                  <a:tcPr marL="83165" marR="83165" marT="1782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52799637"/>
                  </a:ext>
                </a:extLst>
              </a:tr>
              <a:tr h="342879">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a</a:t>
                      </a:r>
                      <a:endParaRPr lang="it-IT" sz="3400" b="0" i="0" u="none" strike="noStrike">
                        <a:effectLst/>
                        <a:latin typeface="Arial" panose="020B0604020202020204" pitchFamily="34" charset="0"/>
                      </a:endParaRPr>
                    </a:p>
                  </a:txBody>
                  <a:tcPr marL="83165" marR="83165" marT="178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spcBef>
                          <a:spcPts val="0"/>
                        </a:spcBef>
                        <a:spcAft>
                          <a:spcPts val="0"/>
                        </a:spcAft>
                      </a:pPr>
                      <a:r>
                        <a:rPr lang="it-IT" sz="17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Comuni con meno di 1.000 abitanti</a:t>
                      </a:r>
                      <a:endParaRPr lang="it-IT" sz="3400" b="0" i="0" u="none" strike="noStrike">
                        <a:effectLst/>
                        <a:latin typeface="Arial" panose="020B0604020202020204" pitchFamily="34" charset="0"/>
                      </a:endParaRPr>
                    </a:p>
                  </a:txBody>
                  <a:tcPr marL="83165" marR="83165" marT="178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29,50%</a:t>
                      </a:r>
                      <a:endParaRPr lang="it-IT" sz="3400" b="0" i="0" u="none" strike="noStrike">
                        <a:effectLst/>
                        <a:latin typeface="Arial" panose="020B0604020202020204" pitchFamily="34" charset="0"/>
                      </a:endParaRPr>
                    </a:p>
                  </a:txBody>
                  <a:tcPr marL="83165" marR="83165" marT="178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54754021"/>
                  </a:ext>
                </a:extLst>
              </a:tr>
              <a:tr h="342879">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b</a:t>
                      </a:r>
                      <a:endParaRPr lang="it-IT" sz="3400" b="0" i="0" u="none" strike="noStrike">
                        <a:effectLst/>
                        <a:latin typeface="Arial" panose="020B0604020202020204" pitchFamily="34" charset="0"/>
                      </a:endParaRPr>
                    </a:p>
                  </a:txBody>
                  <a:tcPr marL="83165" marR="83165" marT="178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spcBef>
                          <a:spcPts val="0"/>
                        </a:spcBef>
                        <a:spcAft>
                          <a:spcPts val="0"/>
                        </a:spcAft>
                      </a:pPr>
                      <a:r>
                        <a:rPr lang="it-IT" sz="17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Comuni da 1.000 a 1.999 abitanti</a:t>
                      </a:r>
                      <a:endParaRPr lang="it-IT" sz="3400" b="0" i="0" u="none" strike="noStrike">
                        <a:effectLst/>
                        <a:latin typeface="Arial" panose="020B0604020202020204" pitchFamily="34" charset="0"/>
                      </a:endParaRPr>
                    </a:p>
                  </a:txBody>
                  <a:tcPr marL="83165" marR="83165" marT="178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28,60%</a:t>
                      </a:r>
                      <a:endParaRPr lang="it-IT" sz="3400" b="0" i="0" u="none" strike="noStrike">
                        <a:effectLst/>
                        <a:latin typeface="Arial" panose="020B0604020202020204" pitchFamily="34" charset="0"/>
                      </a:endParaRPr>
                    </a:p>
                  </a:txBody>
                  <a:tcPr marL="83165" marR="83165" marT="178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91841460"/>
                  </a:ext>
                </a:extLst>
              </a:tr>
              <a:tr h="342879">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c</a:t>
                      </a:r>
                      <a:endParaRPr lang="it-IT" sz="3400" b="0" i="0" u="none" strike="noStrike">
                        <a:effectLst/>
                        <a:latin typeface="Arial" panose="020B0604020202020204" pitchFamily="34" charset="0"/>
                      </a:endParaRPr>
                    </a:p>
                  </a:txBody>
                  <a:tcPr marL="83165" marR="83165" marT="178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spcBef>
                          <a:spcPts val="0"/>
                        </a:spcBef>
                        <a:spcAft>
                          <a:spcPts val="0"/>
                        </a:spcAft>
                      </a:pPr>
                      <a:r>
                        <a:rPr lang="it-IT" sz="17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Comuni da 2.000 a 2.999 abitanti</a:t>
                      </a:r>
                      <a:endParaRPr lang="it-IT" sz="3400" b="0" i="0" u="none" strike="noStrike">
                        <a:effectLst/>
                        <a:latin typeface="Arial" panose="020B0604020202020204" pitchFamily="34" charset="0"/>
                      </a:endParaRPr>
                    </a:p>
                  </a:txBody>
                  <a:tcPr marL="83165" marR="83165" marT="178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27,60%</a:t>
                      </a:r>
                      <a:endParaRPr lang="it-IT" sz="3400" b="0" i="0" u="none" strike="noStrike">
                        <a:effectLst/>
                        <a:latin typeface="Arial" panose="020B0604020202020204" pitchFamily="34" charset="0"/>
                      </a:endParaRPr>
                    </a:p>
                  </a:txBody>
                  <a:tcPr marL="83165" marR="83165" marT="178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57991998"/>
                  </a:ext>
                </a:extLst>
              </a:tr>
              <a:tr h="342879">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d</a:t>
                      </a:r>
                      <a:endParaRPr lang="it-IT" sz="3400" b="0" i="0" u="none" strike="noStrike">
                        <a:effectLst/>
                        <a:latin typeface="Arial" panose="020B0604020202020204" pitchFamily="34" charset="0"/>
                      </a:endParaRPr>
                    </a:p>
                  </a:txBody>
                  <a:tcPr marL="83165" marR="83165" marT="178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spcBef>
                          <a:spcPts val="0"/>
                        </a:spcBef>
                        <a:spcAft>
                          <a:spcPts val="0"/>
                        </a:spcAft>
                      </a:pPr>
                      <a:r>
                        <a:rPr lang="it-IT" sz="17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Comuni da 3.000 a 4.999 abitanti</a:t>
                      </a:r>
                      <a:endParaRPr lang="it-IT" sz="3400" b="0" i="0" u="none" strike="noStrike">
                        <a:effectLst/>
                        <a:latin typeface="Arial" panose="020B0604020202020204" pitchFamily="34" charset="0"/>
                      </a:endParaRPr>
                    </a:p>
                  </a:txBody>
                  <a:tcPr marL="83165" marR="83165" marT="178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27,20%</a:t>
                      </a:r>
                      <a:endParaRPr lang="it-IT" sz="3400" b="0" i="0" u="none" strike="noStrike">
                        <a:effectLst/>
                        <a:latin typeface="Arial" panose="020B0604020202020204" pitchFamily="34" charset="0"/>
                      </a:endParaRPr>
                    </a:p>
                  </a:txBody>
                  <a:tcPr marL="83165" marR="83165" marT="178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92345216"/>
                  </a:ext>
                </a:extLst>
              </a:tr>
              <a:tr h="342879">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e</a:t>
                      </a:r>
                      <a:endParaRPr lang="it-IT" sz="3400" b="0" i="0" u="none" strike="noStrike">
                        <a:effectLst/>
                        <a:latin typeface="Arial" panose="020B0604020202020204" pitchFamily="34" charset="0"/>
                      </a:endParaRPr>
                    </a:p>
                  </a:txBody>
                  <a:tcPr marL="83165" marR="83165" marT="178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spcBef>
                          <a:spcPts val="0"/>
                        </a:spcBef>
                        <a:spcAft>
                          <a:spcPts val="0"/>
                        </a:spcAft>
                      </a:pPr>
                      <a:r>
                        <a:rPr lang="it-IT" sz="17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Comuni da 5.000 a 9.999 abitanti</a:t>
                      </a:r>
                      <a:endParaRPr lang="it-IT" sz="3400" b="0" i="0" u="none" strike="noStrike">
                        <a:effectLst/>
                        <a:latin typeface="Arial" panose="020B0604020202020204" pitchFamily="34" charset="0"/>
                      </a:endParaRPr>
                    </a:p>
                  </a:txBody>
                  <a:tcPr marL="83165" marR="83165" marT="178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26,90%</a:t>
                      </a:r>
                      <a:endParaRPr lang="it-IT" sz="3400" b="0" i="0" u="none" strike="noStrike">
                        <a:effectLst/>
                        <a:latin typeface="Arial" panose="020B0604020202020204" pitchFamily="34" charset="0"/>
                      </a:endParaRPr>
                    </a:p>
                  </a:txBody>
                  <a:tcPr marL="83165" marR="83165" marT="178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64139621"/>
                  </a:ext>
                </a:extLst>
              </a:tr>
              <a:tr h="342879">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f</a:t>
                      </a:r>
                      <a:endParaRPr lang="it-IT" sz="3400" b="0" i="0" u="none" strike="noStrike">
                        <a:effectLst/>
                        <a:latin typeface="Arial" panose="020B0604020202020204" pitchFamily="34" charset="0"/>
                      </a:endParaRPr>
                    </a:p>
                  </a:txBody>
                  <a:tcPr marL="83165" marR="83165" marT="178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spcBef>
                          <a:spcPts val="0"/>
                        </a:spcBef>
                        <a:spcAft>
                          <a:spcPts val="0"/>
                        </a:spcAft>
                      </a:pPr>
                      <a:r>
                        <a:rPr lang="it-IT" sz="17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Comuni da 10.000 a 59.999 abitanti</a:t>
                      </a:r>
                      <a:endParaRPr lang="it-IT" sz="3400" b="0" i="0" u="none" strike="noStrike">
                        <a:effectLst/>
                        <a:latin typeface="Arial" panose="020B0604020202020204" pitchFamily="34" charset="0"/>
                      </a:endParaRPr>
                    </a:p>
                  </a:txBody>
                  <a:tcPr marL="83165" marR="83165" marT="178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27,00%</a:t>
                      </a:r>
                      <a:endParaRPr lang="it-IT" sz="3400" b="0" i="0" u="none" strike="noStrike">
                        <a:effectLst/>
                        <a:latin typeface="Arial" panose="020B0604020202020204" pitchFamily="34" charset="0"/>
                      </a:endParaRPr>
                    </a:p>
                  </a:txBody>
                  <a:tcPr marL="83165" marR="83165" marT="178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51356048"/>
                  </a:ext>
                </a:extLst>
              </a:tr>
              <a:tr h="342879">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g</a:t>
                      </a:r>
                      <a:endParaRPr lang="it-IT" sz="3400" b="0" i="0" u="none" strike="noStrike">
                        <a:effectLst/>
                        <a:latin typeface="Arial" panose="020B0604020202020204" pitchFamily="34" charset="0"/>
                      </a:endParaRPr>
                    </a:p>
                  </a:txBody>
                  <a:tcPr marL="83165" marR="83165" marT="178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spcBef>
                          <a:spcPts val="0"/>
                        </a:spcBef>
                        <a:spcAft>
                          <a:spcPts val="0"/>
                        </a:spcAft>
                      </a:pPr>
                      <a:r>
                        <a:rPr lang="it-IT" sz="17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Comuni da 60.000 a249.999 abitanti</a:t>
                      </a:r>
                      <a:endParaRPr lang="it-IT" sz="3400" b="0" i="0" u="none" strike="noStrike">
                        <a:effectLst/>
                        <a:latin typeface="Arial" panose="020B0604020202020204" pitchFamily="34" charset="0"/>
                      </a:endParaRPr>
                    </a:p>
                  </a:txBody>
                  <a:tcPr marL="83165" marR="83165" marT="178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27,60%</a:t>
                      </a:r>
                      <a:endParaRPr lang="it-IT" sz="3400" b="0" i="0" u="none" strike="noStrike">
                        <a:effectLst/>
                        <a:latin typeface="Arial" panose="020B0604020202020204" pitchFamily="34" charset="0"/>
                      </a:endParaRPr>
                    </a:p>
                  </a:txBody>
                  <a:tcPr marL="83165" marR="83165" marT="178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26207577"/>
                  </a:ext>
                </a:extLst>
              </a:tr>
              <a:tr h="342879">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h</a:t>
                      </a:r>
                      <a:endParaRPr lang="it-IT" sz="3400" b="0" i="0" u="none" strike="noStrike">
                        <a:effectLst/>
                        <a:latin typeface="Arial" panose="020B0604020202020204" pitchFamily="34" charset="0"/>
                      </a:endParaRPr>
                    </a:p>
                  </a:txBody>
                  <a:tcPr marL="83165" marR="83165" marT="178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spcBef>
                          <a:spcPts val="0"/>
                        </a:spcBef>
                        <a:spcAft>
                          <a:spcPts val="0"/>
                        </a:spcAft>
                      </a:pPr>
                      <a:r>
                        <a:rPr lang="it-IT" sz="17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Comuni da 250.000 a 1.499.999 abitanti</a:t>
                      </a:r>
                      <a:endParaRPr lang="it-IT" sz="3400" b="0" i="0" u="none" strike="noStrike">
                        <a:effectLst/>
                        <a:latin typeface="Arial" panose="020B0604020202020204" pitchFamily="34" charset="0"/>
                      </a:endParaRPr>
                    </a:p>
                  </a:txBody>
                  <a:tcPr marL="83165" marR="83165" marT="178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28,80%</a:t>
                      </a:r>
                      <a:endParaRPr lang="it-IT" sz="3400" b="0" i="0" u="none" strike="noStrike">
                        <a:effectLst/>
                        <a:latin typeface="Arial" panose="020B0604020202020204" pitchFamily="34" charset="0"/>
                      </a:endParaRPr>
                    </a:p>
                  </a:txBody>
                  <a:tcPr marL="83165" marR="83165" marT="178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81210230"/>
                  </a:ext>
                </a:extLst>
              </a:tr>
              <a:tr h="342879">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i</a:t>
                      </a:r>
                      <a:endParaRPr lang="it-IT" sz="3400" b="0" i="0" u="none" strike="noStrike">
                        <a:effectLst/>
                        <a:latin typeface="Arial" panose="020B0604020202020204" pitchFamily="34" charset="0"/>
                      </a:endParaRPr>
                    </a:p>
                  </a:txBody>
                  <a:tcPr marL="83165" marR="83165" marT="178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spcBef>
                          <a:spcPts val="0"/>
                        </a:spcBef>
                        <a:spcAft>
                          <a:spcPts val="0"/>
                        </a:spcAft>
                      </a:pPr>
                      <a:r>
                        <a:rPr lang="it-IT" sz="17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Comuni con 1.500.000 di abitanti e oltre  </a:t>
                      </a:r>
                      <a:endParaRPr lang="it-IT" sz="3400" b="0" i="0" u="none" strike="noStrike">
                        <a:effectLst/>
                        <a:latin typeface="Arial" panose="020B0604020202020204" pitchFamily="34" charset="0"/>
                      </a:endParaRPr>
                    </a:p>
                  </a:txBody>
                  <a:tcPr marL="83165" marR="83165" marT="178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spcBef>
                          <a:spcPts val="0"/>
                        </a:spcBef>
                        <a:spcAft>
                          <a:spcPts val="0"/>
                        </a:spcAft>
                      </a:pPr>
                      <a:r>
                        <a:rPr lang="it-IT" sz="1700" b="1" i="0" u="none" strike="noStrike" dirty="0">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25,30%</a:t>
                      </a:r>
                      <a:endParaRPr lang="it-IT" sz="3400" b="0" i="0" u="none" strike="noStrike" dirty="0">
                        <a:effectLst/>
                        <a:latin typeface="Arial" panose="020B0604020202020204" pitchFamily="34" charset="0"/>
                      </a:endParaRPr>
                    </a:p>
                  </a:txBody>
                  <a:tcPr marL="83165" marR="83165" marT="178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02626231"/>
                  </a:ext>
                </a:extLst>
              </a:tr>
            </a:tbl>
          </a:graphicData>
        </a:graphic>
      </p:graphicFrame>
    </p:spTree>
    <p:extLst>
      <p:ext uri="{BB962C8B-B14F-4D97-AF65-F5344CB8AC3E}">
        <p14:creationId xmlns:p14="http://schemas.microsoft.com/office/powerpoint/2010/main" val="6034762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2472DE8-E58B-4D56-BA61-C69C601DC7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0183ACFC-B25E-402F-BBD8-E42034CDD4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176818"/>
          </a:xfrm>
          <a:custGeom>
            <a:avLst/>
            <a:gdLst>
              <a:gd name="connsiteX0" fmla="*/ 0 w 12192000"/>
              <a:gd name="connsiteY0" fmla="*/ 0 h 2237474"/>
              <a:gd name="connsiteX1" fmla="*/ 12192000 w 12192000"/>
              <a:gd name="connsiteY1" fmla="*/ 0 h 2237474"/>
              <a:gd name="connsiteX2" fmla="*/ 12192000 w 12192000"/>
              <a:gd name="connsiteY2" fmla="*/ 751299 h 2237474"/>
              <a:gd name="connsiteX3" fmla="*/ 12176759 w 12192000"/>
              <a:gd name="connsiteY3" fmla="*/ 759190 h 2237474"/>
              <a:gd name="connsiteX4" fmla="*/ 12154948 w 12192000"/>
              <a:gd name="connsiteY4" fmla="*/ 762731 h 2237474"/>
              <a:gd name="connsiteX5" fmla="*/ 12047364 w 12192000"/>
              <a:gd name="connsiteY5" fmla="*/ 749662 h 2237474"/>
              <a:gd name="connsiteX6" fmla="*/ 11890686 w 12192000"/>
              <a:gd name="connsiteY6" fmla="*/ 732766 h 2237474"/>
              <a:gd name="connsiteX7" fmla="*/ 11782413 w 12192000"/>
              <a:gd name="connsiteY7" fmla="*/ 769868 h 2237474"/>
              <a:gd name="connsiteX8" fmla="*/ 11649954 w 12192000"/>
              <a:gd name="connsiteY8" fmla="*/ 749628 h 2237474"/>
              <a:gd name="connsiteX9" fmla="*/ 11560424 w 12192000"/>
              <a:gd name="connsiteY9" fmla="*/ 748017 h 2237474"/>
              <a:gd name="connsiteX10" fmla="*/ 11358455 w 12192000"/>
              <a:gd name="connsiteY10" fmla="*/ 747593 h 2237474"/>
              <a:gd name="connsiteX11" fmla="*/ 11165209 w 12192000"/>
              <a:gd name="connsiteY11" fmla="*/ 748852 h 2237474"/>
              <a:gd name="connsiteX12" fmla="*/ 11058755 w 12192000"/>
              <a:gd name="connsiteY12" fmla="*/ 749617 h 2237474"/>
              <a:gd name="connsiteX13" fmla="*/ 10884013 w 12192000"/>
              <a:gd name="connsiteY13" fmla="*/ 760728 h 2237474"/>
              <a:gd name="connsiteX14" fmla="*/ 10834688 w 12192000"/>
              <a:gd name="connsiteY14" fmla="*/ 757726 h 2237474"/>
              <a:gd name="connsiteX15" fmla="*/ 10805004 w 12192000"/>
              <a:gd name="connsiteY15" fmla="*/ 757573 h 2237474"/>
              <a:gd name="connsiteX16" fmla="*/ 10739478 w 12192000"/>
              <a:gd name="connsiteY16" fmla="*/ 776841 h 2237474"/>
              <a:gd name="connsiteX17" fmla="*/ 10458762 w 12192000"/>
              <a:gd name="connsiteY17" fmla="*/ 755400 h 2237474"/>
              <a:gd name="connsiteX18" fmla="*/ 10246919 w 12192000"/>
              <a:gd name="connsiteY18" fmla="*/ 769960 h 2237474"/>
              <a:gd name="connsiteX19" fmla="*/ 10167995 w 12192000"/>
              <a:gd name="connsiteY19" fmla="*/ 760843 h 2237474"/>
              <a:gd name="connsiteX20" fmla="*/ 9997044 w 12192000"/>
              <a:gd name="connsiteY20" fmla="*/ 780129 h 2237474"/>
              <a:gd name="connsiteX21" fmla="*/ 9943887 w 12192000"/>
              <a:gd name="connsiteY21" fmla="*/ 804141 h 2237474"/>
              <a:gd name="connsiteX22" fmla="*/ 9918248 w 12192000"/>
              <a:gd name="connsiteY22" fmla="*/ 816628 h 2237474"/>
              <a:gd name="connsiteX23" fmla="*/ 9836148 w 12192000"/>
              <a:gd name="connsiteY23" fmla="*/ 858312 h 2237474"/>
              <a:gd name="connsiteX24" fmla="*/ 9823800 w 12192000"/>
              <a:gd name="connsiteY24" fmla="*/ 866604 h 2237474"/>
              <a:gd name="connsiteX25" fmla="*/ 9794684 w 12192000"/>
              <a:gd name="connsiteY25" fmla="*/ 864509 h 2237474"/>
              <a:gd name="connsiteX26" fmla="*/ 9778288 w 12192000"/>
              <a:gd name="connsiteY26" fmla="*/ 854362 h 2237474"/>
              <a:gd name="connsiteX27" fmla="*/ 9773886 w 12192000"/>
              <a:gd name="connsiteY27" fmla="*/ 857543 h 2237474"/>
              <a:gd name="connsiteX28" fmla="*/ 9761459 w 12192000"/>
              <a:gd name="connsiteY28" fmla="*/ 862394 h 2237474"/>
              <a:gd name="connsiteX29" fmla="*/ 9705768 w 12192000"/>
              <a:gd name="connsiteY29" fmla="*/ 894610 h 2237474"/>
              <a:gd name="connsiteX30" fmla="*/ 9683005 w 12192000"/>
              <a:gd name="connsiteY30" fmla="*/ 894128 h 2237474"/>
              <a:gd name="connsiteX31" fmla="*/ 9594438 w 12192000"/>
              <a:gd name="connsiteY31" fmla="*/ 919051 h 2237474"/>
              <a:gd name="connsiteX32" fmla="*/ 9577033 w 12192000"/>
              <a:gd name="connsiteY32" fmla="*/ 922857 h 2237474"/>
              <a:gd name="connsiteX33" fmla="*/ 9544189 w 12192000"/>
              <a:gd name="connsiteY33" fmla="*/ 938966 h 2237474"/>
              <a:gd name="connsiteX34" fmla="*/ 9534048 w 12192000"/>
              <a:gd name="connsiteY34" fmla="*/ 940158 h 2237474"/>
              <a:gd name="connsiteX35" fmla="*/ 9500499 w 12192000"/>
              <a:gd name="connsiteY35" fmla="*/ 954680 h 2237474"/>
              <a:gd name="connsiteX36" fmla="*/ 9428195 w 12192000"/>
              <a:gd name="connsiteY36" fmla="*/ 986225 h 2237474"/>
              <a:gd name="connsiteX37" fmla="*/ 9410017 w 12192000"/>
              <a:gd name="connsiteY37" fmla="*/ 993931 h 2237474"/>
              <a:gd name="connsiteX38" fmla="*/ 9392919 w 12192000"/>
              <a:gd name="connsiteY38" fmla="*/ 994656 h 2237474"/>
              <a:gd name="connsiteX39" fmla="*/ 9301293 w 12192000"/>
              <a:gd name="connsiteY39" fmla="*/ 1011593 h 2237474"/>
              <a:gd name="connsiteX40" fmla="*/ 9278619 w 12192000"/>
              <a:gd name="connsiteY40" fmla="*/ 1011878 h 2237474"/>
              <a:gd name="connsiteX41" fmla="*/ 9268019 w 12192000"/>
              <a:gd name="connsiteY41" fmla="*/ 1007442 h 2237474"/>
              <a:gd name="connsiteX42" fmla="*/ 9234662 w 12192000"/>
              <a:gd name="connsiteY42" fmla="*/ 1023056 h 2237474"/>
              <a:gd name="connsiteX43" fmla="*/ 9181033 w 12192000"/>
              <a:gd name="connsiteY43" fmla="*/ 1037921 h 2237474"/>
              <a:gd name="connsiteX44" fmla="*/ 9155969 w 12192000"/>
              <a:gd name="connsiteY44" fmla="*/ 1046804 h 2237474"/>
              <a:gd name="connsiteX45" fmla="*/ 9133985 w 12192000"/>
              <a:gd name="connsiteY45" fmla="*/ 1046450 h 2237474"/>
              <a:gd name="connsiteX46" fmla="*/ 9012987 w 12192000"/>
              <a:gd name="connsiteY46" fmla="*/ 1061986 h 2237474"/>
              <a:gd name="connsiteX47" fmla="*/ 8968445 w 12192000"/>
              <a:gd name="connsiteY47" fmla="*/ 1052169 h 2237474"/>
              <a:gd name="connsiteX48" fmla="*/ 8958984 w 12192000"/>
              <a:gd name="connsiteY48" fmla="*/ 1057212 h 2237474"/>
              <a:gd name="connsiteX49" fmla="*/ 8886001 w 12192000"/>
              <a:gd name="connsiteY49" fmla="*/ 1067468 h 2237474"/>
              <a:gd name="connsiteX50" fmla="*/ 8838610 w 12192000"/>
              <a:gd name="connsiteY50" fmla="*/ 1075091 h 2237474"/>
              <a:gd name="connsiteX51" fmla="*/ 8750383 w 12192000"/>
              <a:gd name="connsiteY51" fmla="*/ 1097387 h 2237474"/>
              <a:gd name="connsiteX52" fmla="*/ 8697365 w 12192000"/>
              <a:gd name="connsiteY52" fmla="*/ 1105869 h 2237474"/>
              <a:gd name="connsiteX53" fmla="*/ 8665605 w 12192000"/>
              <a:gd name="connsiteY53" fmla="*/ 1110791 h 2237474"/>
              <a:gd name="connsiteX54" fmla="*/ 8584946 w 12192000"/>
              <a:gd name="connsiteY54" fmla="*/ 1135226 h 2237474"/>
              <a:gd name="connsiteX55" fmla="*/ 8460755 w 12192000"/>
              <a:gd name="connsiteY55" fmla="*/ 1203427 h 2237474"/>
              <a:gd name="connsiteX56" fmla="*/ 8419755 w 12192000"/>
              <a:gd name="connsiteY56" fmla="*/ 1216260 h 2237474"/>
              <a:gd name="connsiteX57" fmla="*/ 8411626 w 12192000"/>
              <a:gd name="connsiteY57" fmla="*/ 1214397 h 2237474"/>
              <a:gd name="connsiteX58" fmla="*/ 8363469 w 12192000"/>
              <a:gd name="connsiteY58" fmla="*/ 1246658 h 2237474"/>
              <a:gd name="connsiteX59" fmla="*/ 8275497 w 12192000"/>
              <a:gd name="connsiteY59" fmla="*/ 1264396 h 2237474"/>
              <a:gd name="connsiteX60" fmla="*/ 8206287 w 12192000"/>
              <a:gd name="connsiteY60" fmla="*/ 1273060 h 2237474"/>
              <a:gd name="connsiteX61" fmla="*/ 8168705 w 12192000"/>
              <a:gd name="connsiteY61" fmla="*/ 1279956 h 2237474"/>
              <a:gd name="connsiteX62" fmla="*/ 8139997 w 12192000"/>
              <a:gd name="connsiteY62" fmla="*/ 1282713 h 2237474"/>
              <a:gd name="connsiteX63" fmla="*/ 8074238 w 12192000"/>
              <a:gd name="connsiteY63" fmla="*/ 1301895 h 2237474"/>
              <a:gd name="connsiteX64" fmla="*/ 7968292 w 12192000"/>
              <a:gd name="connsiteY64" fmla="*/ 1338779 h 2237474"/>
              <a:gd name="connsiteX65" fmla="*/ 7945122 w 12192000"/>
              <a:gd name="connsiteY65" fmla="*/ 1345477 h 2237474"/>
              <a:gd name="connsiteX66" fmla="*/ 7922771 w 12192000"/>
              <a:gd name="connsiteY66" fmla="*/ 1346645 h 2237474"/>
              <a:gd name="connsiteX67" fmla="*/ 7915461 w 12192000"/>
              <a:gd name="connsiteY67" fmla="*/ 1342919 h 2237474"/>
              <a:gd name="connsiteX68" fmla="*/ 7902328 w 12192000"/>
              <a:gd name="connsiteY68" fmla="*/ 1345865 h 2237474"/>
              <a:gd name="connsiteX69" fmla="*/ 7898322 w 12192000"/>
              <a:gd name="connsiteY69" fmla="*/ 1345689 h 2237474"/>
              <a:gd name="connsiteX70" fmla="*/ 7875879 w 12192000"/>
              <a:gd name="connsiteY70" fmla="*/ 1345646 h 2237474"/>
              <a:gd name="connsiteX71" fmla="*/ 7840612 w 12192000"/>
              <a:gd name="connsiteY71" fmla="*/ 1369373 h 2237474"/>
              <a:gd name="connsiteX72" fmla="*/ 7786819 w 12192000"/>
              <a:gd name="connsiteY72" fmla="*/ 1378970 h 2237474"/>
              <a:gd name="connsiteX73" fmla="*/ 7548172 w 12192000"/>
              <a:gd name="connsiteY73" fmla="*/ 1417460 h 2237474"/>
              <a:gd name="connsiteX74" fmla="*/ 7483437 w 12192000"/>
              <a:gd name="connsiteY74" fmla="*/ 1478152 h 2237474"/>
              <a:gd name="connsiteX75" fmla="*/ 7377870 w 12192000"/>
              <a:gd name="connsiteY75" fmla="*/ 1523319 h 2237474"/>
              <a:gd name="connsiteX76" fmla="*/ 7230737 w 12192000"/>
              <a:gd name="connsiteY76" fmla="*/ 1562633 h 2237474"/>
              <a:gd name="connsiteX77" fmla="*/ 7224458 w 12192000"/>
              <a:gd name="connsiteY77" fmla="*/ 1573008 h 2237474"/>
              <a:gd name="connsiteX78" fmla="*/ 7213486 w 12192000"/>
              <a:gd name="connsiteY78" fmla="*/ 1580987 h 2237474"/>
              <a:gd name="connsiteX79" fmla="*/ 7210972 w 12192000"/>
              <a:gd name="connsiteY79" fmla="*/ 1580856 h 2237474"/>
              <a:gd name="connsiteX80" fmla="*/ 7183121 w 12192000"/>
              <a:gd name="connsiteY80" fmla="*/ 1595162 h 2237474"/>
              <a:gd name="connsiteX81" fmla="*/ 7164601 w 12192000"/>
              <a:gd name="connsiteY81" fmla="*/ 1606490 h 2237474"/>
              <a:gd name="connsiteX82" fmla="*/ 7159286 w 12192000"/>
              <a:gd name="connsiteY82" fmla="*/ 1606850 h 2237474"/>
              <a:gd name="connsiteX83" fmla="*/ 7114651 w 12192000"/>
              <a:gd name="connsiteY83" fmla="*/ 1620959 h 2237474"/>
              <a:gd name="connsiteX84" fmla="*/ 7092727 w 12192000"/>
              <a:gd name="connsiteY84" fmla="*/ 1623628 h 2237474"/>
              <a:gd name="connsiteX85" fmla="*/ 7031309 w 12192000"/>
              <a:gd name="connsiteY85" fmla="*/ 1619451 h 2237474"/>
              <a:gd name="connsiteX86" fmla="*/ 6999084 w 12192000"/>
              <a:gd name="connsiteY86" fmla="*/ 1634317 h 2237474"/>
              <a:gd name="connsiteX87" fmla="*/ 6992107 w 12192000"/>
              <a:gd name="connsiteY87" fmla="*/ 1636860 h 2237474"/>
              <a:gd name="connsiteX88" fmla="*/ 6991765 w 12192000"/>
              <a:gd name="connsiteY88" fmla="*/ 1636725 h 2237474"/>
              <a:gd name="connsiteX89" fmla="*/ 6983996 w 12192000"/>
              <a:gd name="connsiteY89" fmla="*/ 1639040 h 2237474"/>
              <a:gd name="connsiteX90" fmla="*/ 6979383 w 12192000"/>
              <a:gd name="connsiteY90" fmla="*/ 1641496 h 2237474"/>
              <a:gd name="connsiteX91" fmla="*/ 6900177 w 12192000"/>
              <a:gd name="connsiteY91" fmla="*/ 1636016 h 2237474"/>
              <a:gd name="connsiteX92" fmla="*/ 6795372 w 12192000"/>
              <a:gd name="connsiteY92" fmla="*/ 1644845 h 2237474"/>
              <a:gd name="connsiteX93" fmla="*/ 6692251 w 12192000"/>
              <a:gd name="connsiteY93" fmla="*/ 1656357 h 2237474"/>
              <a:gd name="connsiteX94" fmla="*/ 6655235 w 12192000"/>
              <a:gd name="connsiteY94" fmla="*/ 1661869 h 2237474"/>
              <a:gd name="connsiteX95" fmla="*/ 6587857 w 12192000"/>
              <a:gd name="connsiteY95" fmla="*/ 1665769 h 2237474"/>
              <a:gd name="connsiteX96" fmla="*/ 6554894 w 12192000"/>
              <a:gd name="connsiteY96" fmla="*/ 1664428 h 2237474"/>
              <a:gd name="connsiteX97" fmla="*/ 6551579 w 12192000"/>
              <a:gd name="connsiteY97" fmla="*/ 1662213 h 2237474"/>
              <a:gd name="connsiteX98" fmla="*/ 6545693 w 12192000"/>
              <a:gd name="connsiteY98" fmla="*/ 1661776 h 2237474"/>
              <a:gd name="connsiteX99" fmla="*/ 6530561 w 12192000"/>
              <a:gd name="connsiteY99" fmla="*/ 1664619 h 2237474"/>
              <a:gd name="connsiteX100" fmla="*/ 6525028 w 12192000"/>
              <a:gd name="connsiteY100" fmla="*/ 1666354 h 2237474"/>
              <a:gd name="connsiteX101" fmla="*/ 6516595 w 12192000"/>
              <a:gd name="connsiteY101" fmla="*/ 1667475 h 2237474"/>
              <a:gd name="connsiteX102" fmla="*/ 6516340 w 12192000"/>
              <a:gd name="connsiteY102" fmla="*/ 1667291 h 2237474"/>
              <a:gd name="connsiteX103" fmla="*/ 6508541 w 12192000"/>
              <a:gd name="connsiteY103" fmla="*/ 1668757 h 2237474"/>
              <a:gd name="connsiteX104" fmla="*/ 6471012 w 12192000"/>
              <a:gd name="connsiteY104" fmla="*/ 1678604 h 2237474"/>
              <a:gd name="connsiteX105" fmla="*/ 6415265 w 12192000"/>
              <a:gd name="connsiteY105" fmla="*/ 1665317 h 2237474"/>
              <a:gd name="connsiteX106" fmla="*/ 6393343 w 12192000"/>
              <a:gd name="connsiteY106" fmla="*/ 1664672 h 2237474"/>
              <a:gd name="connsiteX107" fmla="*/ 6380457 w 12192000"/>
              <a:gd name="connsiteY107" fmla="*/ 1662376 h 2237474"/>
              <a:gd name="connsiteX108" fmla="*/ 6280959 w 12192000"/>
              <a:gd name="connsiteY108" fmla="*/ 1689329 h 2237474"/>
              <a:gd name="connsiteX109" fmla="*/ 6266765 w 12192000"/>
              <a:gd name="connsiteY109" fmla="*/ 1695560 h 2237474"/>
              <a:gd name="connsiteX110" fmla="*/ 6255823 w 12192000"/>
              <a:gd name="connsiteY110" fmla="*/ 1704850 h 2237474"/>
              <a:gd name="connsiteX111" fmla="*/ 6098321 w 12192000"/>
              <a:gd name="connsiteY111" fmla="*/ 1721646 h 2237474"/>
              <a:gd name="connsiteX112" fmla="*/ 5880652 w 12192000"/>
              <a:gd name="connsiteY112" fmla="*/ 1779643 h 2237474"/>
              <a:gd name="connsiteX113" fmla="*/ 5785959 w 12192000"/>
              <a:gd name="connsiteY113" fmla="*/ 1775307 h 2237474"/>
              <a:gd name="connsiteX114" fmla="*/ 5643534 w 12192000"/>
              <a:gd name="connsiteY114" fmla="*/ 1802919 h 2237474"/>
              <a:gd name="connsiteX115" fmla="*/ 5518799 w 12192000"/>
              <a:gd name="connsiteY115" fmla="*/ 1818312 h 2237474"/>
              <a:gd name="connsiteX116" fmla="*/ 5505014 w 12192000"/>
              <a:gd name="connsiteY116" fmla="*/ 1819259 h 2237474"/>
              <a:gd name="connsiteX117" fmla="*/ 5499949 w 12192000"/>
              <a:gd name="connsiteY117" fmla="*/ 1814490 h 2237474"/>
              <a:gd name="connsiteX118" fmla="*/ 5453307 w 12192000"/>
              <a:gd name="connsiteY118" fmla="*/ 1815450 h 2237474"/>
              <a:gd name="connsiteX119" fmla="*/ 5364192 w 12192000"/>
              <a:gd name="connsiteY119" fmla="*/ 1826074 h 2237474"/>
              <a:gd name="connsiteX120" fmla="*/ 5350380 w 12192000"/>
              <a:gd name="connsiteY120" fmla="*/ 1830891 h 2237474"/>
              <a:gd name="connsiteX121" fmla="*/ 5259633 w 12192000"/>
              <a:gd name="connsiteY121" fmla="*/ 1837160 h 2237474"/>
              <a:gd name="connsiteX122" fmla="*/ 5197513 w 12192000"/>
              <a:gd name="connsiteY122" fmla="*/ 1844718 h 2237474"/>
              <a:gd name="connsiteX123" fmla="*/ 5184170 w 12192000"/>
              <a:gd name="connsiteY123" fmla="*/ 1849402 h 2237474"/>
              <a:gd name="connsiteX124" fmla="*/ 5168852 w 12192000"/>
              <a:gd name="connsiteY124" fmla="*/ 1844846 h 2237474"/>
              <a:gd name="connsiteX125" fmla="*/ 5164370 w 12192000"/>
              <a:gd name="connsiteY125" fmla="*/ 1840597 h 2237474"/>
              <a:gd name="connsiteX126" fmla="*/ 5114927 w 12192000"/>
              <a:gd name="connsiteY126" fmla="*/ 1847827 h 2237474"/>
              <a:gd name="connsiteX127" fmla="*/ 5108970 w 12192000"/>
              <a:gd name="connsiteY127" fmla="*/ 1847935 h 2237474"/>
              <a:gd name="connsiteX128" fmla="*/ 5067961 w 12192000"/>
              <a:gd name="connsiteY128" fmla="*/ 1845917 h 2237474"/>
              <a:gd name="connsiteX129" fmla="*/ 5007075 w 12192000"/>
              <a:gd name="connsiteY129" fmla="*/ 1838626 h 2237474"/>
              <a:gd name="connsiteX130" fmla="*/ 4944087 w 12192000"/>
              <a:gd name="connsiteY130" fmla="*/ 1823332 h 2237474"/>
              <a:gd name="connsiteX131" fmla="*/ 4907662 w 12192000"/>
              <a:gd name="connsiteY131" fmla="*/ 1816900 h 2237474"/>
              <a:gd name="connsiteX132" fmla="*/ 4882386 w 12192000"/>
              <a:gd name="connsiteY132" fmla="*/ 1809844 h 2237474"/>
              <a:gd name="connsiteX133" fmla="*/ 4811440 w 12192000"/>
              <a:gd name="connsiteY133" fmla="*/ 1804655 h 2237474"/>
              <a:gd name="connsiteX134" fmla="*/ 4691075 w 12192000"/>
              <a:gd name="connsiteY134" fmla="*/ 1801389 h 2237474"/>
              <a:gd name="connsiteX135" fmla="*/ 4647449 w 12192000"/>
              <a:gd name="connsiteY135" fmla="*/ 1793181 h 2237474"/>
              <a:gd name="connsiteX136" fmla="*/ 4645504 w 12192000"/>
              <a:gd name="connsiteY136" fmla="*/ 1787606 h 2237474"/>
              <a:gd name="connsiteX137" fmla="*/ 4632229 w 12192000"/>
              <a:gd name="connsiteY137" fmla="*/ 1785815 h 2237474"/>
              <a:gd name="connsiteX138" fmla="*/ 4629273 w 12192000"/>
              <a:gd name="connsiteY138" fmla="*/ 1784355 h 2237474"/>
              <a:gd name="connsiteX139" fmla="*/ 4611738 w 12192000"/>
              <a:gd name="connsiteY139" fmla="*/ 1776964 h 2237474"/>
              <a:gd name="connsiteX140" fmla="*/ 4560070 w 12192000"/>
              <a:gd name="connsiteY140" fmla="*/ 1785640 h 2237474"/>
              <a:gd name="connsiteX141" fmla="*/ 4536503 w 12192000"/>
              <a:gd name="connsiteY141" fmla="*/ 1785334 h 2237474"/>
              <a:gd name="connsiteX142" fmla="*/ 4513724 w 12192000"/>
              <a:gd name="connsiteY142" fmla="*/ 1791996 h 2237474"/>
              <a:gd name="connsiteX143" fmla="*/ 4501513 w 12192000"/>
              <a:gd name="connsiteY143" fmla="*/ 1799835 h 2237474"/>
              <a:gd name="connsiteX144" fmla="*/ 4459076 w 12192000"/>
              <a:gd name="connsiteY144" fmla="*/ 1813003 h 2237474"/>
              <a:gd name="connsiteX145" fmla="*/ 4459810 w 12192000"/>
              <a:gd name="connsiteY145" fmla="*/ 1797886 h 2237474"/>
              <a:gd name="connsiteX146" fmla="*/ 4379064 w 12192000"/>
              <a:gd name="connsiteY146" fmla="*/ 1817177 h 2237474"/>
              <a:gd name="connsiteX147" fmla="*/ 4319209 w 12192000"/>
              <a:gd name="connsiteY147" fmla="*/ 1834833 h 2237474"/>
              <a:gd name="connsiteX148" fmla="*/ 4306907 w 12192000"/>
              <a:gd name="connsiteY148" fmla="*/ 1841641 h 2237474"/>
              <a:gd name="connsiteX149" fmla="*/ 4290981 w 12192000"/>
              <a:gd name="connsiteY149" fmla="*/ 1839677 h 2237474"/>
              <a:gd name="connsiteX150" fmla="*/ 4285792 w 12192000"/>
              <a:gd name="connsiteY150" fmla="*/ 1836231 h 2237474"/>
              <a:gd name="connsiteX151" fmla="*/ 4238372 w 12192000"/>
              <a:gd name="connsiteY151" fmla="*/ 1851480 h 2237474"/>
              <a:gd name="connsiteX152" fmla="*/ 4232517 w 12192000"/>
              <a:gd name="connsiteY152" fmla="*/ 1852567 h 2237474"/>
              <a:gd name="connsiteX153" fmla="*/ 4191732 w 12192000"/>
              <a:gd name="connsiteY153" fmla="*/ 1857328 h 2237474"/>
              <a:gd name="connsiteX154" fmla="*/ 4065532 w 12192000"/>
              <a:gd name="connsiteY154" fmla="*/ 1855477 h 2237474"/>
              <a:gd name="connsiteX155" fmla="*/ 4028460 w 12192000"/>
              <a:gd name="connsiteY155" fmla="*/ 1855137 h 2237474"/>
              <a:gd name="connsiteX156" fmla="*/ 4002267 w 12192000"/>
              <a:gd name="connsiteY156" fmla="*/ 1852352 h 2237474"/>
              <a:gd name="connsiteX157" fmla="*/ 3931396 w 12192000"/>
              <a:gd name="connsiteY157" fmla="*/ 1858915 h 2237474"/>
              <a:gd name="connsiteX158" fmla="*/ 3812162 w 12192000"/>
              <a:gd name="connsiteY158" fmla="*/ 1875501 h 2237474"/>
              <a:gd name="connsiteX159" fmla="*/ 3767672 w 12192000"/>
              <a:gd name="connsiteY159" fmla="*/ 1874600 h 2237474"/>
              <a:gd name="connsiteX160" fmla="*/ 3764741 w 12192000"/>
              <a:gd name="connsiteY160" fmla="*/ 1869433 h 2237474"/>
              <a:gd name="connsiteX161" fmla="*/ 3751332 w 12192000"/>
              <a:gd name="connsiteY161" fmla="*/ 1869854 h 2237474"/>
              <a:gd name="connsiteX162" fmla="*/ 3748155 w 12192000"/>
              <a:gd name="connsiteY162" fmla="*/ 1868903 h 2237474"/>
              <a:gd name="connsiteX163" fmla="*/ 3729530 w 12192000"/>
              <a:gd name="connsiteY163" fmla="*/ 1864513 h 2237474"/>
              <a:gd name="connsiteX164" fmla="*/ 3680177 w 12192000"/>
              <a:gd name="connsiteY164" fmla="*/ 1881552 h 2237474"/>
              <a:gd name="connsiteX165" fmla="*/ 3567259 w 12192000"/>
              <a:gd name="connsiteY165" fmla="*/ 1893482 h 2237474"/>
              <a:gd name="connsiteX166" fmla="*/ 3405770 w 12192000"/>
              <a:gd name="connsiteY166" fmla="*/ 1904591 h 2237474"/>
              <a:gd name="connsiteX167" fmla="*/ 3280097 w 12192000"/>
              <a:gd name="connsiteY167" fmla="*/ 1919610 h 2237474"/>
              <a:gd name="connsiteX168" fmla="*/ 3123424 w 12192000"/>
              <a:gd name="connsiteY168" fmla="*/ 1952930 h 2237474"/>
              <a:gd name="connsiteX169" fmla="*/ 3009910 w 12192000"/>
              <a:gd name="connsiteY169" fmla="*/ 1957866 h 2237474"/>
              <a:gd name="connsiteX170" fmla="*/ 2995934 w 12192000"/>
              <a:gd name="connsiteY170" fmla="*/ 1967085 h 2237474"/>
              <a:gd name="connsiteX171" fmla="*/ 2980071 w 12192000"/>
              <a:gd name="connsiteY171" fmla="*/ 1972988 h 2237474"/>
              <a:gd name="connsiteX172" fmla="*/ 2978094 w 12192000"/>
              <a:gd name="connsiteY172" fmla="*/ 1972369 h 2237474"/>
              <a:gd name="connsiteX173" fmla="*/ 2942858 w 12192000"/>
              <a:gd name="connsiteY173" fmla="*/ 1981367 h 2237474"/>
              <a:gd name="connsiteX174" fmla="*/ 2875436 w 12192000"/>
              <a:gd name="connsiteY174" fmla="*/ 1996977 h 2237474"/>
              <a:gd name="connsiteX175" fmla="*/ 2874892 w 12192000"/>
              <a:gd name="connsiteY175" fmla="*/ 1996085 h 2237474"/>
              <a:gd name="connsiteX176" fmla="*/ 2864145 w 12192000"/>
              <a:gd name="connsiteY176" fmla="*/ 1994061 h 2237474"/>
              <a:gd name="connsiteX177" fmla="*/ 2843662 w 12192000"/>
              <a:gd name="connsiteY177" fmla="*/ 1992498 h 2237474"/>
              <a:gd name="connsiteX178" fmla="*/ 2796128 w 12192000"/>
              <a:gd name="connsiteY178" fmla="*/ 1976403 h 2237474"/>
              <a:gd name="connsiteX179" fmla="*/ 2756784 w 12192000"/>
              <a:gd name="connsiteY179" fmla="*/ 1985116 h 2237474"/>
              <a:gd name="connsiteX180" fmla="*/ 2748833 w 12192000"/>
              <a:gd name="connsiteY180" fmla="*/ 1986323 h 2237474"/>
              <a:gd name="connsiteX181" fmla="*/ 2748661 w 12192000"/>
              <a:gd name="connsiteY181" fmla="*/ 1986122 h 2237474"/>
              <a:gd name="connsiteX182" fmla="*/ 2740251 w 12192000"/>
              <a:gd name="connsiteY182" fmla="*/ 1986946 h 2237474"/>
              <a:gd name="connsiteX183" fmla="*/ 2718916 w 12192000"/>
              <a:gd name="connsiteY183" fmla="*/ 1990867 h 2237474"/>
              <a:gd name="connsiteX184" fmla="*/ 2713522 w 12192000"/>
              <a:gd name="connsiteY184" fmla="*/ 1990173 h 2237474"/>
              <a:gd name="connsiteX185" fmla="*/ 2680597 w 12192000"/>
              <a:gd name="connsiteY185" fmla="*/ 1984996 h 2237474"/>
              <a:gd name="connsiteX186" fmla="*/ 2578178 w 12192000"/>
              <a:gd name="connsiteY186" fmla="*/ 1990531 h 2237474"/>
              <a:gd name="connsiteX187" fmla="*/ 2476147 w 12192000"/>
              <a:gd name="connsiteY187" fmla="*/ 1998305 h 2237474"/>
              <a:gd name="connsiteX188" fmla="*/ 2373568 w 12192000"/>
              <a:gd name="connsiteY188" fmla="*/ 2003219 h 2237474"/>
              <a:gd name="connsiteX189" fmla="*/ 2321399 w 12192000"/>
              <a:gd name="connsiteY189" fmla="*/ 1989467 h 2237474"/>
              <a:gd name="connsiteX190" fmla="*/ 2315525 w 12192000"/>
              <a:gd name="connsiteY190" fmla="*/ 1989708 h 2237474"/>
              <a:gd name="connsiteX191" fmla="*/ 2300792 w 12192000"/>
              <a:gd name="connsiteY191" fmla="*/ 1994290 h 2237474"/>
              <a:gd name="connsiteX192" fmla="*/ 2295469 w 12192000"/>
              <a:gd name="connsiteY192" fmla="*/ 1996659 h 2237474"/>
              <a:gd name="connsiteX193" fmla="*/ 2287219 w 12192000"/>
              <a:gd name="connsiteY193" fmla="*/ 1998750 h 2237474"/>
              <a:gd name="connsiteX194" fmla="*/ 2286948 w 12192000"/>
              <a:gd name="connsiteY194" fmla="*/ 1998596 h 2237474"/>
              <a:gd name="connsiteX195" fmla="*/ 2243069 w 12192000"/>
              <a:gd name="connsiteY195" fmla="*/ 2015111 h 2237474"/>
              <a:gd name="connsiteX196" fmla="*/ 2186609 w 12192000"/>
              <a:gd name="connsiteY196" fmla="*/ 2008263 h 2237474"/>
              <a:gd name="connsiteX197" fmla="*/ 2164831 w 12192000"/>
              <a:gd name="connsiteY197" fmla="*/ 2010143 h 2237474"/>
              <a:gd name="connsiteX198" fmla="*/ 2152836 w 12192000"/>
              <a:gd name="connsiteY198" fmla="*/ 2010048 h 2237474"/>
              <a:gd name="connsiteX199" fmla="*/ 2117102 w 12192000"/>
              <a:gd name="connsiteY199" fmla="*/ 2023004 h 2237474"/>
              <a:gd name="connsiteX200" fmla="*/ 2111935 w 12192000"/>
              <a:gd name="connsiteY200" fmla="*/ 2023163 h 2237474"/>
              <a:gd name="connsiteX201" fmla="*/ 2089991 w 12192000"/>
              <a:gd name="connsiteY201" fmla="*/ 2034193 h 2237474"/>
              <a:gd name="connsiteX202" fmla="*/ 2058061 w 12192000"/>
              <a:gd name="connsiteY202" fmla="*/ 2047942 h 2237474"/>
              <a:gd name="connsiteX203" fmla="*/ 2055737 w 12192000"/>
              <a:gd name="connsiteY203" fmla="*/ 2047704 h 2237474"/>
              <a:gd name="connsiteX204" fmla="*/ 2042244 w 12192000"/>
              <a:gd name="connsiteY204" fmla="*/ 2055560 h 2237474"/>
              <a:gd name="connsiteX205" fmla="*/ 1976224 w 12192000"/>
              <a:gd name="connsiteY205" fmla="*/ 2074257 h 2237474"/>
              <a:gd name="connsiteX206" fmla="*/ 1877728 w 12192000"/>
              <a:gd name="connsiteY206" fmla="*/ 2101004 h 2237474"/>
              <a:gd name="connsiteX207" fmla="*/ 1759056 w 12192000"/>
              <a:gd name="connsiteY207" fmla="*/ 2125608 h 2237474"/>
              <a:gd name="connsiteX208" fmla="*/ 1637948 w 12192000"/>
              <a:gd name="connsiteY208" fmla="*/ 2172597 h 2237474"/>
              <a:gd name="connsiteX209" fmla="*/ 1434549 w 12192000"/>
              <a:gd name="connsiteY209" fmla="*/ 2234522 h 2237474"/>
              <a:gd name="connsiteX210" fmla="*/ 1398481 w 12192000"/>
              <a:gd name="connsiteY210" fmla="*/ 2237074 h 2237474"/>
              <a:gd name="connsiteX211" fmla="*/ 1398407 w 12192000"/>
              <a:gd name="connsiteY211" fmla="*/ 2237095 h 2237474"/>
              <a:gd name="connsiteX212" fmla="*/ 1370962 w 12192000"/>
              <a:gd name="connsiteY212" fmla="*/ 2237474 h 2237474"/>
              <a:gd name="connsiteX213" fmla="*/ 1356367 w 12192000"/>
              <a:gd name="connsiteY213" fmla="*/ 2235089 h 2237474"/>
              <a:gd name="connsiteX214" fmla="*/ 1324828 w 12192000"/>
              <a:gd name="connsiteY214" fmla="*/ 2231968 h 2237474"/>
              <a:gd name="connsiteX215" fmla="*/ 1297744 w 12192000"/>
              <a:gd name="connsiteY215" fmla="*/ 2235849 h 2237474"/>
              <a:gd name="connsiteX216" fmla="*/ 1286236 w 12192000"/>
              <a:gd name="connsiteY216" fmla="*/ 2233135 h 2237474"/>
              <a:gd name="connsiteX217" fmla="*/ 1283504 w 12192000"/>
              <a:gd name="connsiteY217" fmla="*/ 2233797 h 2237474"/>
              <a:gd name="connsiteX218" fmla="*/ 1279765 w 12192000"/>
              <a:gd name="connsiteY218" fmla="*/ 2229639 h 2237474"/>
              <a:gd name="connsiteX219" fmla="*/ 1195347 w 12192000"/>
              <a:gd name="connsiteY219" fmla="*/ 2212354 h 2237474"/>
              <a:gd name="connsiteX220" fmla="*/ 970251 w 12192000"/>
              <a:gd name="connsiteY220" fmla="*/ 2221029 h 2237474"/>
              <a:gd name="connsiteX221" fmla="*/ 812914 w 12192000"/>
              <a:gd name="connsiteY221" fmla="*/ 2202752 h 2237474"/>
              <a:gd name="connsiteX222" fmla="*/ 800195 w 12192000"/>
              <a:gd name="connsiteY222" fmla="*/ 2209407 h 2237474"/>
              <a:gd name="connsiteX223" fmla="*/ 784978 w 12192000"/>
              <a:gd name="connsiteY223" fmla="*/ 2212360 h 2237474"/>
              <a:gd name="connsiteX224" fmla="*/ 681987 w 12192000"/>
              <a:gd name="connsiteY224" fmla="*/ 2216757 h 2237474"/>
              <a:gd name="connsiteX225" fmla="*/ 669923 w 12192000"/>
              <a:gd name="connsiteY225" fmla="*/ 2211682 h 2237474"/>
              <a:gd name="connsiteX226" fmla="*/ 648680 w 12192000"/>
              <a:gd name="connsiteY226" fmla="*/ 2206229 h 2237474"/>
              <a:gd name="connsiteX227" fmla="*/ 597225 w 12192000"/>
              <a:gd name="connsiteY227" fmla="*/ 2180999 h 2237474"/>
              <a:gd name="connsiteX228" fmla="*/ 558449 w 12192000"/>
              <a:gd name="connsiteY228" fmla="*/ 2182346 h 2237474"/>
              <a:gd name="connsiteX229" fmla="*/ 550517 w 12192000"/>
              <a:gd name="connsiteY229" fmla="*/ 2182060 h 2237474"/>
              <a:gd name="connsiteX230" fmla="*/ 550309 w 12192000"/>
              <a:gd name="connsiteY230" fmla="*/ 2181825 h 2237474"/>
              <a:gd name="connsiteX231" fmla="*/ 541836 w 12192000"/>
              <a:gd name="connsiteY231" fmla="*/ 2181063 h 2237474"/>
              <a:gd name="connsiteX232" fmla="*/ 536057 w 12192000"/>
              <a:gd name="connsiteY232" fmla="*/ 2181537 h 2237474"/>
              <a:gd name="connsiteX233" fmla="*/ 520671 w 12192000"/>
              <a:gd name="connsiteY233" fmla="*/ 2180980 h 2237474"/>
              <a:gd name="connsiteX234" fmla="*/ 515024 w 12192000"/>
              <a:gd name="connsiteY234" fmla="*/ 2179258 h 2237474"/>
              <a:gd name="connsiteX235" fmla="*/ 512278 w 12192000"/>
              <a:gd name="connsiteY235" fmla="*/ 2176369 h 2237474"/>
              <a:gd name="connsiteX236" fmla="*/ 480419 w 12192000"/>
              <a:gd name="connsiteY236" fmla="*/ 2167807 h 2237474"/>
              <a:gd name="connsiteX237" fmla="*/ 413835 w 12192000"/>
              <a:gd name="connsiteY237" fmla="*/ 2156783 h 2237474"/>
              <a:gd name="connsiteX238" fmla="*/ 376513 w 12192000"/>
              <a:gd name="connsiteY238" fmla="*/ 2154014 h 2237474"/>
              <a:gd name="connsiteX239" fmla="*/ 273386 w 12192000"/>
              <a:gd name="connsiteY239" fmla="*/ 2142551 h 2237474"/>
              <a:gd name="connsiteX240" fmla="*/ 169207 w 12192000"/>
              <a:gd name="connsiteY240" fmla="*/ 2128100 h 2237474"/>
              <a:gd name="connsiteX241" fmla="*/ 93149 w 12192000"/>
              <a:gd name="connsiteY241" fmla="*/ 2105324 h 2237474"/>
              <a:gd name="connsiteX242" fmla="*/ 88109 w 12192000"/>
              <a:gd name="connsiteY242" fmla="*/ 2106704 h 2237474"/>
              <a:gd name="connsiteX243" fmla="*/ 80022 w 12192000"/>
              <a:gd name="connsiteY243" fmla="*/ 2107254 h 2237474"/>
              <a:gd name="connsiteX244" fmla="*/ 79717 w 12192000"/>
              <a:gd name="connsiteY244" fmla="*/ 2107046 h 2237474"/>
              <a:gd name="connsiteX245" fmla="*/ 72352 w 12192000"/>
              <a:gd name="connsiteY245" fmla="*/ 2107991 h 2237474"/>
              <a:gd name="connsiteX246" fmla="*/ 37645 w 12192000"/>
              <a:gd name="connsiteY246" fmla="*/ 2115401 h 2237474"/>
              <a:gd name="connsiteX247" fmla="*/ 4572 w 12192000"/>
              <a:gd name="connsiteY247" fmla="*/ 2111091 h 2237474"/>
              <a:gd name="connsiteX248" fmla="*/ 0 w 12192000"/>
              <a:gd name="connsiteY248" fmla="*/ 2110468 h 2237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Lst>
            <a:rect l="l" t="t" r="r" b="b"/>
            <a:pathLst>
              <a:path w="12192000" h="2237474">
                <a:moveTo>
                  <a:pt x="0" y="0"/>
                </a:moveTo>
                <a:lnTo>
                  <a:pt x="12192000" y="0"/>
                </a:lnTo>
                <a:lnTo>
                  <a:pt x="12192000" y="751299"/>
                </a:lnTo>
                <a:lnTo>
                  <a:pt x="12176759" y="759190"/>
                </a:lnTo>
                <a:cubicBezTo>
                  <a:pt x="12165968" y="763819"/>
                  <a:pt x="12157853" y="765770"/>
                  <a:pt x="12154948" y="762731"/>
                </a:cubicBezTo>
                <a:cubicBezTo>
                  <a:pt x="12116503" y="759396"/>
                  <a:pt x="12073342" y="763579"/>
                  <a:pt x="12047364" y="749662"/>
                </a:cubicBezTo>
                <a:cubicBezTo>
                  <a:pt x="12041261" y="730599"/>
                  <a:pt x="11914319" y="741909"/>
                  <a:pt x="11890686" y="732766"/>
                </a:cubicBezTo>
                <a:cubicBezTo>
                  <a:pt x="11832408" y="747890"/>
                  <a:pt x="11815359" y="777569"/>
                  <a:pt x="11782413" y="769868"/>
                </a:cubicBezTo>
                <a:cubicBezTo>
                  <a:pt x="11760031" y="763594"/>
                  <a:pt x="11675205" y="777151"/>
                  <a:pt x="11649954" y="749628"/>
                </a:cubicBezTo>
                <a:cubicBezTo>
                  <a:pt x="11608286" y="767874"/>
                  <a:pt x="11593031" y="740811"/>
                  <a:pt x="11560424" y="748017"/>
                </a:cubicBezTo>
                <a:cubicBezTo>
                  <a:pt x="11488916" y="747650"/>
                  <a:pt x="11449669" y="773362"/>
                  <a:pt x="11358455" y="747593"/>
                </a:cubicBezTo>
                <a:cubicBezTo>
                  <a:pt x="11316233" y="754756"/>
                  <a:pt x="11256313" y="713012"/>
                  <a:pt x="11165209" y="748852"/>
                </a:cubicBezTo>
                <a:cubicBezTo>
                  <a:pt x="11113345" y="753539"/>
                  <a:pt x="11140250" y="736122"/>
                  <a:pt x="11058755" y="749617"/>
                </a:cubicBezTo>
                <a:cubicBezTo>
                  <a:pt x="11036836" y="722990"/>
                  <a:pt x="10909903" y="759211"/>
                  <a:pt x="10884013" y="760728"/>
                </a:cubicBezTo>
                <a:cubicBezTo>
                  <a:pt x="10864519" y="743356"/>
                  <a:pt x="10853492" y="756172"/>
                  <a:pt x="10834688" y="757726"/>
                </a:cubicBezTo>
                <a:cubicBezTo>
                  <a:pt x="10826871" y="747343"/>
                  <a:pt x="10811086" y="746602"/>
                  <a:pt x="10805004" y="757573"/>
                </a:cubicBezTo>
                <a:cubicBezTo>
                  <a:pt x="10810951" y="784448"/>
                  <a:pt x="10744688" y="759043"/>
                  <a:pt x="10739478" y="776841"/>
                </a:cubicBezTo>
                <a:cubicBezTo>
                  <a:pt x="10678284" y="779408"/>
                  <a:pt x="10540854" y="756546"/>
                  <a:pt x="10458762" y="755400"/>
                </a:cubicBezTo>
                <a:cubicBezTo>
                  <a:pt x="10426976" y="747433"/>
                  <a:pt x="10362961" y="776166"/>
                  <a:pt x="10246919" y="769960"/>
                </a:cubicBezTo>
                <a:cubicBezTo>
                  <a:pt x="10231631" y="763610"/>
                  <a:pt x="10172943" y="749095"/>
                  <a:pt x="10167995" y="760843"/>
                </a:cubicBezTo>
                <a:cubicBezTo>
                  <a:pt x="10131971" y="759999"/>
                  <a:pt x="10021683" y="796978"/>
                  <a:pt x="9997044" y="780129"/>
                </a:cubicBezTo>
                <a:cubicBezTo>
                  <a:pt x="10001018" y="806225"/>
                  <a:pt x="9951331" y="779975"/>
                  <a:pt x="9943887" y="804141"/>
                </a:cubicBezTo>
                <a:lnTo>
                  <a:pt x="9918248" y="816628"/>
                </a:lnTo>
                <a:lnTo>
                  <a:pt x="9836148" y="858312"/>
                </a:lnTo>
                <a:lnTo>
                  <a:pt x="9823800" y="866604"/>
                </a:lnTo>
                <a:lnTo>
                  <a:pt x="9794684" y="864509"/>
                </a:lnTo>
                <a:lnTo>
                  <a:pt x="9778288" y="854362"/>
                </a:lnTo>
                <a:lnTo>
                  <a:pt x="9773886" y="857543"/>
                </a:lnTo>
                <a:cubicBezTo>
                  <a:pt x="9769008" y="863842"/>
                  <a:pt x="9766501" y="867741"/>
                  <a:pt x="9761459" y="862394"/>
                </a:cubicBezTo>
                <a:lnTo>
                  <a:pt x="9705768" y="894610"/>
                </a:lnTo>
                <a:cubicBezTo>
                  <a:pt x="9699860" y="897215"/>
                  <a:pt x="9692576" y="897590"/>
                  <a:pt x="9683005" y="894128"/>
                </a:cubicBezTo>
                <a:cubicBezTo>
                  <a:pt x="9664449" y="898200"/>
                  <a:pt x="9612100" y="914263"/>
                  <a:pt x="9594438" y="919051"/>
                </a:cubicBezTo>
                <a:lnTo>
                  <a:pt x="9577033" y="922857"/>
                </a:lnTo>
                <a:cubicBezTo>
                  <a:pt x="9568659" y="926175"/>
                  <a:pt x="9551353" y="936082"/>
                  <a:pt x="9544189" y="938966"/>
                </a:cubicBezTo>
                <a:cubicBezTo>
                  <a:pt x="9538380" y="940584"/>
                  <a:pt x="9541329" y="937538"/>
                  <a:pt x="9534048" y="940158"/>
                </a:cubicBezTo>
                <a:cubicBezTo>
                  <a:pt x="9533709" y="946069"/>
                  <a:pt x="9530854" y="951684"/>
                  <a:pt x="9500499" y="954680"/>
                </a:cubicBezTo>
                <a:cubicBezTo>
                  <a:pt x="9481230" y="968165"/>
                  <a:pt x="9456325" y="979029"/>
                  <a:pt x="9428195" y="986225"/>
                </a:cubicBezTo>
                <a:cubicBezTo>
                  <a:pt x="9422499" y="981315"/>
                  <a:pt x="9414660" y="991352"/>
                  <a:pt x="9410017" y="993931"/>
                </a:cubicBezTo>
                <a:cubicBezTo>
                  <a:pt x="9408360" y="990327"/>
                  <a:pt x="9395782" y="990863"/>
                  <a:pt x="9392919" y="994656"/>
                </a:cubicBezTo>
                <a:cubicBezTo>
                  <a:pt x="9310581" y="1024474"/>
                  <a:pt x="9345163" y="981210"/>
                  <a:pt x="9301293" y="1011593"/>
                </a:cubicBezTo>
                <a:cubicBezTo>
                  <a:pt x="9292916" y="1014346"/>
                  <a:pt x="9285483" y="1013807"/>
                  <a:pt x="9278619" y="1011878"/>
                </a:cubicBezTo>
                <a:lnTo>
                  <a:pt x="9268019" y="1007442"/>
                </a:lnTo>
                <a:lnTo>
                  <a:pt x="9234662" y="1023056"/>
                </a:lnTo>
                <a:cubicBezTo>
                  <a:pt x="9217868" y="1029197"/>
                  <a:pt x="9199852" y="1034202"/>
                  <a:pt x="9181033" y="1037921"/>
                </a:cubicBezTo>
                <a:cubicBezTo>
                  <a:pt x="9174974" y="1030923"/>
                  <a:pt x="9162516" y="1043719"/>
                  <a:pt x="9155969" y="1046804"/>
                </a:cubicBezTo>
                <a:cubicBezTo>
                  <a:pt x="9154734" y="1041866"/>
                  <a:pt x="9138567" y="1041606"/>
                  <a:pt x="9133985" y="1046450"/>
                </a:cubicBezTo>
                <a:cubicBezTo>
                  <a:pt x="9021681" y="1079910"/>
                  <a:pt x="9076377" y="1024799"/>
                  <a:pt x="9012987" y="1061986"/>
                </a:cubicBezTo>
                <a:lnTo>
                  <a:pt x="8968445" y="1052169"/>
                </a:lnTo>
                <a:lnTo>
                  <a:pt x="8958984" y="1057212"/>
                </a:lnTo>
                <a:cubicBezTo>
                  <a:pt x="8920115" y="1062770"/>
                  <a:pt x="8906181" y="1053838"/>
                  <a:pt x="8886001" y="1067468"/>
                </a:cubicBezTo>
                <a:cubicBezTo>
                  <a:pt x="8847384" y="1050046"/>
                  <a:pt x="8863283" y="1068286"/>
                  <a:pt x="8838610" y="1075091"/>
                </a:cubicBezTo>
                <a:cubicBezTo>
                  <a:pt x="8816007" y="1080079"/>
                  <a:pt x="8773923" y="1092257"/>
                  <a:pt x="8750383" y="1097387"/>
                </a:cubicBezTo>
                <a:cubicBezTo>
                  <a:pt x="8735450" y="1116502"/>
                  <a:pt x="8721220" y="1097372"/>
                  <a:pt x="8697365" y="1105869"/>
                </a:cubicBezTo>
                <a:cubicBezTo>
                  <a:pt x="8687037" y="1113735"/>
                  <a:pt x="8678781" y="1115961"/>
                  <a:pt x="8665605" y="1110791"/>
                </a:cubicBezTo>
                <a:cubicBezTo>
                  <a:pt x="8618410" y="1148662"/>
                  <a:pt x="8633049" y="1116609"/>
                  <a:pt x="8584946" y="1135226"/>
                </a:cubicBezTo>
                <a:cubicBezTo>
                  <a:pt x="8544020" y="1153499"/>
                  <a:pt x="8496232" y="1168229"/>
                  <a:pt x="8460755" y="1203427"/>
                </a:cubicBezTo>
                <a:cubicBezTo>
                  <a:pt x="8454928" y="1212828"/>
                  <a:pt x="8436573" y="1218574"/>
                  <a:pt x="8419755" y="1216260"/>
                </a:cubicBezTo>
                <a:cubicBezTo>
                  <a:pt x="8416861" y="1215863"/>
                  <a:pt x="8414124" y="1215234"/>
                  <a:pt x="8411626" y="1214397"/>
                </a:cubicBezTo>
                <a:cubicBezTo>
                  <a:pt x="8391326" y="1238641"/>
                  <a:pt x="8371389" y="1231045"/>
                  <a:pt x="8363469" y="1246658"/>
                </a:cubicBezTo>
                <a:cubicBezTo>
                  <a:pt x="8322316" y="1258746"/>
                  <a:pt x="8283162" y="1250600"/>
                  <a:pt x="8275497" y="1264396"/>
                </a:cubicBezTo>
                <a:cubicBezTo>
                  <a:pt x="8253233" y="1266996"/>
                  <a:pt x="8218383" y="1257577"/>
                  <a:pt x="8206287" y="1273060"/>
                </a:cubicBezTo>
                <a:cubicBezTo>
                  <a:pt x="8200396" y="1262794"/>
                  <a:pt x="8183827" y="1285000"/>
                  <a:pt x="8168705" y="1279956"/>
                </a:cubicBezTo>
                <a:cubicBezTo>
                  <a:pt x="8157611" y="1275235"/>
                  <a:pt x="8149996" y="1280870"/>
                  <a:pt x="8139997" y="1282713"/>
                </a:cubicBezTo>
                <a:cubicBezTo>
                  <a:pt x="8125566" y="1279776"/>
                  <a:pt x="8084128" y="1294221"/>
                  <a:pt x="8074238" y="1301895"/>
                </a:cubicBezTo>
                <a:cubicBezTo>
                  <a:pt x="8052170" y="1326903"/>
                  <a:pt x="7986951" y="1319381"/>
                  <a:pt x="7968292" y="1338779"/>
                </a:cubicBezTo>
                <a:cubicBezTo>
                  <a:pt x="7960694" y="1342282"/>
                  <a:pt x="7952937" y="1344333"/>
                  <a:pt x="7945122" y="1345477"/>
                </a:cubicBezTo>
                <a:lnTo>
                  <a:pt x="7922771" y="1346645"/>
                </a:lnTo>
                <a:lnTo>
                  <a:pt x="7915461" y="1342919"/>
                </a:lnTo>
                <a:lnTo>
                  <a:pt x="7902328" y="1345865"/>
                </a:lnTo>
                <a:lnTo>
                  <a:pt x="7898322" y="1345689"/>
                </a:lnTo>
                <a:lnTo>
                  <a:pt x="7875879" y="1345646"/>
                </a:lnTo>
                <a:cubicBezTo>
                  <a:pt x="7890672" y="1367295"/>
                  <a:pt x="7816428" y="1353520"/>
                  <a:pt x="7840612" y="1369373"/>
                </a:cubicBezTo>
                <a:cubicBezTo>
                  <a:pt x="7803208" y="1375918"/>
                  <a:pt x="7836041" y="1389289"/>
                  <a:pt x="7786819" y="1378970"/>
                </a:cubicBezTo>
                <a:cubicBezTo>
                  <a:pt x="7732613" y="1405648"/>
                  <a:pt x="7587405" y="1382806"/>
                  <a:pt x="7548172" y="1417460"/>
                </a:cubicBezTo>
                <a:cubicBezTo>
                  <a:pt x="7551327" y="1405830"/>
                  <a:pt x="7499280" y="1470447"/>
                  <a:pt x="7483437" y="1478152"/>
                </a:cubicBezTo>
                <a:cubicBezTo>
                  <a:pt x="7446517" y="1491067"/>
                  <a:pt x="7432754" y="1502351"/>
                  <a:pt x="7377870" y="1523319"/>
                </a:cubicBezTo>
                <a:cubicBezTo>
                  <a:pt x="7324166" y="1536168"/>
                  <a:pt x="7290459" y="1563749"/>
                  <a:pt x="7230737" y="1562633"/>
                </a:cubicBezTo>
                <a:cubicBezTo>
                  <a:pt x="7229794" y="1566487"/>
                  <a:pt x="7227568" y="1569908"/>
                  <a:pt x="7224458" y="1573008"/>
                </a:cubicBezTo>
                <a:lnTo>
                  <a:pt x="7213486" y="1580987"/>
                </a:lnTo>
                <a:lnTo>
                  <a:pt x="7210972" y="1580856"/>
                </a:lnTo>
                <a:lnTo>
                  <a:pt x="7183121" y="1595162"/>
                </a:lnTo>
                <a:lnTo>
                  <a:pt x="7164601" y="1606490"/>
                </a:lnTo>
                <a:lnTo>
                  <a:pt x="7159286" y="1606850"/>
                </a:lnTo>
                <a:cubicBezTo>
                  <a:pt x="7150961" y="1609262"/>
                  <a:pt x="7125743" y="1618162"/>
                  <a:pt x="7114651" y="1620959"/>
                </a:cubicBezTo>
                <a:cubicBezTo>
                  <a:pt x="7109310" y="1606138"/>
                  <a:pt x="7106695" y="1617324"/>
                  <a:pt x="7092727" y="1623628"/>
                </a:cubicBezTo>
                <a:cubicBezTo>
                  <a:pt x="7081313" y="1602012"/>
                  <a:pt x="7049394" y="1627301"/>
                  <a:pt x="7031309" y="1619451"/>
                </a:cubicBezTo>
                <a:cubicBezTo>
                  <a:pt x="7021305" y="1624569"/>
                  <a:pt x="7010515" y="1629587"/>
                  <a:pt x="6999084" y="1634317"/>
                </a:cubicBezTo>
                <a:lnTo>
                  <a:pt x="6992107" y="1636860"/>
                </a:lnTo>
                <a:lnTo>
                  <a:pt x="6991765" y="1636725"/>
                </a:lnTo>
                <a:cubicBezTo>
                  <a:pt x="6989813" y="1636884"/>
                  <a:pt x="6987353" y="1637572"/>
                  <a:pt x="6983996" y="1639040"/>
                </a:cubicBezTo>
                <a:lnTo>
                  <a:pt x="6979383" y="1641496"/>
                </a:lnTo>
                <a:lnTo>
                  <a:pt x="6900177" y="1636016"/>
                </a:lnTo>
                <a:cubicBezTo>
                  <a:pt x="6859708" y="1641136"/>
                  <a:pt x="6829973" y="1628753"/>
                  <a:pt x="6795372" y="1644845"/>
                </a:cubicBezTo>
                <a:cubicBezTo>
                  <a:pt x="6757466" y="1649571"/>
                  <a:pt x="6723150" y="1647290"/>
                  <a:pt x="6692251" y="1656357"/>
                </a:cubicBezTo>
                <a:cubicBezTo>
                  <a:pt x="6678032" y="1652894"/>
                  <a:pt x="6665282" y="1652445"/>
                  <a:pt x="6655235" y="1661869"/>
                </a:cubicBezTo>
                <a:cubicBezTo>
                  <a:pt x="6619334" y="1664040"/>
                  <a:pt x="6608179" y="1654034"/>
                  <a:pt x="6587857" y="1665769"/>
                </a:cubicBezTo>
                <a:lnTo>
                  <a:pt x="6554894" y="1664428"/>
                </a:lnTo>
                <a:lnTo>
                  <a:pt x="6551579" y="1662213"/>
                </a:lnTo>
                <a:lnTo>
                  <a:pt x="6545693" y="1661776"/>
                </a:lnTo>
                <a:lnTo>
                  <a:pt x="6530561" y="1664619"/>
                </a:lnTo>
                <a:lnTo>
                  <a:pt x="6525028" y="1666354"/>
                </a:lnTo>
                <a:cubicBezTo>
                  <a:pt x="6521154" y="1667301"/>
                  <a:pt x="6518510" y="1667613"/>
                  <a:pt x="6516595" y="1667475"/>
                </a:cubicBezTo>
                <a:lnTo>
                  <a:pt x="6516340" y="1667291"/>
                </a:lnTo>
                <a:lnTo>
                  <a:pt x="6508541" y="1668757"/>
                </a:lnTo>
                <a:cubicBezTo>
                  <a:pt x="6495493" y="1671715"/>
                  <a:pt x="6482908" y="1675051"/>
                  <a:pt x="6471012" y="1678604"/>
                </a:cubicBezTo>
                <a:cubicBezTo>
                  <a:pt x="6457809" y="1668164"/>
                  <a:pt x="6415506" y="1688334"/>
                  <a:pt x="6415265" y="1665317"/>
                </a:cubicBezTo>
                <a:cubicBezTo>
                  <a:pt x="6399063" y="1669446"/>
                  <a:pt x="6391173" y="1680085"/>
                  <a:pt x="6393343" y="1664672"/>
                </a:cubicBezTo>
                <a:lnTo>
                  <a:pt x="6380457" y="1662376"/>
                </a:lnTo>
                <a:lnTo>
                  <a:pt x="6280959" y="1689329"/>
                </a:lnTo>
                <a:lnTo>
                  <a:pt x="6266765" y="1695560"/>
                </a:lnTo>
                <a:cubicBezTo>
                  <a:pt x="6262331" y="1698152"/>
                  <a:pt x="6258580" y="1701192"/>
                  <a:pt x="6255823" y="1704850"/>
                </a:cubicBezTo>
                <a:cubicBezTo>
                  <a:pt x="6200184" y="1694834"/>
                  <a:pt x="6155082" y="1716996"/>
                  <a:pt x="6098321" y="1721646"/>
                </a:cubicBezTo>
                <a:cubicBezTo>
                  <a:pt x="6036511" y="1734126"/>
                  <a:pt x="5902526" y="1770074"/>
                  <a:pt x="5880652" y="1779643"/>
                </a:cubicBezTo>
                <a:cubicBezTo>
                  <a:pt x="5862008" y="1784877"/>
                  <a:pt x="5777344" y="1786304"/>
                  <a:pt x="5785959" y="1775307"/>
                </a:cubicBezTo>
                <a:cubicBezTo>
                  <a:pt x="5732223" y="1803618"/>
                  <a:pt x="5707481" y="1784706"/>
                  <a:pt x="5643534" y="1802919"/>
                </a:cubicBezTo>
                <a:lnTo>
                  <a:pt x="5518799" y="1818312"/>
                </a:lnTo>
                <a:lnTo>
                  <a:pt x="5505014" y="1819259"/>
                </a:lnTo>
                <a:lnTo>
                  <a:pt x="5499949" y="1814490"/>
                </a:lnTo>
                <a:lnTo>
                  <a:pt x="5453307" y="1815450"/>
                </a:lnTo>
                <a:cubicBezTo>
                  <a:pt x="5433075" y="1827706"/>
                  <a:pt x="5395563" y="1821122"/>
                  <a:pt x="5364192" y="1826074"/>
                </a:cubicBezTo>
                <a:lnTo>
                  <a:pt x="5350380" y="1830891"/>
                </a:lnTo>
                <a:lnTo>
                  <a:pt x="5259633" y="1837160"/>
                </a:lnTo>
                <a:lnTo>
                  <a:pt x="5197513" y="1844718"/>
                </a:lnTo>
                <a:lnTo>
                  <a:pt x="5184170" y="1849402"/>
                </a:lnTo>
                <a:lnTo>
                  <a:pt x="5168852" y="1844846"/>
                </a:lnTo>
                <a:cubicBezTo>
                  <a:pt x="5166986" y="1843561"/>
                  <a:pt x="5165478" y="1842127"/>
                  <a:pt x="5164370" y="1840597"/>
                </a:cubicBezTo>
                <a:lnTo>
                  <a:pt x="5114927" y="1847827"/>
                </a:lnTo>
                <a:lnTo>
                  <a:pt x="5108970" y="1847935"/>
                </a:lnTo>
                <a:lnTo>
                  <a:pt x="5067961" y="1845917"/>
                </a:lnTo>
                <a:lnTo>
                  <a:pt x="5007075" y="1838626"/>
                </a:lnTo>
                <a:cubicBezTo>
                  <a:pt x="4987003" y="1833546"/>
                  <a:pt x="4969259" y="1814096"/>
                  <a:pt x="4944087" y="1823332"/>
                </a:cubicBezTo>
                <a:cubicBezTo>
                  <a:pt x="4949882" y="1812650"/>
                  <a:pt x="4914396" y="1826154"/>
                  <a:pt x="4907662" y="1816900"/>
                </a:cubicBezTo>
                <a:cubicBezTo>
                  <a:pt x="4903760" y="1809237"/>
                  <a:pt x="4892087" y="1811549"/>
                  <a:pt x="4882386" y="1809844"/>
                </a:cubicBezTo>
                <a:cubicBezTo>
                  <a:pt x="4874062" y="1802609"/>
                  <a:pt x="4826962" y="1801349"/>
                  <a:pt x="4811440" y="1804655"/>
                </a:cubicBezTo>
                <a:cubicBezTo>
                  <a:pt x="4768806" y="1818748"/>
                  <a:pt x="4725356" y="1790961"/>
                  <a:pt x="4691075" y="1801389"/>
                </a:cubicBezTo>
                <a:cubicBezTo>
                  <a:pt x="4663743" y="1799478"/>
                  <a:pt x="4655044" y="1795479"/>
                  <a:pt x="4647449" y="1793181"/>
                </a:cubicBezTo>
                <a:lnTo>
                  <a:pt x="4645504" y="1787606"/>
                </a:lnTo>
                <a:lnTo>
                  <a:pt x="4632229" y="1785815"/>
                </a:lnTo>
                <a:lnTo>
                  <a:pt x="4629273" y="1784355"/>
                </a:lnTo>
                <a:cubicBezTo>
                  <a:pt x="4623639" y="1781544"/>
                  <a:pt x="4617950" y="1778917"/>
                  <a:pt x="4611738" y="1776964"/>
                </a:cubicBezTo>
                <a:cubicBezTo>
                  <a:pt x="4601379" y="1800272"/>
                  <a:pt x="4557197" y="1764196"/>
                  <a:pt x="4560070" y="1785640"/>
                </a:cubicBezTo>
                <a:lnTo>
                  <a:pt x="4536503" y="1785334"/>
                </a:lnTo>
                <a:lnTo>
                  <a:pt x="4513724" y="1791996"/>
                </a:lnTo>
                <a:lnTo>
                  <a:pt x="4501513" y="1799835"/>
                </a:lnTo>
                <a:lnTo>
                  <a:pt x="4459076" y="1813003"/>
                </a:lnTo>
                <a:lnTo>
                  <a:pt x="4459810" y="1797886"/>
                </a:lnTo>
                <a:lnTo>
                  <a:pt x="4379064" y="1817177"/>
                </a:lnTo>
                <a:lnTo>
                  <a:pt x="4319209" y="1834833"/>
                </a:lnTo>
                <a:lnTo>
                  <a:pt x="4306907" y="1841641"/>
                </a:lnTo>
                <a:lnTo>
                  <a:pt x="4290981" y="1839677"/>
                </a:lnTo>
                <a:cubicBezTo>
                  <a:pt x="4288909" y="1838717"/>
                  <a:pt x="4287163" y="1837555"/>
                  <a:pt x="4285792" y="1836231"/>
                </a:cubicBezTo>
                <a:lnTo>
                  <a:pt x="4238372" y="1851480"/>
                </a:lnTo>
                <a:lnTo>
                  <a:pt x="4232517" y="1852567"/>
                </a:lnTo>
                <a:lnTo>
                  <a:pt x="4191732" y="1857328"/>
                </a:lnTo>
                <a:lnTo>
                  <a:pt x="4065532" y="1855477"/>
                </a:lnTo>
                <a:cubicBezTo>
                  <a:pt x="4069305" y="1844009"/>
                  <a:pt x="4036780" y="1863138"/>
                  <a:pt x="4028460" y="1855137"/>
                </a:cubicBezTo>
                <a:cubicBezTo>
                  <a:pt x="4023224" y="1848238"/>
                  <a:pt x="4012138" y="1852433"/>
                  <a:pt x="4002267" y="1852352"/>
                </a:cubicBezTo>
                <a:cubicBezTo>
                  <a:pt x="3992749" y="1846600"/>
                  <a:pt x="3946095" y="1853107"/>
                  <a:pt x="3931396" y="1858915"/>
                </a:cubicBezTo>
                <a:cubicBezTo>
                  <a:pt x="3891932" y="1879798"/>
                  <a:pt x="3844059" y="1859600"/>
                  <a:pt x="3812162" y="1875501"/>
                </a:cubicBezTo>
                <a:cubicBezTo>
                  <a:pt x="3784875" y="1878116"/>
                  <a:pt x="3775574" y="1875612"/>
                  <a:pt x="3767672" y="1874600"/>
                </a:cubicBezTo>
                <a:lnTo>
                  <a:pt x="3764741" y="1869433"/>
                </a:lnTo>
                <a:lnTo>
                  <a:pt x="3751332" y="1869854"/>
                </a:lnTo>
                <a:lnTo>
                  <a:pt x="3748155" y="1868903"/>
                </a:lnTo>
                <a:cubicBezTo>
                  <a:pt x="3742091" y="1867062"/>
                  <a:pt x="3736007" y="1865414"/>
                  <a:pt x="3729530" y="1864513"/>
                </a:cubicBezTo>
                <a:cubicBezTo>
                  <a:pt x="3723549" y="1889158"/>
                  <a:pt x="3673453" y="1860919"/>
                  <a:pt x="3680177" y="1881552"/>
                </a:cubicBezTo>
                <a:cubicBezTo>
                  <a:pt x="3643549" y="1880892"/>
                  <a:pt x="3599470" y="1913398"/>
                  <a:pt x="3567259" y="1893482"/>
                </a:cubicBezTo>
                <a:cubicBezTo>
                  <a:pt x="3512865" y="1897927"/>
                  <a:pt x="3463644" y="1898121"/>
                  <a:pt x="3405770" y="1904591"/>
                </a:cubicBezTo>
                <a:cubicBezTo>
                  <a:pt x="3361027" y="1917619"/>
                  <a:pt x="3312439" y="1902759"/>
                  <a:pt x="3280097" y="1919610"/>
                </a:cubicBezTo>
                <a:cubicBezTo>
                  <a:pt x="3228353" y="1917339"/>
                  <a:pt x="3163854" y="1927961"/>
                  <a:pt x="3123424" y="1952930"/>
                </a:cubicBezTo>
                <a:cubicBezTo>
                  <a:pt x="3067921" y="1955455"/>
                  <a:pt x="3058626" y="1970554"/>
                  <a:pt x="3009910" y="1957866"/>
                </a:cubicBezTo>
                <a:cubicBezTo>
                  <a:pt x="3005875" y="1961558"/>
                  <a:pt x="3001138" y="1964570"/>
                  <a:pt x="2995934" y="1967085"/>
                </a:cubicBezTo>
                <a:lnTo>
                  <a:pt x="2980071" y="1972988"/>
                </a:lnTo>
                <a:lnTo>
                  <a:pt x="2978094" y="1972369"/>
                </a:lnTo>
                <a:lnTo>
                  <a:pt x="2942858" y="1981367"/>
                </a:lnTo>
                <a:lnTo>
                  <a:pt x="2875436" y="1996977"/>
                </a:lnTo>
                <a:lnTo>
                  <a:pt x="2874892" y="1996085"/>
                </a:lnTo>
                <a:cubicBezTo>
                  <a:pt x="2872808" y="1994277"/>
                  <a:pt x="2869648" y="1993306"/>
                  <a:pt x="2864145" y="1994061"/>
                </a:cubicBezTo>
                <a:cubicBezTo>
                  <a:pt x="2872218" y="1978115"/>
                  <a:pt x="2860603" y="1988862"/>
                  <a:pt x="2843662" y="1992498"/>
                </a:cubicBezTo>
                <a:cubicBezTo>
                  <a:pt x="2852423" y="1968542"/>
                  <a:pt x="2804535" y="1987804"/>
                  <a:pt x="2796128" y="1976403"/>
                </a:cubicBezTo>
                <a:cubicBezTo>
                  <a:pt x="2783487" y="1979614"/>
                  <a:pt x="2770278" y="1982573"/>
                  <a:pt x="2756784" y="1985116"/>
                </a:cubicBezTo>
                <a:lnTo>
                  <a:pt x="2748833" y="1986323"/>
                </a:lnTo>
                <a:cubicBezTo>
                  <a:pt x="2748775" y="1986256"/>
                  <a:pt x="2748719" y="1986188"/>
                  <a:pt x="2748661" y="1986122"/>
                </a:cubicBezTo>
                <a:cubicBezTo>
                  <a:pt x="2746906" y="1985902"/>
                  <a:pt x="2744280" y="1986117"/>
                  <a:pt x="2740251" y="1986946"/>
                </a:cubicBezTo>
                <a:lnTo>
                  <a:pt x="2718916" y="1990867"/>
                </a:lnTo>
                <a:lnTo>
                  <a:pt x="2713522" y="1990173"/>
                </a:lnTo>
                <a:lnTo>
                  <a:pt x="2680597" y="1984996"/>
                </a:lnTo>
                <a:cubicBezTo>
                  <a:pt x="2658416" y="1985461"/>
                  <a:pt x="2612251" y="1988312"/>
                  <a:pt x="2578178" y="1990531"/>
                </a:cubicBezTo>
                <a:cubicBezTo>
                  <a:pt x="2545413" y="1998704"/>
                  <a:pt x="2513846" y="1994934"/>
                  <a:pt x="2476147" y="1998305"/>
                </a:cubicBezTo>
                <a:cubicBezTo>
                  <a:pt x="2437134" y="2013637"/>
                  <a:pt x="2413847" y="1999542"/>
                  <a:pt x="2373568" y="2003219"/>
                </a:cubicBezTo>
                <a:cubicBezTo>
                  <a:pt x="2341422" y="2024631"/>
                  <a:pt x="2342856" y="1992997"/>
                  <a:pt x="2321399" y="1989467"/>
                </a:cubicBezTo>
                <a:lnTo>
                  <a:pt x="2315525" y="1989708"/>
                </a:lnTo>
                <a:lnTo>
                  <a:pt x="2300792" y="1994290"/>
                </a:lnTo>
                <a:lnTo>
                  <a:pt x="2295469" y="1996659"/>
                </a:lnTo>
                <a:cubicBezTo>
                  <a:pt x="2291722" y="1998049"/>
                  <a:pt x="2289127" y="1998665"/>
                  <a:pt x="2287219" y="1998750"/>
                </a:cubicBezTo>
                <a:lnTo>
                  <a:pt x="2286948" y="1998596"/>
                </a:lnTo>
                <a:lnTo>
                  <a:pt x="2243069" y="2015111"/>
                </a:lnTo>
                <a:cubicBezTo>
                  <a:pt x="2229030" y="2006206"/>
                  <a:pt x="2188966" y="2031217"/>
                  <a:pt x="2186609" y="2008263"/>
                </a:cubicBezTo>
                <a:cubicBezTo>
                  <a:pt x="2170936" y="2014251"/>
                  <a:pt x="2164097" y="2025782"/>
                  <a:pt x="2164831" y="2010143"/>
                </a:cubicBezTo>
                <a:cubicBezTo>
                  <a:pt x="2159536" y="2011705"/>
                  <a:pt x="2155830" y="2011340"/>
                  <a:pt x="2152836" y="2010048"/>
                </a:cubicBezTo>
                <a:lnTo>
                  <a:pt x="2117102" y="2023004"/>
                </a:lnTo>
                <a:lnTo>
                  <a:pt x="2111935" y="2023163"/>
                </a:lnTo>
                <a:lnTo>
                  <a:pt x="2089991" y="2034193"/>
                </a:lnTo>
                <a:lnTo>
                  <a:pt x="2058061" y="2047942"/>
                </a:lnTo>
                <a:lnTo>
                  <a:pt x="2055737" y="2047704"/>
                </a:lnTo>
                <a:lnTo>
                  <a:pt x="2042244" y="2055560"/>
                </a:lnTo>
                <a:cubicBezTo>
                  <a:pt x="2038090" y="2058656"/>
                  <a:pt x="1978623" y="2070285"/>
                  <a:pt x="1976224" y="2074257"/>
                </a:cubicBezTo>
                <a:cubicBezTo>
                  <a:pt x="1920172" y="2070662"/>
                  <a:pt x="1933546" y="2089824"/>
                  <a:pt x="1877728" y="2101004"/>
                </a:cubicBezTo>
                <a:cubicBezTo>
                  <a:pt x="1839146" y="2101989"/>
                  <a:pt x="1818769" y="2108983"/>
                  <a:pt x="1759056" y="2125608"/>
                </a:cubicBezTo>
                <a:cubicBezTo>
                  <a:pt x="1719091" y="2137539"/>
                  <a:pt x="1691494" y="2161097"/>
                  <a:pt x="1637948" y="2172597"/>
                </a:cubicBezTo>
                <a:cubicBezTo>
                  <a:pt x="1587306" y="2207053"/>
                  <a:pt x="1496241" y="2208973"/>
                  <a:pt x="1434549" y="2234522"/>
                </a:cubicBezTo>
                <a:cubicBezTo>
                  <a:pt x="1402655" y="2224964"/>
                  <a:pt x="1409212" y="2231152"/>
                  <a:pt x="1398481" y="2237074"/>
                </a:cubicBezTo>
                <a:cubicBezTo>
                  <a:pt x="1398456" y="2237082"/>
                  <a:pt x="1398432" y="2237089"/>
                  <a:pt x="1398407" y="2237095"/>
                </a:cubicBezTo>
                <a:lnTo>
                  <a:pt x="1370962" y="2237474"/>
                </a:lnTo>
                <a:lnTo>
                  <a:pt x="1356367" y="2235089"/>
                </a:lnTo>
                <a:cubicBezTo>
                  <a:pt x="1346056" y="2233320"/>
                  <a:pt x="1335986" y="2231930"/>
                  <a:pt x="1324828" y="2231968"/>
                </a:cubicBezTo>
                <a:lnTo>
                  <a:pt x="1297744" y="2235849"/>
                </a:lnTo>
                <a:lnTo>
                  <a:pt x="1286236" y="2233135"/>
                </a:lnTo>
                <a:lnTo>
                  <a:pt x="1283504" y="2233797"/>
                </a:lnTo>
                <a:lnTo>
                  <a:pt x="1279765" y="2229639"/>
                </a:lnTo>
                <a:cubicBezTo>
                  <a:pt x="1260110" y="2221111"/>
                  <a:pt x="1209850" y="2211602"/>
                  <a:pt x="1195347" y="2212354"/>
                </a:cubicBezTo>
                <a:cubicBezTo>
                  <a:pt x="1171903" y="2216875"/>
                  <a:pt x="1033292" y="2222456"/>
                  <a:pt x="970251" y="2221029"/>
                </a:cubicBezTo>
                <a:cubicBezTo>
                  <a:pt x="913858" y="2213074"/>
                  <a:pt x="864984" y="2224767"/>
                  <a:pt x="812914" y="2202752"/>
                </a:cubicBezTo>
                <a:cubicBezTo>
                  <a:pt x="809419" y="2205714"/>
                  <a:pt x="805091" y="2207855"/>
                  <a:pt x="800195" y="2209407"/>
                </a:cubicBezTo>
                <a:lnTo>
                  <a:pt x="784978" y="2212360"/>
                </a:lnTo>
                <a:lnTo>
                  <a:pt x="681987" y="2216757"/>
                </a:lnTo>
                <a:lnTo>
                  <a:pt x="669923" y="2211682"/>
                </a:lnTo>
                <a:cubicBezTo>
                  <a:pt x="675432" y="2197125"/>
                  <a:pt x="665394" y="2205767"/>
                  <a:pt x="648680" y="2206229"/>
                </a:cubicBezTo>
                <a:cubicBezTo>
                  <a:pt x="653511" y="2183723"/>
                  <a:pt x="607806" y="2194090"/>
                  <a:pt x="597225" y="2180999"/>
                </a:cubicBezTo>
                <a:cubicBezTo>
                  <a:pt x="584838" y="2181847"/>
                  <a:pt x="571827" y="2182333"/>
                  <a:pt x="558449" y="2182346"/>
                </a:cubicBezTo>
                <a:lnTo>
                  <a:pt x="550517" y="2182060"/>
                </a:lnTo>
                <a:lnTo>
                  <a:pt x="550309" y="2181825"/>
                </a:lnTo>
                <a:cubicBezTo>
                  <a:pt x="548471" y="2181269"/>
                  <a:pt x="545824" y="2180990"/>
                  <a:pt x="541836" y="2181063"/>
                </a:cubicBezTo>
                <a:lnTo>
                  <a:pt x="536057" y="2181537"/>
                </a:lnTo>
                <a:lnTo>
                  <a:pt x="520671" y="2180980"/>
                </a:lnTo>
                <a:lnTo>
                  <a:pt x="515024" y="2179258"/>
                </a:lnTo>
                <a:lnTo>
                  <a:pt x="512278" y="2176369"/>
                </a:lnTo>
                <a:lnTo>
                  <a:pt x="480419" y="2167807"/>
                </a:lnTo>
                <a:cubicBezTo>
                  <a:pt x="458012" y="2174781"/>
                  <a:pt x="449332" y="2162566"/>
                  <a:pt x="413835" y="2156783"/>
                </a:cubicBezTo>
                <a:cubicBezTo>
                  <a:pt x="401959" y="2163765"/>
                  <a:pt x="389622" y="2160522"/>
                  <a:pt x="376513" y="2154014"/>
                </a:cubicBezTo>
                <a:cubicBezTo>
                  <a:pt x="344376" y="2156059"/>
                  <a:pt x="311403" y="2146283"/>
                  <a:pt x="273386" y="2142551"/>
                </a:cubicBezTo>
                <a:cubicBezTo>
                  <a:pt x="236093" y="2150634"/>
                  <a:pt x="209811" y="2132011"/>
                  <a:pt x="169207" y="2128100"/>
                </a:cubicBezTo>
                <a:lnTo>
                  <a:pt x="93149" y="2105324"/>
                </a:lnTo>
                <a:lnTo>
                  <a:pt x="88109" y="2106704"/>
                </a:lnTo>
                <a:cubicBezTo>
                  <a:pt x="84511" y="2107398"/>
                  <a:pt x="81960" y="2107528"/>
                  <a:pt x="80022" y="2107254"/>
                </a:cubicBezTo>
                <a:lnTo>
                  <a:pt x="79717" y="2107046"/>
                </a:lnTo>
                <a:lnTo>
                  <a:pt x="72352" y="2107991"/>
                </a:lnTo>
                <a:cubicBezTo>
                  <a:pt x="60160" y="2110089"/>
                  <a:pt x="48530" y="2112610"/>
                  <a:pt x="37645" y="2115401"/>
                </a:cubicBezTo>
                <a:cubicBezTo>
                  <a:pt x="29688" y="2109582"/>
                  <a:pt x="16534" y="2111084"/>
                  <a:pt x="4572" y="2111091"/>
                </a:cubicBezTo>
                <a:lnTo>
                  <a:pt x="0" y="2110468"/>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olo 1">
            <a:extLst>
              <a:ext uri="{FF2B5EF4-FFF2-40B4-BE49-F238E27FC236}">
                <a16:creationId xmlns:a16="http://schemas.microsoft.com/office/drawing/2014/main" id="{A6F1B3D8-5730-CE9F-4835-611812822C65}"/>
              </a:ext>
            </a:extLst>
          </p:cNvPr>
          <p:cNvSpPr>
            <a:spLocks noGrp="1"/>
          </p:cNvSpPr>
          <p:nvPr>
            <p:ph type="title"/>
          </p:nvPr>
        </p:nvSpPr>
        <p:spPr>
          <a:xfrm>
            <a:off x="1137037" y="741082"/>
            <a:ext cx="9274512" cy="949606"/>
          </a:xfrm>
        </p:spPr>
        <p:txBody>
          <a:bodyPr>
            <a:normAutofit/>
          </a:bodyPr>
          <a:lstStyle/>
          <a:p>
            <a:r>
              <a:rPr lang="it-IT"/>
              <a:t>Facoltà assunzionali</a:t>
            </a:r>
            <a:endParaRPr lang="it-IT" dirty="0"/>
          </a:p>
        </p:txBody>
      </p:sp>
      <p:sp>
        <p:nvSpPr>
          <p:cNvPr id="14" name="Freeform: Shape 13">
            <a:extLst>
              <a:ext uri="{FF2B5EF4-FFF2-40B4-BE49-F238E27FC236}">
                <a16:creationId xmlns:a16="http://schemas.microsoft.com/office/drawing/2014/main" id="{3501A971-CEBD-4E4B-8529-3BB4F4100C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60460" y="6189260"/>
            <a:ext cx="7831541" cy="668740"/>
          </a:xfrm>
          <a:custGeom>
            <a:avLst/>
            <a:gdLst>
              <a:gd name="connsiteX0" fmla="*/ 4686423 w 9517857"/>
              <a:gd name="connsiteY0" fmla="*/ 247919 h 918356"/>
              <a:gd name="connsiteX1" fmla="*/ 4689051 w 9517857"/>
              <a:gd name="connsiteY1" fmla="*/ 250968 h 918356"/>
              <a:gd name="connsiteX2" fmla="*/ 4687244 w 9517857"/>
              <a:gd name="connsiteY2" fmla="*/ 251298 h 918356"/>
              <a:gd name="connsiteX3" fmla="*/ 4685225 w 9517857"/>
              <a:gd name="connsiteY3" fmla="*/ 246530 h 918356"/>
              <a:gd name="connsiteX4" fmla="*/ 4686133 w 9517857"/>
              <a:gd name="connsiteY4" fmla="*/ 246727 h 918356"/>
              <a:gd name="connsiteX5" fmla="*/ 4686423 w 9517857"/>
              <a:gd name="connsiteY5" fmla="*/ 247919 h 918356"/>
              <a:gd name="connsiteX6" fmla="*/ 9517856 w 9517857"/>
              <a:gd name="connsiteY6" fmla="*/ 0 h 918356"/>
              <a:gd name="connsiteX7" fmla="*/ 9517857 w 9517857"/>
              <a:gd name="connsiteY7" fmla="*/ 12 h 918356"/>
              <a:gd name="connsiteX8" fmla="*/ 9517857 w 9517857"/>
              <a:gd name="connsiteY8" fmla="*/ 918356 h 918356"/>
              <a:gd name="connsiteX9" fmla="*/ 14604 w 9517857"/>
              <a:gd name="connsiteY9" fmla="*/ 918356 h 918356"/>
              <a:gd name="connsiteX10" fmla="*/ 12841 w 9517857"/>
              <a:gd name="connsiteY10" fmla="*/ 917763 h 918356"/>
              <a:gd name="connsiteX11" fmla="*/ 93 w 9517857"/>
              <a:gd name="connsiteY11" fmla="*/ 912471 h 918356"/>
              <a:gd name="connsiteX12" fmla="*/ 58674 w 9517857"/>
              <a:gd name="connsiteY12" fmla="*/ 890322 h 918356"/>
              <a:gd name="connsiteX13" fmla="*/ 275005 w 9517857"/>
              <a:gd name="connsiteY13" fmla="*/ 807229 h 918356"/>
              <a:gd name="connsiteX14" fmla="*/ 587824 w 9517857"/>
              <a:gd name="connsiteY14" fmla="*/ 798195 h 918356"/>
              <a:gd name="connsiteX15" fmla="*/ 651826 w 9517857"/>
              <a:gd name="connsiteY15" fmla="*/ 738338 h 918356"/>
              <a:gd name="connsiteX16" fmla="*/ 727985 w 9517857"/>
              <a:gd name="connsiteY16" fmla="*/ 719826 h 918356"/>
              <a:gd name="connsiteX17" fmla="*/ 778982 w 9517857"/>
              <a:gd name="connsiteY17" fmla="*/ 710142 h 918356"/>
              <a:gd name="connsiteX18" fmla="*/ 849944 w 9517857"/>
              <a:gd name="connsiteY18" fmla="*/ 717987 h 918356"/>
              <a:gd name="connsiteX19" fmla="*/ 921659 w 9517857"/>
              <a:gd name="connsiteY19" fmla="*/ 712695 h 918356"/>
              <a:gd name="connsiteX20" fmla="*/ 930946 w 9517857"/>
              <a:gd name="connsiteY20" fmla="*/ 734046 h 918356"/>
              <a:gd name="connsiteX21" fmla="*/ 986250 w 9517857"/>
              <a:gd name="connsiteY21" fmla="*/ 713530 h 918356"/>
              <a:gd name="connsiteX22" fmla="*/ 1013752 w 9517857"/>
              <a:gd name="connsiteY22" fmla="*/ 713361 h 918356"/>
              <a:gd name="connsiteX23" fmla="*/ 1023734 w 9517857"/>
              <a:gd name="connsiteY23" fmla="*/ 718571 h 918356"/>
              <a:gd name="connsiteX24" fmla="*/ 1063207 w 9517857"/>
              <a:gd name="connsiteY24" fmla="*/ 715651 h 918356"/>
              <a:gd name="connsiteX25" fmla="*/ 1081980 w 9517857"/>
              <a:gd name="connsiteY25" fmla="*/ 738455 h 918356"/>
              <a:gd name="connsiteX26" fmla="*/ 1218120 w 9517857"/>
              <a:gd name="connsiteY26" fmla="*/ 713280 h 918356"/>
              <a:gd name="connsiteX27" fmla="*/ 1397459 w 9517857"/>
              <a:gd name="connsiteY27" fmla="*/ 691190 h 918356"/>
              <a:gd name="connsiteX28" fmla="*/ 1580688 w 9517857"/>
              <a:gd name="connsiteY28" fmla="*/ 693697 h 918356"/>
              <a:gd name="connsiteX29" fmla="*/ 1772334 w 9517857"/>
              <a:gd name="connsiteY29" fmla="*/ 710640 h 918356"/>
              <a:gd name="connsiteX30" fmla="*/ 2002561 w 9517857"/>
              <a:gd name="connsiteY30" fmla="*/ 659917 h 918356"/>
              <a:gd name="connsiteX31" fmla="*/ 2135144 w 9517857"/>
              <a:gd name="connsiteY31" fmla="*/ 636501 h 918356"/>
              <a:gd name="connsiteX32" fmla="*/ 2440292 w 9517857"/>
              <a:gd name="connsiteY32" fmla="*/ 593862 h 918356"/>
              <a:gd name="connsiteX33" fmla="*/ 2547829 w 9517857"/>
              <a:gd name="connsiteY33" fmla="*/ 566150 h 918356"/>
              <a:gd name="connsiteX34" fmla="*/ 2658055 w 9517857"/>
              <a:gd name="connsiteY34" fmla="*/ 578727 h 918356"/>
              <a:gd name="connsiteX35" fmla="*/ 2693698 w 9517857"/>
              <a:gd name="connsiteY35" fmla="*/ 560029 h 918356"/>
              <a:gd name="connsiteX36" fmla="*/ 2699673 w 9517857"/>
              <a:gd name="connsiteY36" fmla="*/ 556400 h 918356"/>
              <a:gd name="connsiteX37" fmla="*/ 2727306 w 9517857"/>
              <a:gd name="connsiteY37" fmla="*/ 550698 h 918356"/>
              <a:gd name="connsiteX38" fmla="*/ 2730451 w 9517857"/>
              <a:gd name="connsiteY38" fmla="*/ 538058 h 918356"/>
              <a:gd name="connsiteX39" fmla="*/ 2768713 w 9517857"/>
              <a:gd name="connsiteY39" fmla="*/ 521575 h 918356"/>
              <a:gd name="connsiteX40" fmla="*/ 2820868 w 9517857"/>
              <a:gd name="connsiteY40" fmla="*/ 514160 h 918356"/>
              <a:gd name="connsiteX41" fmla="*/ 3073635 w 9517857"/>
              <a:gd name="connsiteY41" fmla="*/ 491294 h 918356"/>
              <a:gd name="connsiteX42" fmla="*/ 3222071 w 9517857"/>
              <a:gd name="connsiteY42" fmla="*/ 470559 h 918356"/>
              <a:gd name="connsiteX43" fmla="*/ 3274069 w 9517857"/>
              <a:gd name="connsiteY43" fmla="*/ 451605 h 918356"/>
              <a:gd name="connsiteX44" fmla="*/ 3349632 w 9517857"/>
              <a:gd name="connsiteY44" fmla="*/ 432583 h 918356"/>
              <a:gd name="connsiteX45" fmla="*/ 3479593 w 9517857"/>
              <a:gd name="connsiteY45" fmla="*/ 390437 h 918356"/>
              <a:gd name="connsiteX46" fmla="*/ 3660110 w 9517857"/>
              <a:gd name="connsiteY46" fmla="*/ 348726 h 918356"/>
              <a:gd name="connsiteX47" fmla="*/ 3750023 w 9517857"/>
              <a:gd name="connsiteY47" fmla="*/ 370678 h 918356"/>
              <a:gd name="connsiteX48" fmla="*/ 3844133 w 9517857"/>
              <a:gd name="connsiteY48" fmla="*/ 360648 h 918356"/>
              <a:gd name="connsiteX49" fmla="*/ 3913545 w 9517857"/>
              <a:gd name="connsiteY49" fmla="*/ 344235 h 918356"/>
              <a:gd name="connsiteX50" fmla="*/ 4266740 w 9517857"/>
              <a:gd name="connsiteY50" fmla="*/ 361454 h 918356"/>
              <a:gd name="connsiteX51" fmla="*/ 4430770 w 9517857"/>
              <a:gd name="connsiteY51" fmla="*/ 342643 h 918356"/>
              <a:gd name="connsiteX52" fmla="*/ 4512664 w 9517857"/>
              <a:gd name="connsiteY52" fmla="*/ 319948 h 918356"/>
              <a:gd name="connsiteX53" fmla="*/ 4616423 w 9517857"/>
              <a:gd name="connsiteY53" fmla="*/ 290914 h 918356"/>
              <a:gd name="connsiteX54" fmla="*/ 4691675 w 9517857"/>
              <a:gd name="connsiteY54" fmla="*/ 254011 h 918356"/>
              <a:gd name="connsiteX55" fmla="*/ 4689051 w 9517857"/>
              <a:gd name="connsiteY55" fmla="*/ 250968 h 918356"/>
              <a:gd name="connsiteX56" fmla="*/ 4719994 w 9517857"/>
              <a:gd name="connsiteY56" fmla="*/ 245307 h 918356"/>
              <a:gd name="connsiteX57" fmla="*/ 4752894 w 9517857"/>
              <a:gd name="connsiteY57" fmla="*/ 239875 h 918356"/>
              <a:gd name="connsiteX58" fmla="*/ 4769329 w 9517857"/>
              <a:gd name="connsiteY58" fmla="*/ 233585 h 918356"/>
              <a:gd name="connsiteX59" fmla="*/ 4775634 w 9517857"/>
              <a:gd name="connsiteY59" fmla="*/ 234063 h 918356"/>
              <a:gd name="connsiteX60" fmla="*/ 4790452 w 9517857"/>
              <a:gd name="connsiteY60" fmla="*/ 233572 h 918356"/>
              <a:gd name="connsiteX61" fmla="*/ 4789062 w 9517857"/>
              <a:gd name="connsiteY61" fmla="*/ 241924 h 918356"/>
              <a:gd name="connsiteX62" fmla="*/ 4827826 w 9517857"/>
              <a:gd name="connsiteY62" fmla="*/ 246977 h 918356"/>
              <a:gd name="connsiteX63" fmla="*/ 4892569 w 9517857"/>
              <a:gd name="connsiteY63" fmla="*/ 249933 h 918356"/>
              <a:gd name="connsiteX64" fmla="*/ 4896611 w 9517857"/>
              <a:gd name="connsiteY64" fmla="*/ 240448 h 918356"/>
              <a:gd name="connsiteX65" fmla="*/ 4917286 w 9517857"/>
              <a:gd name="connsiteY65" fmla="*/ 243659 h 918356"/>
              <a:gd name="connsiteX66" fmla="*/ 4981173 w 9517857"/>
              <a:gd name="connsiteY66" fmla="*/ 247103 h 918356"/>
              <a:gd name="connsiteX67" fmla="*/ 5060397 w 9517857"/>
              <a:gd name="connsiteY67" fmla="*/ 263688 h 918356"/>
              <a:gd name="connsiteX68" fmla="*/ 5252996 w 9517857"/>
              <a:gd name="connsiteY68" fmla="*/ 270655 h 918356"/>
              <a:gd name="connsiteX69" fmla="*/ 5358056 w 9517857"/>
              <a:gd name="connsiteY69" fmla="*/ 247248 h 918356"/>
              <a:gd name="connsiteX70" fmla="*/ 5426496 w 9517857"/>
              <a:gd name="connsiteY70" fmla="*/ 235142 h 918356"/>
              <a:gd name="connsiteX71" fmla="*/ 5497161 w 9517857"/>
              <a:gd name="connsiteY71" fmla="*/ 228808 h 918356"/>
              <a:gd name="connsiteX72" fmla="*/ 5826043 w 9517857"/>
              <a:gd name="connsiteY72" fmla="*/ 148073 h 918356"/>
              <a:gd name="connsiteX73" fmla="*/ 6013415 w 9517857"/>
              <a:gd name="connsiteY73" fmla="*/ 137316 h 918356"/>
              <a:gd name="connsiteX74" fmla="*/ 6080994 w 9517857"/>
              <a:gd name="connsiteY74" fmla="*/ 142938 h 918356"/>
              <a:gd name="connsiteX75" fmla="*/ 6194152 w 9517857"/>
              <a:gd name="connsiteY75" fmla="*/ 151772 h 918356"/>
              <a:gd name="connsiteX76" fmla="*/ 6281379 w 9517857"/>
              <a:gd name="connsiteY76" fmla="*/ 181626 h 918356"/>
              <a:gd name="connsiteX77" fmla="*/ 6374947 w 9517857"/>
              <a:gd name="connsiteY77" fmla="*/ 179799 h 918356"/>
              <a:gd name="connsiteX78" fmla="*/ 6448518 w 9517857"/>
              <a:gd name="connsiteY78" fmla="*/ 164378 h 918356"/>
              <a:gd name="connsiteX79" fmla="*/ 6544700 w 9517857"/>
              <a:gd name="connsiteY79" fmla="*/ 167161 h 918356"/>
              <a:gd name="connsiteX80" fmla="*/ 6648353 w 9517857"/>
              <a:gd name="connsiteY80" fmla="*/ 172250 h 918356"/>
              <a:gd name="connsiteX81" fmla="*/ 6736227 w 9517857"/>
              <a:gd name="connsiteY81" fmla="*/ 173216 h 918356"/>
              <a:gd name="connsiteX82" fmla="*/ 6977218 w 9517857"/>
              <a:gd name="connsiteY82" fmla="*/ 184289 h 918356"/>
              <a:gd name="connsiteX83" fmla="*/ 7065221 w 9517857"/>
              <a:gd name="connsiteY83" fmla="*/ 227531 h 918356"/>
              <a:gd name="connsiteX84" fmla="*/ 7366876 w 9517857"/>
              <a:gd name="connsiteY84" fmla="*/ 248468 h 918356"/>
              <a:gd name="connsiteX85" fmla="*/ 7565449 w 9517857"/>
              <a:gd name="connsiteY85" fmla="*/ 258950 h 918356"/>
              <a:gd name="connsiteX86" fmla="*/ 7599285 w 9517857"/>
              <a:gd name="connsiteY86" fmla="*/ 266021 h 918356"/>
              <a:gd name="connsiteX87" fmla="*/ 7644411 w 9517857"/>
              <a:gd name="connsiteY87" fmla="*/ 258986 h 918356"/>
              <a:gd name="connsiteX88" fmla="*/ 7825110 w 9517857"/>
              <a:gd name="connsiteY88" fmla="*/ 229109 h 918356"/>
              <a:gd name="connsiteX89" fmla="*/ 7965804 w 9517857"/>
              <a:gd name="connsiteY89" fmla="*/ 190545 h 918356"/>
              <a:gd name="connsiteX90" fmla="*/ 8147401 w 9517857"/>
              <a:gd name="connsiteY90" fmla="*/ 205617 h 918356"/>
              <a:gd name="connsiteX91" fmla="*/ 8256033 w 9517857"/>
              <a:gd name="connsiteY91" fmla="*/ 193713 h 918356"/>
              <a:gd name="connsiteX92" fmla="*/ 8410677 w 9517857"/>
              <a:gd name="connsiteY92" fmla="*/ 172167 h 918356"/>
              <a:gd name="connsiteX93" fmla="*/ 8617841 w 9517857"/>
              <a:gd name="connsiteY93" fmla="*/ 155167 h 918356"/>
              <a:gd name="connsiteX94" fmla="*/ 8715976 w 9517857"/>
              <a:gd name="connsiteY94" fmla="*/ 178374 h 918356"/>
              <a:gd name="connsiteX95" fmla="*/ 8778827 w 9517857"/>
              <a:gd name="connsiteY95" fmla="*/ 172936 h 918356"/>
              <a:gd name="connsiteX96" fmla="*/ 8840778 w 9517857"/>
              <a:gd name="connsiteY96" fmla="*/ 143149 h 918356"/>
              <a:gd name="connsiteX97" fmla="*/ 9010380 w 9517857"/>
              <a:gd name="connsiteY97" fmla="*/ 91891 h 918356"/>
              <a:gd name="connsiteX98" fmla="*/ 9110856 w 9517857"/>
              <a:gd name="connsiteY98" fmla="*/ 70997 h 918356"/>
              <a:gd name="connsiteX99" fmla="*/ 9268817 w 9517857"/>
              <a:gd name="connsiteY99" fmla="*/ 53082 h 918356"/>
              <a:gd name="connsiteX100" fmla="*/ 9316667 w 9517857"/>
              <a:gd name="connsiteY100" fmla="*/ 45047 h 918356"/>
              <a:gd name="connsiteX101" fmla="*/ 9428209 w 9517857"/>
              <a:gd name="connsiteY101" fmla="*/ 29923 h 918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517857" h="918356">
                <a:moveTo>
                  <a:pt x="4686423" y="247919"/>
                </a:moveTo>
                <a:lnTo>
                  <a:pt x="4689051" y="250968"/>
                </a:lnTo>
                <a:lnTo>
                  <a:pt x="4687244" y="251298"/>
                </a:lnTo>
                <a:close/>
                <a:moveTo>
                  <a:pt x="4685225" y="246530"/>
                </a:moveTo>
                <a:cubicBezTo>
                  <a:pt x="4688837" y="243198"/>
                  <a:pt x="4687468" y="244598"/>
                  <a:pt x="4686133" y="246727"/>
                </a:cubicBezTo>
                <a:lnTo>
                  <a:pt x="4686423" y="247919"/>
                </a:lnTo>
                <a:close/>
                <a:moveTo>
                  <a:pt x="9517856" y="0"/>
                </a:moveTo>
                <a:lnTo>
                  <a:pt x="9517857" y="12"/>
                </a:lnTo>
                <a:lnTo>
                  <a:pt x="9517857" y="918356"/>
                </a:lnTo>
                <a:lnTo>
                  <a:pt x="14604" y="918356"/>
                </a:lnTo>
                <a:lnTo>
                  <a:pt x="12841" y="917763"/>
                </a:lnTo>
                <a:cubicBezTo>
                  <a:pt x="4532" y="914864"/>
                  <a:pt x="-773" y="912807"/>
                  <a:pt x="93" y="912471"/>
                </a:cubicBezTo>
                <a:cubicBezTo>
                  <a:pt x="172" y="912298"/>
                  <a:pt x="58594" y="890495"/>
                  <a:pt x="58674" y="890322"/>
                </a:cubicBezTo>
                <a:cubicBezTo>
                  <a:pt x="127436" y="929614"/>
                  <a:pt x="206243" y="828226"/>
                  <a:pt x="275005" y="807229"/>
                </a:cubicBezTo>
                <a:cubicBezTo>
                  <a:pt x="303983" y="806087"/>
                  <a:pt x="504960" y="777375"/>
                  <a:pt x="587824" y="798195"/>
                </a:cubicBezTo>
                <a:cubicBezTo>
                  <a:pt x="598733" y="769348"/>
                  <a:pt x="682904" y="785924"/>
                  <a:pt x="651826" y="738338"/>
                </a:cubicBezTo>
                <a:cubicBezTo>
                  <a:pt x="688440" y="737862"/>
                  <a:pt x="753255" y="750396"/>
                  <a:pt x="727985" y="719826"/>
                </a:cubicBezTo>
                <a:cubicBezTo>
                  <a:pt x="739648" y="718749"/>
                  <a:pt x="775717" y="715087"/>
                  <a:pt x="778982" y="710142"/>
                </a:cubicBezTo>
                <a:cubicBezTo>
                  <a:pt x="779189" y="709407"/>
                  <a:pt x="849736" y="718721"/>
                  <a:pt x="849944" y="717987"/>
                </a:cubicBezTo>
                <a:lnTo>
                  <a:pt x="921659" y="712695"/>
                </a:lnTo>
                <a:lnTo>
                  <a:pt x="930946" y="734046"/>
                </a:lnTo>
                <a:lnTo>
                  <a:pt x="986250" y="713530"/>
                </a:lnTo>
                <a:lnTo>
                  <a:pt x="1013752" y="713361"/>
                </a:lnTo>
                <a:lnTo>
                  <a:pt x="1023734" y="718571"/>
                </a:lnTo>
                <a:cubicBezTo>
                  <a:pt x="1033291" y="721276"/>
                  <a:pt x="1045398" y="721394"/>
                  <a:pt x="1063207" y="715651"/>
                </a:cubicBezTo>
                <a:lnTo>
                  <a:pt x="1081980" y="738455"/>
                </a:lnTo>
                <a:lnTo>
                  <a:pt x="1218120" y="713280"/>
                </a:lnTo>
                <a:cubicBezTo>
                  <a:pt x="1230137" y="716162"/>
                  <a:pt x="1387179" y="685179"/>
                  <a:pt x="1397459" y="691190"/>
                </a:cubicBezTo>
                <a:cubicBezTo>
                  <a:pt x="1490025" y="704984"/>
                  <a:pt x="1465878" y="715604"/>
                  <a:pt x="1580688" y="693697"/>
                </a:cubicBezTo>
                <a:cubicBezTo>
                  <a:pt x="1607067" y="704379"/>
                  <a:pt x="1719477" y="658239"/>
                  <a:pt x="1772334" y="710640"/>
                </a:cubicBezTo>
                <a:cubicBezTo>
                  <a:pt x="1745536" y="644824"/>
                  <a:pt x="1976078" y="716436"/>
                  <a:pt x="2002561" y="659917"/>
                </a:cubicBezTo>
                <a:cubicBezTo>
                  <a:pt x="2045346" y="660357"/>
                  <a:pt x="2166676" y="654391"/>
                  <a:pt x="2135144" y="636501"/>
                </a:cubicBezTo>
                <a:cubicBezTo>
                  <a:pt x="2276591" y="665055"/>
                  <a:pt x="2293173" y="591792"/>
                  <a:pt x="2440292" y="593862"/>
                </a:cubicBezTo>
                <a:cubicBezTo>
                  <a:pt x="2495160" y="534824"/>
                  <a:pt x="2473343" y="585644"/>
                  <a:pt x="2547829" y="566150"/>
                </a:cubicBezTo>
                <a:cubicBezTo>
                  <a:pt x="2545438" y="614169"/>
                  <a:pt x="2632278" y="528280"/>
                  <a:pt x="2658055" y="578727"/>
                </a:cubicBezTo>
                <a:cubicBezTo>
                  <a:pt x="2670795" y="573581"/>
                  <a:pt x="2682322" y="567005"/>
                  <a:pt x="2693698" y="560029"/>
                </a:cubicBezTo>
                <a:lnTo>
                  <a:pt x="2699673" y="556400"/>
                </a:lnTo>
                <a:lnTo>
                  <a:pt x="2727306" y="550698"/>
                </a:lnTo>
                <a:lnTo>
                  <a:pt x="2730451" y="538058"/>
                </a:lnTo>
                <a:lnTo>
                  <a:pt x="2768713" y="521575"/>
                </a:lnTo>
                <a:cubicBezTo>
                  <a:pt x="2783756" y="517104"/>
                  <a:pt x="2800788" y="514291"/>
                  <a:pt x="2820868" y="514160"/>
                </a:cubicBezTo>
                <a:cubicBezTo>
                  <a:pt x="2894791" y="532885"/>
                  <a:pt x="2981506" y="465507"/>
                  <a:pt x="3073635" y="491294"/>
                </a:cubicBezTo>
                <a:cubicBezTo>
                  <a:pt x="3106872" y="496624"/>
                  <a:pt x="3205785" y="487718"/>
                  <a:pt x="3222071" y="470559"/>
                </a:cubicBezTo>
                <a:cubicBezTo>
                  <a:pt x="3242193" y="465514"/>
                  <a:pt x="3267163" y="469136"/>
                  <a:pt x="3274069" y="451605"/>
                </a:cubicBezTo>
                <a:cubicBezTo>
                  <a:pt x="3286659" y="430165"/>
                  <a:pt x="3363648" y="455571"/>
                  <a:pt x="3349632" y="432583"/>
                </a:cubicBezTo>
                <a:cubicBezTo>
                  <a:pt x="3404182" y="449847"/>
                  <a:pt x="3438210" y="404323"/>
                  <a:pt x="3479593" y="390437"/>
                </a:cubicBezTo>
                <a:cubicBezTo>
                  <a:pt x="3523240" y="408403"/>
                  <a:pt x="3567027" y="361554"/>
                  <a:pt x="3660110" y="348726"/>
                </a:cubicBezTo>
                <a:cubicBezTo>
                  <a:pt x="3708299" y="369683"/>
                  <a:pt x="3662447" y="344775"/>
                  <a:pt x="3750023" y="370678"/>
                </a:cubicBezTo>
                <a:cubicBezTo>
                  <a:pt x="3752092" y="367132"/>
                  <a:pt x="3816880" y="365055"/>
                  <a:pt x="3844133" y="360648"/>
                </a:cubicBezTo>
                <a:cubicBezTo>
                  <a:pt x="3871386" y="356240"/>
                  <a:pt x="3882848" y="332490"/>
                  <a:pt x="3913545" y="344235"/>
                </a:cubicBezTo>
                <a:cubicBezTo>
                  <a:pt x="4050255" y="376864"/>
                  <a:pt x="4159924" y="363190"/>
                  <a:pt x="4266740" y="361454"/>
                </a:cubicBezTo>
                <a:cubicBezTo>
                  <a:pt x="4385770" y="354374"/>
                  <a:pt x="4314535" y="340143"/>
                  <a:pt x="4430770" y="342643"/>
                </a:cubicBezTo>
                <a:cubicBezTo>
                  <a:pt x="4439969" y="322594"/>
                  <a:pt x="4478290" y="314645"/>
                  <a:pt x="4512664" y="319948"/>
                </a:cubicBezTo>
                <a:cubicBezTo>
                  <a:pt x="4570011" y="315138"/>
                  <a:pt x="4549085" y="269599"/>
                  <a:pt x="4616423" y="290914"/>
                </a:cubicBezTo>
                <a:cubicBezTo>
                  <a:pt x="4599641" y="270277"/>
                  <a:pt x="4692085" y="269216"/>
                  <a:pt x="4691675" y="254011"/>
                </a:cubicBezTo>
                <a:lnTo>
                  <a:pt x="4689051" y="250968"/>
                </a:lnTo>
                <a:lnTo>
                  <a:pt x="4719994" y="245307"/>
                </a:lnTo>
                <a:cubicBezTo>
                  <a:pt x="4732635" y="242775"/>
                  <a:pt x="4745300" y="240335"/>
                  <a:pt x="4752894" y="239875"/>
                </a:cubicBezTo>
                <a:lnTo>
                  <a:pt x="4769329" y="233585"/>
                </a:lnTo>
                <a:lnTo>
                  <a:pt x="4775634" y="234063"/>
                </a:lnTo>
                <a:lnTo>
                  <a:pt x="4790452" y="233572"/>
                </a:lnTo>
                <a:cubicBezTo>
                  <a:pt x="4789989" y="236356"/>
                  <a:pt x="4789525" y="239141"/>
                  <a:pt x="4789062" y="241924"/>
                </a:cubicBezTo>
                <a:cubicBezTo>
                  <a:pt x="4786342" y="249932"/>
                  <a:pt x="4804560" y="248631"/>
                  <a:pt x="4827826" y="246977"/>
                </a:cubicBezTo>
                <a:cubicBezTo>
                  <a:pt x="4875782" y="239569"/>
                  <a:pt x="4874112" y="283413"/>
                  <a:pt x="4892569" y="249933"/>
                </a:cubicBezTo>
                <a:lnTo>
                  <a:pt x="4896611" y="240448"/>
                </a:lnTo>
                <a:lnTo>
                  <a:pt x="4917286" y="243659"/>
                </a:lnTo>
                <a:cubicBezTo>
                  <a:pt x="4923060" y="243799"/>
                  <a:pt x="4981729" y="240979"/>
                  <a:pt x="4981173" y="247103"/>
                </a:cubicBezTo>
                <a:cubicBezTo>
                  <a:pt x="5024880" y="220690"/>
                  <a:pt x="5014146" y="257963"/>
                  <a:pt x="5060397" y="263688"/>
                </a:cubicBezTo>
                <a:cubicBezTo>
                  <a:pt x="5093356" y="238589"/>
                  <a:pt x="5157892" y="275351"/>
                  <a:pt x="5252996" y="270655"/>
                </a:cubicBezTo>
                <a:cubicBezTo>
                  <a:pt x="5288840" y="241872"/>
                  <a:pt x="5287005" y="287921"/>
                  <a:pt x="5358056" y="247248"/>
                </a:cubicBezTo>
                <a:cubicBezTo>
                  <a:pt x="5361752" y="250257"/>
                  <a:pt x="5403312" y="238215"/>
                  <a:pt x="5426496" y="235142"/>
                </a:cubicBezTo>
                <a:cubicBezTo>
                  <a:pt x="5449679" y="232069"/>
                  <a:pt x="5473549" y="245611"/>
                  <a:pt x="5497161" y="228808"/>
                </a:cubicBezTo>
                <a:cubicBezTo>
                  <a:pt x="5611861" y="172767"/>
                  <a:pt x="5723211" y="165860"/>
                  <a:pt x="5826043" y="148073"/>
                </a:cubicBezTo>
                <a:cubicBezTo>
                  <a:pt x="5943127" y="133166"/>
                  <a:pt x="5872659" y="193078"/>
                  <a:pt x="6013415" y="137316"/>
                </a:cubicBezTo>
                <a:cubicBezTo>
                  <a:pt x="6031924" y="154783"/>
                  <a:pt x="6050745" y="154258"/>
                  <a:pt x="6080994" y="142938"/>
                </a:cubicBezTo>
                <a:cubicBezTo>
                  <a:pt x="6138083" y="137090"/>
                  <a:pt x="6140195" y="184383"/>
                  <a:pt x="6194152" y="151772"/>
                </a:cubicBezTo>
                <a:cubicBezTo>
                  <a:pt x="6187280" y="177783"/>
                  <a:pt x="6304222" y="153410"/>
                  <a:pt x="6281379" y="181626"/>
                </a:cubicBezTo>
                <a:cubicBezTo>
                  <a:pt x="6321899" y="201819"/>
                  <a:pt x="6335111" y="162590"/>
                  <a:pt x="6374947" y="179799"/>
                </a:cubicBezTo>
                <a:cubicBezTo>
                  <a:pt x="6417404" y="181336"/>
                  <a:pt x="6402484" y="169694"/>
                  <a:pt x="6448518" y="164378"/>
                </a:cubicBezTo>
                <a:cubicBezTo>
                  <a:pt x="6504958" y="162488"/>
                  <a:pt x="6493438" y="111203"/>
                  <a:pt x="6544700" y="167161"/>
                </a:cubicBezTo>
                <a:cubicBezTo>
                  <a:pt x="6601507" y="148697"/>
                  <a:pt x="6566269" y="164386"/>
                  <a:pt x="6648353" y="172250"/>
                </a:cubicBezTo>
                <a:cubicBezTo>
                  <a:pt x="6680008" y="155223"/>
                  <a:pt x="6707960" y="160673"/>
                  <a:pt x="6736227" y="173216"/>
                </a:cubicBezTo>
                <a:cubicBezTo>
                  <a:pt x="6813963" y="164284"/>
                  <a:pt x="6888143" y="181296"/>
                  <a:pt x="6977218" y="184289"/>
                </a:cubicBezTo>
                <a:cubicBezTo>
                  <a:pt x="7040424" y="188318"/>
                  <a:pt x="7000278" y="216835"/>
                  <a:pt x="7065221" y="227531"/>
                </a:cubicBezTo>
                <a:cubicBezTo>
                  <a:pt x="7130163" y="238228"/>
                  <a:pt x="7291878" y="238208"/>
                  <a:pt x="7366876" y="248468"/>
                </a:cubicBezTo>
                <a:cubicBezTo>
                  <a:pt x="7491356" y="206752"/>
                  <a:pt x="7367734" y="280166"/>
                  <a:pt x="7565449" y="258950"/>
                </a:cubicBezTo>
                <a:cubicBezTo>
                  <a:pt x="7575959" y="252432"/>
                  <a:pt x="7600854" y="257628"/>
                  <a:pt x="7599285" y="266021"/>
                </a:cubicBezTo>
                <a:cubicBezTo>
                  <a:pt x="7611616" y="262940"/>
                  <a:pt x="7639946" y="245819"/>
                  <a:pt x="7644411" y="258986"/>
                </a:cubicBezTo>
                <a:cubicBezTo>
                  <a:pt x="7708015" y="258012"/>
                  <a:pt x="7770249" y="247724"/>
                  <a:pt x="7825110" y="229109"/>
                </a:cubicBezTo>
                <a:cubicBezTo>
                  <a:pt x="7949762" y="247028"/>
                  <a:pt x="7921956" y="197757"/>
                  <a:pt x="7965804" y="190545"/>
                </a:cubicBezTo>
                <a:cubicBezTo>
                  <a:pt x="8039439" y="213878"/>
                  <a:pt x="8063651" y="191475"/>
                  <a:pt x="8147401" y="205617"/>
                </a:cubicBezTo>
                <a:cubicBezTo>
                  <a:pt x="8166453" y="196610"/>
                  <a:pt x="8225048" y="207099"/>
                  <a:pt x="8256033" y="193713"/>
                </a:cubicBezTo>
                <a:cubicBezTo>
                  <a:pt x="8311388" y="242017"/>
                  <a:pt x="8350376" y="178592"/>
                  <a:pt x="8410677" y="172167"/>
                </a:cubicBezTo>
                <a:cubicBezTo>
                  <a:pt x="8470978" y="165743"/>
                  <a:pt x="8572470" y="206385"/>
                  <a:pt x="8617841" y="155167"/>
                </a:cubicBezTo>
                <a:cubicBezTo>
                  <a:pt x="8646050" y="160448"/>
                  <a:pt x="8664949" y="183631"/>
                  <a:pt x="8715976" y="178374"/>
                </a:cubicBezTo>
                <a:cubicBezTo>
                  <a:pt x="8737194" y="188216"/>
                  <a:pt x="8738009" y="189511"/>
                  <a:pt x="8778827" y="172936"/>
                </a:cubicBezTo>
                <a:cubicBezTo>
                  <a:pt x="8725277" y="146372"/>
                  <a:pt x="8850819" y="175612"/>
                  <a:pt x="8840778" y="143149"/>
                </a:cubicBezTo>
                <a:cubicBezTo>
                  <a:pt x="8903519" y="121096"/>
                  <a:pt x="9021861" y="150359"/>
                  <a:pt x="9010380" y="91891"/>
                </a:cubicBezTo>
                <a:cubicBezTo>
                  <a:pt x="9027103" y="56852"/>
                  <a:pt x="9112524" y="108357"/>
                  <a:pt x="9110856" y="70997"/>
                </a:cubicBezTo>
                <a:cubicBezTo>
                  <a:pt x="9148189" y="94250"/>
                  <a:pt x="9209809" y="53285"/>
                  <a:pt x="9268817" y="53082"/>
                </a:cubicBezTo>
                <a:cubicBezTo>
                  <a:pt x="9279135" y="35997"/>
                  <a:pt x="9292736" y="36520"/>
                  <a:pt x="9316667" y="45047"/>
                </a:cubicBezTo>
                <a:cubicBezTo>
                  <a:pt x="9352186" y="45862"/>
                  <a:pt x="9390008" y="39799"/>
                  <a:pt x="9428209" y="29923"/>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Segnaposto contenuto 4">
            <a:extLst>
              <a:ext uri="{FF2B5EF4-FFF2-40B4-BE49-F238E27FC236}">
                <a16:creationId xmlns:a16="http://schemas.microsoft.com/office/drawing/2014/main" id="{C134C59E-497A-0011-F029-4F907EA8C2A9}"/>
              </a:ext>
            </a:extLst>
          </p:cNvPr>
          <p:cNvGraphicFramePr>
            <a:graphicFrameLocks noGrp="1"/>
          </p:cNvGraphicFramePr>
          <p:nvPr>
            <p:ph idx="1"/>
            <p:extLst>
              <p:ext uri="{D42A27DB-BD31-4B8C-83A1-F6EECF244321}">
                <p14:modId xmlns:p14="http://schemas.microsoft.com/office/powerpoint/2010/main" val="2787700156"/>
              </p:ext>
            </p:extLst>
          </p:nvPr>
        </p:nvGraphicFramePr>
        <p:xfrm>
          <a:off x="1050925" y="2423648"/>
          <a:ext cx="9810751" cy="3415160"/>
        </p:xfrm>
        <a:graphic>
          <a:graphicData uri="http://schemas.openxmlformats.org/drawingml/2006/table">
            <a:tbl>
              <a:tblPr firstRow="1" firstCol="1" bandRow="1"/>
              <a:tblGrid>
                <a:gridCol w="1867758">
                  <a:extLst>
                    <a:ext uri="{9D8B030D-6E8A-4147-A177-3AD203B41FA5}">
                      <a16:colId xmlns:a16="http://schemas.microsoft.com/office/drawing/2014/main" val="1275784371"/>
                    </a:ext>
                  </a:extLst>
                </a:gridCol>
                <a:gridCol w="6343288">
                  <a:extLst>
                    <a:ext uri="{9D8B030D-6E8A-4147-A177-3AD203B41FA5}">
                      <a16:colId xmlns:a16="http://schemas.microsoft.com/office/drawing/2014/main" val="2355661793"/>
                    </a:ext>
                  </a:extLst>
                </a:gridCol>
                <a:gridCol w="1599705">
                  <a:extLst>
                    <a:ext uri="{9D8B030D-6E8A-4147-A177-3AD203B41FA5}">
                      <a16:colId xmlns:a16="http://schemas.microsoft.com/office/drawing/2014/main" val="1001847596"/>
                    </a:ext>
                  </a:extLst>
                </a:gridCol>
              </a:tblGrid>
              <a:tr h="341516">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Tabella 2</a:t>
                      </a:r>
                      <a:endParaRPr lang="it-IT" sz="3400" b="0" i="0" u="none" strike="noStrike">
                        <a:effectLst/>
                        <a:latin typeface="Arial" panose="020B0604020202020204" pitchFamily="34" charset="0"/>
                      </a:endParaRPr>
                    </a:p>
                  </a:txBody>
                  <a:tcPr marL="82835" marR="82835" marT="177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spcBef>
                          <a:spcPts val="0"/>
                        </a:spcBef>
                        <a:spcAft>
                          <a:spcPts val="0"/>
                        </a:spcAft>
                      </a:pPr>
                      <a:r>
                        <a:rPr lang="it-IT" sz="17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 Valori di rientro per fasce demografiche</a:t>
                      </a:r>
                      <a:endParaRPr lang="it-IT" sz="3400" b="0" i="0" u="none" strike="noStrike">
                        <a:effectLst/>
                        <a:latin typeface="Arial" panose="020B0604020202020204" pitchFamily="34" charset="0"/>
                      </a:endParaRPr>
                    </a:p>
                  </a:txBody>
                  <a:tcPr marL="82835" marR="82835" marT="177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spcBef>
                          <a:spcPts val="0"/>
                        </a:spcBef>
                        <a:spcAft>
                          <a:spcPts val="0"/>
                        </a:spcAft>
                      </a:pPr>
                      <a:r>
                        <a:rPr lang="it-IT" sz="17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 </a:t>
                      </a:r>
                      <a:endParaRPr lang="it-IT" sz="3400" b="0" i="0" u="none" strike="noStrike">
                        <a:effectLst/>
                        <a:latin typeface="Arial" panose="020B0604020202020204" pitchFamily="34" charset="0"/>
                      </a:endParaRPr>
                    </a:p>
                  </a:txBody>
                  <a:tcPr marL="82835" marR="82835" marT="177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9651507"/>
                  </a:ext>
                </a:extLst>
              </a:tr>
              <a:tr h="341516">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a</a:t>
                      </a:r>
                      <a:endParaRPr lang="it-IT" sz="3400" b="0" i="0" u="none" strike="noStrike">
                        <a:effectLst/>
                        <a:latin typeface="Arial" panose="020B0604020202020204" pitchFamily="34" charset="0"/>
                      </a:endParaRPr>
                    </a:p>
                  </a:txBody>
                  <a:tcPr marL="82835" marR="82835" marT="177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spcBef>
                          <a:spcPts val="0"/>
                        </a:spcBef>
                        <a:spcAft>
                          <a:spcPts val="0"/>
                        </a:spcAft>
                      </a:pPr>
                      <a:r>
                        <a:rPr lang="it-IT" sz="17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Comuni con meno di 1.000 abitanti</a:t>
                      </a:r>
                      <a:endParaRPr lang="it-IT" sz="3400" b="0" i="0" u="none" strike="noStrike">
                        <a:effectLst/>
                        <a:latin typeface="Arial" panose="020B0604020202020204" pitchFamily="34" charset="0"/>
                      </a:endParaRPr>
                    </a:p>
                  </a:txBody>
                  <a:tcPr marL="82835" marR="82835" marT="177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33,50%</a:t>
                      </a:r>
                      <a:endParaRPr lang="it-IT" sz="3400" b="0" i="0" u="none" strike="noStrike">
                        <a:effectLst/>
                        <a:latin typeface="Arial" panose="020B0604020202020204" pitchFamily="34" charset="0"/>
                      </a:endParaRPr>
                    </a:p>
                  </a:txBody>
                  <a:tcPr marL="82835" marR="82835" marT="177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29617055"/>
                  </a:ext>
                </a:extLst>
              </a:tr>
              <a:tr h="341516">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b</a:t>
                      </a:r>
                      <a:endParaRPr lang="it-IT" sz="3400" b="0" i="0" u="none" strike="noStrike">
                        <a:effectLst/>
                        <a:latin typeface="Arial" panose="020B0604020202020204" pitchFamily="34" charset="0"/>
                      </a:endParaRPr>
                    </a:p>
                  </a:txBody>
                  <a:tcPr marL="82835" marR="82835" marT="177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spcBef>
                          <a:spcPts val="0"/>
                        </a:spcBef>
                        <a:spcAft>
                          <a:spcPts val="0"/>
                        </a:spcAft>
                      </a:pPr>
                      <a:r>
                        <a:rPr lang="it-IT" sz="17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Comuni da 1.000 a 1.999 abitanti</a:t>
                      </a:r>
                      <a:endParaRPr lang="it-IT" sz="3400" b="0" i="0" u="none" strike="noStrike">
                        <a:effectLst/>
                        <a:latin typeface="Arial" panose="020B0604020202020204" pitchFamily="34" charset="0"/>
                      </a:endParaRPr>
                    </a:p>
                  </a:txBody>
                  <a:tcPr marL="82835" marR="82835" marT="177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32,60%</a:t>
                      </a:r>
                      <a:endParaRPr lang="it-IT" sz="3400" b="0" i="0" u="none" strike="noStrike">
                        <a:effectLst/>
                        <a:latin typeface="Arial" panose="020B0604020202020204" pitchFamily="34" charset="0"/>
                      </a:endParaRPr>
                    </a:p>
                  </a:txBody>
                  <a:tcPr marL="82835" marR="82835" marT="177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96904848"/>
                  </a:ext>
                </a:extLst>
              </a:tr>
              <a:tr h="341516">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c</a:t>
                      </a:r>
                      <a:endParaRPr lang="it-IT" sz="3400" b="0" i="0" u="none" strike="noStrike">
                        <a:effectLst/>
                        <a:latin typeface="Arial" panose="020B0604020202020204" pitchFamily="34" charset="0"/>
                      </a:endParaRPr>
                    </a:p>
                  </a:txBody>
                  <a:tcPr marL="82835" marR="82835" marT="177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spcBef>
                          <a:spcPts val="0"/>
                        </a:spcBef>
                        <a:spcAft>
                          <a:spcPts val="0"/>
                        </a:spcAft>
                      </a:pPr>
                      <a:r>
                        <a:rPr lang="it-IT" sz="17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Comuni da 2.000 a 2.999 abitanti</a:t>
                      </a:r>
                      <a:endParaRPr lang="it-IT" sz="3400" b="0" i="0" u="none" strike="noStrike">
                        <a:effectLst/>
                        <a:latin typeface="Arial" panose="020B0604020202020204" pitchFamily="34" charset="0"/>
                      </a:endParaRPr>
                    </a:p>
                  </a:txBody>
                  <a:tcPr marL="82835" marR="82835" marT="177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31,60%</a:t>
                      </a:r>
                      <a:endParaRPr lang="it-IT" sz="3400" b="0" i="0" u="none" strike="noStrike">
                        <a:effectLst/>
                        <a:latin typeface="Arial" panose="020B0604020202020204" pitchFamily="34" charset="0"/>
                      </a:endParaRPr>
                    </a:p>
                  </a:txBody>
                  <a:tcPr marL="82835" marR="82835" marT="177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06558502"/>
                  </a:ext>
                </a:extLst>
              </a:tr>
              <a:tr h="341516">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d</a:t>
                      </a:r>
                      <a:endParaRPr lang="it-IT" sz="3400" b="0" i="0" u="none" strike="noStrike">
                        <a:effectLst/>
                        <a:latin typeface="Arial" panose="020B0604020202020204" pitchFamily="34" charset="0"/>
                      </a:endParaRPr>
                    </a:p>
                  </a:txBody>
                  <a:tcPr marL="82835" marR="82835" marT="177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spcBef>
                          <a:spcPts val="0"/>
                        </a:spcBef>
                        <a:spcAft>
                          <a:spcPts val="0"/>
                        </a:spcAft>
                      </a:pPr>
                      <a:r>
                        <a:rPr lang="it-IT" sz="17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Comuni da 3.000 a 4.999 abitanti</a:t>
                      </a:r>
                      <a:endParaRPr lang="it-IT" sz="3400" b="0" i="0" u="none" strike="noStrike">
                        <a:effectLst/>
                        <a:latin typeface="Arial" panose="020B0604020202020204" pitchFamily="34" charset="0"/>
                      </a:endParaRPr>
                    </a:p>
                  </a:txBody>
                  <a:tcPr marL="82835" marR="82835" marT="177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31,20%</a:t>
                      </a:r>
                      <a:endParaRPr lang="it-IT" sz="3400" b="0" i="0" u="none" strike="noStrike">
                        <a:effectLst/>
                        <a:latin typeface="Arial" panose="020B0604020202020204" pitchFamily="34" charset="0"/>
                      </a:endParaRPr>
                    </a:p>
                  </a:txBody>
                  <a:tcPr marL="82835" marR="82835" marT="177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78001283"/>
                  </a:ext>
                </a:extLst>
              </a:tr>
              <a:tr h="341516">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e</a:t>
                      </a:r>
                      <a:endParaRPr lang="it-IT" sz="3400" b="0" i="0" u="none" strike="noStrike">
                        <a:effectLst/>
                        <a:latin typeface="Arial" panose="020B0604020202020204" pitchFamily="34" charset="0"/>
                      </a:endParaRPr>
                    </a:p>
                  </a:txBody>
                  <a:tcPr marL="82835" marR="82835" marT="177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spcBef>
                          <a:spcPts val="0"/>
                        </a:spcBef>
                        <a:spcAft>
                          <a:spcPts val="0"/>
                        </a:spcAft>
                      </a:pPr>
                      <a:r>
                        <a:rPr lang="it-IT" sz="17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Comuni da 5.000 a 9.999 abitanti</a:t>
                      </a:r>
                      <a:endParaRPr lang="it-IT" sz="3400" b="0" i="0" u="none" strike="noStrike">
                        <a:effectLst/>
                        <a:latin typeface="Arial" panose="020B0604020202020204" pitchFamily="34" charset="0"/>
                      </a:endParaRPr>
                    </a:p>
                  </a:txBody>
                  <a:tcPr marL="82835" marR="82835" marT="177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30,90%</a:t>
                      </a:r>
                      <a:endParaRPr lang="it-IT" sz="3400" b="0" i="0" u="none" strike="noStrike">
                        <a:effectLst/>
                        <a:latin typeface="Arial" panose="020B0604020202020204" pitchFamily="34" charset="0"/>
                      </a:endParaRPr>
                    </a:p>
                  </a:txBody>
                  <a:tcPr marL="82835" marR="82835" marT="177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68849846"/>
                  </a:ext>
                </a:extLst>
              </a:tr>
              <a:tr h="341516">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f</a:t>
                      </a:r>
                      <a:endParaRPr lang="it-IT" sz="3400" b="0" i="0" u="none" strike="noStrike">
                        <a:effectLst/>
                        <a:latin typeface="Arial" panose="020B0604020202020204" pitchFamily="34" charset="0"/>
                      </a:endParaRPr>
                    </a:p>
                  </a:txBody>
                  <a:tcPr marL="82835" marR="82835" marT="177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spcBef>
                          <a:spcPts val="0"/>
                        </a:spcBef>
                        <a:spcAft>
                          <a:spcPts val="0"/>
                        </a:spcAft>
                      </a:pPr>
                      <a:r>
                        <a:rPr lang="it-IT" sz="17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Comuni da 10.000 a 59.999 abitanti</a:t>
                      </a:r>
                      <a:endParaRPr lang="it-IT" sz="3400" b="0" i="0" u="none" strike="noStrike">
                        <a:effectLst/>
                        <a:latin typeface="Arial" panose="020B0604020202020204" pitchFamily="34" charset="0"/>
                      </a:endParaRPr>
                    </a:p>
                  </a:txBody>
                  <a:tcPr marL="82835" marR="82835" marT="177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31,00%</a:t>
                      </a:r>
                      <a:endParaRPr lang="it-IT" sz="3400" b="0" i="0" u="none" strike="noStrike">
                        <a:effectLst/>
                        <a:latin typeface="Arial" panose="020B0604020202020204" pitchFamily="34" charset="0"/>
                      </a:endParaRPr>
                    </a:p>
                  </a:txBody>
                  <a:tcPr marL="82835" marR="82835" marT="177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30303263"/>
                  </a:ext>
                </a:extLst>
              </a:tr>
              <a:tr h="341516">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g</a:t>
                      </a:r>
                      <a:endParaRPr lang="it-IT" sz="3400" b="0" i="0" u="none" strike="noStrike">
                        <a:effectLst/>
                        <a:latin typeface="Arial" panose="020B0604020202020204" pitchFamily="34" charset="0"/>
                      </a:endParaRPr>
                    </a:p>
                  </a:txBody>
                  <a:tcPr marL="82835" marR="82835" marT="177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spcBef>
                          <a:spcPts val="0"/>
                        </a:spcBef>
                        <a:spcAft>
                          <a:spcPts val="0"/>
                        </a:spcAft>
                      </a:pPr>
                      <a:r>
                        <a:rPr lang="it-IT" sz="17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Comuni da 60.000 a249.999 abitanti</a:t>
                      </a:r>
                      <a:endParaRPr lang="it-IT" sz="3400" b="0" i="0" u="none" strike="noStrike">
                        <a:effectLst/>
                        <a:latin typeface="Arial" panose="020B0604020202020204" pitchFamily="34" charset="0"/>
                      </a:endParaRPr>
                    </a:p>
                  </a:txBody>
                  <a:tcPr marL="82835" marR="82835" marT="177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31,60%</a:t>
                      </a:r>
                      <a:endParaRPr lang="it-IT" sz="3400" b="0" i="0" u="none" strike="noStrike">
                        <a:effectLst/>
                        <a:latin typeface="Arial" panose="020B0604020202020204" pitchFamily="34" charset="0"/>
                      </a:endParaRPr>
                    </a:p>
                  </a:txBody>
                  <a:tcPr marL="82835" marR="82835" marT="177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94851240"/>
                  </a:ext>
                </a:extLst>
              </a:tr>
              <a:tr h="341516">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h</a:t>
                      </a:r>
                      <a:endParaRPr lang="it-IT" sz="3400" b="0" i="0" u="none" strike="noStrike">
                        <a:effectLst/>
                        <a:latin typeface="Arial" panose="020B0604020202020204" pitchFamily="34" charset="0"/>
                      </a:endParaRPr>
                    </a:p>
                  </a:txBody>
                  <a:tcPr marL="82835" marR="82835" marT="177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spcBef>
                          <a:spcPts val="0"/>
                        </a:spcBef>
                        <a:spcAft>
                          <a:spcPts val="0"/>
                        </a:spcAft>
                      </a:pPr>
                      <a:r>
                        <a:rPr lang="it-IT" sz="17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Comuni da 250.000 a 1.499.999 abitanti</a:t>
                      </a:r>
                      <a:endParaRPr lang="it-IT" sz="3400" b="0" i="0" u="none" strike="noStrike">
                        <a:effectLst/>
                        <a:latin typeface="Arial" panose="020B0604020202020204" pitchFamily="34" charset="0"/>
                      </a:endParaRPr>
                    </a:p>
                  </a:txBody>
                  <a:tcPr marL="82835" marR="82835" marT="177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32,80%</a:t>
                      </a:r>
                      <a:endParaRPr lang="it-IT" sz="3400" b="0" i="0" u="none" strike="noStrike">
                        <a:effectLst/>
                        <a:latin typeface="Arial" panose="020B0604020202020204" pitchFamily="34" charset="0"/>
                      </a:endParaRPr>
                    </a:p>
                  </a:txBody>
                  <a:tcPr marL="82835" marR="82835" marT="177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92369424"/>
                  </a:ext>
                </a:extLst>
              </a:tr>
              <a:tr h="341516">
                <a:tc>
                  <a:txBody>
                    <a:bodyPr/>
                    <a:lstStyle/>
                    <a:p>
                      <a:pPr algn="ctr" fontAlgn="ctr">
                        <a:spcBef>
                          <a:spcPts val="0"/>
                        </a:spcBef>
                        <a:spcAft>
                          <a:spcPts val="0"/>
                        </a:spcAft>
                      </a:pPr>
                      <a:r>
                        <a:rPr lang="it-IT" sz="17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i</a:t>
                      </a:r>
                      <a:endParaRPr lang="it-IT" sz="3400" b="0" i="0" u="none" strike="noStrike">
                        <a:effectLst/>
                        <a:latin typeface="Arial" panose="020B0604020202020204" pitchFamily="34" charset="0"/>
                      </a:endParaRPr>
                    </a:p>
                  </a:txBody>
                  <a:tcPr marL="82835" marR="82835" marT="177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spcBef>
                          <a:spcPts val="0"/>
                        </a:spcBef>
                        <a:spcAft>
                          <a:spcPts val="0"/>
                        </a:spcAft>
                      </a:pPr>
                      <a:r>
                        <a:rPr lang="it-IT" sz="17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Comuni con 1.500.000 di abitanti e oltre  </a:t>
                      </a:r>
                      <a:endParaRPr lang="it-IT" sz="3400" b="0" i="0" u="none" strike="noStrike">
                        <a:effectLst/>
                        <a:latin typeface="Arial" panose="020B0604020202020204" pitchFamily="34" charset="0"/>
                      </a:endParaRPr>
                    </a:p>
                  </a:txBody>
                  <a:tcPr marL="82835" marR="82835" marT="177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spcBef>
                          <a:spcPts val="0"/>
                        </a:spcBef>
                        <a:spcAft>
                          <a:spcPts val="0"/>
                        </a:spcAft>
                      </a:pPr>
                      <a:r>
                        <a:rPr lang="it-IT" sz="1700" b="1" i="0" u="none" strike="noStrike" dirty="0">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29,30%</a:t>
                      </a:r>
                      <a:endParaRPr lang="it-IT" sz="3400" b="0" i="0" u="none" strike="noStrike" dirty="0">
                        <a:effectLst/>
                        <a:latin typeface="Arial" panose="020B0604020202020204" pitchFamily="34" charset="0"/>
                      </a:endParaRPr>
                    </a:p>
                  </a:txBody>
                  <a:tcPr marL="82835" marR="82835" marT="177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48668096"/>
                  </a:ext>
                </a:extLst>
              </a:tr>
            </a:tbl>
          </a:graphicData>
        </a:graphic>
      </p:graphicFrame>
    </p:spTree>
    <p:extLst>
      <p:ext uri="{BB962C8B-B14F-4D97-AF65-F5344CB8AC3E}">
        <p14:creationId xmlns:p14="http://schemas.microsoft.com/office/powerpoint/2010/main" val="32725175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301F447-EEF7-48F5-AF73-7566EE7F64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6E7FC27F-B1FD-86D6-6B2C-E89F6ECE591A}"/>
              </a:ext>
            </a:extLst>
          </p:cNvPr>
          <p:cNvSpPr>
            <a:spLocks noGrp="1"/>
          </p:cNvSpPr>
          <p:nvPr>
            <p:ph type="title"/>
          </p:nvPr>
        </p:nvSpPr>
        <p:spPr>
          <a:xfrm>
            <a:off x="841248" y="334644"/>
            <a:ext cx="10509504" cy="1076914"/>
          </a:xfrm>
        </p:spPr>
        <p:txBody>
          <a:bodyPr anchor="ctr">
            <a:normAutofit/>
          </a:bodyPr>
          <a:lstStyle/>
          <a:p>
            <a:r>
              <a:rPr lang="it-IT" sz="4000"/>
              <a:t>Facoltà assunzionali</a:t>
            </a:r>
          </a:p>
        </p:txBody>
      </p:sp>
      <p:sp>
        <p:nvSpPr>
          <p:cNvPr id="11" name="Rectangle 10">
            <a:extLst>
              <a:ext uri="{FF2B5EF4-FFF2-40B4-BE49-F238E27FC236}">
                <a16:creationId xmlns:a16="http://schemas.microsoft.com/office/drawing/2014/main" id="{F7117410-A2A4-4085-9ADC-46744551DB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2772" y="0"/>
            <a:ext cx="10506456" cy="1913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3" name="Rectangle 12">
            <a:extLst>
              <a:ext uri="{FF2B5EF4-FFF2-40B4-BE49-F238E27FC236}">
                <a16:creationId xmlns:a16="http://schemas.microsoft.com/office/drawing/2014/main" id="{99F74EB5-E547-4FB4-95F5-BCC788F3C4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1512994"/>
            <a:ext cx="10506456"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4" name="Segnaposto contenuto 3">
            <a:extLst>
              <a:ext uri="{FF2B5EF4-FFF2-40B4-BE49-F238E27FC236}">
                <a16:creationId xmlns:a16="http://schemas.microsoft.com/office/drawing/2014/main" id="{04B28B6A-FA89-5A49-F6F9-CDCEFFD9EFD9}"/>
              </a:ext>
            </a:extLst>
          </p:cNvPr>
          <p:cNvGraphicFramePr>
            <a:graphicFrameLocks noGrp="1"/>
          </p:cNvGraphicFramePr>
          <p:nvPr>
            <p:ph idx="1"/>
            <p:extLst>
              <p:ext uri="{D42A27DB-BD31-4B8C-83A1-F6EECF244321}">
                <p14:modId xmlns:p14="http://schemas.microsoft.com/office/powerpoint/2010/main" val="642772866"/>
              </p:ext>
            </p:extLst>
          </p:nvPr>
        </p:nvGraphicFramePr>
        <p:xfrm>
          <a:off x="1446595" y="1737360"/>
          <a:ext cx="9289669" cy="4535431"/>
        </p:xfrm>
        <a:graphic>
          <a:graphicData uri="http://schemas.openxmlformats.org/drawingml/2006/table">
            <a:tbl>
              <a:tblPr firstRow="1" firstCol="1" bandRow="1"/>
              <a:tblGrid>
                <a:gridCol w="1251927">
                  <a:extLst>
                    <a:ext uri="{9D8B030D-6E8A-4147-A177-3AD203B41FA5}">
                      <a16:colId xmlns:a16="http://schemas.microsoft.com/office/drawing/2014/main" val="2812199592"/>
                    </a:ext>
                  </a:extLst>
                </a:gridCol>
                <a:gridCol w="3703161">
                  <a:extLst>
                    <a:ext uri="{9D8B030D-6E8A-4147-A177-3AD203B41FA5}">
                      <a16:colId xmlns:a16="http://schemas.microsoft.com/office/drawing/2014/main" val="1224017211"/>
                    </a:ext>
                  </a:extLst>
                </a:gridCol>
                <a:gridCol w="956753">
                  <a:extLst>
                    <a:ext uri="{9D8B030D-6E8A-4147-A177-3AD203B41FA5}">
                      <a16:colId xmlns:a16="http://schemas.microsoft.com/office/drawing/2014/main" val="1587391802"/>
                    </a:ext>
                  </a:extLst>
                </a:gridCol>
                <a:gridCol w="844457">
                  <a:extLst>
                    <a:ext uri="{9D8B030D-6E8A-4147-A177-3AD203B41FA5}">
                      <a16:colId xmlns:a16="http://schemas.microsoft.com/office/drawing/2014/main" val="1361351887"/>
                    </a:ext>
                  </a:extLst>
                </a:gridCol>
                <a:gridCol w="844457">
                  <a:extLst>
                    <a:ext uri="{9D8B030D-6E8A-4147-A177-3AD203B41FA5}">
                      <a16:colId xmlns:a16="http://schemas.microsoft.com/office/drawing/2014/main" val="1905260286"/>
                    </a:ext>
                  </a:extLst>
                </a:gridCol>
                <a:gridCol w="844457">
                  <a:extLst>
                    <a:ext uri="{9D8B030D-6E8A-4147-A177-3AD203B41FA5}">
                      <a16:colId xmlns:a16="http://schemas.microsoft.com/office/drawing/2014/main" val="3860589605"/>
                    </a:ext>
                  </a:extLst>
                </a:gridCol>
                <a:gridCol w="844457">
                  <a:extLst>
                    <a:ext uri="{9D8B030D-6E8A-4147-A177-3AD203B41FA5}">
                      <a16:colId xmlns:a16="http://schemas.microsoft.com/office/drawing/2014/main" val="3789137151"/>
                    </a:ext>
                  </a:extLst>
                </a:gridCol>
              </a:tblGrid>
              <a:tr h="647588">
                <a:tc>
                  <a:txBody>
                    <a:bodyPr/>
                    <a:lstStyle/>
                    <a:p>
                      <a:pPr algn="ctr" fontAlgn="ctr">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Tabella 3</a:t>
                      </a:r>
                      <a:endParaRPr lang="it-IT" sz="3600" b="0" i="0" u="none" strike="noStrike">
                        <a:effectLst/>
                        <a:latin typeface="Arial" panose="020B0604020202020204" pitchFamily="34" charset="0"/>
                      </a:endParaRPr>
                    </a:p>
                  </a:txBody>
                  <a:tcPr marL="89836" marR="89836" marT="192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spcBef>
                          <a:spcPts val="0"/>
                        </a:spcBef>
                        <a:spcAft>
                          <a:spcPts val="0"/>
                        </a:spcAft>
                      </a:pPr>
                      <a:r>
                        <a:rPr lang="it-IT" sz="18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Percentuali massime di incremento annuale</a:t>
                      </a:r>
                      <a:endParaRPr lang="it-IT" sz="3600" b="0" i="0" u="none" strike="noStrike">
                        <a:effectLst/>
                        <a:latin typeface="Arial" panose="020B0604020202020204" pitchFamily="34" charset="0"/>
                      </a:endParaRPr>
                    </a:p>
                  </a:txBody>
                  <a:tcPr marL="89836" marR="89836" marT="192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spcBef>
                          <a:spcPts val="0"/>
                        </a:spcBef>
                        <a:spcAft>
                          <a:spcPts val="0"/>
                        </a:spcAft>
                      </a:pPr>
                      <a:r>
                        <a:rPr lang="it-IT" sz="1800" b="0" i="0" u="none" strike="noStrike" dirty="0">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2020 </a:t>
                      </a:r>
                      <a:endParaRPr lang="it-IT" sz="3600" b="0" i="0" u="none" strike="noStrike" dirty="0">
                        <a:effectLst/>
                        <a:latin typeface="Arial" panose="020B0604020202020204" pitchFamily="34" charset="0"/>
                      </a:endParaRPr>
                    </a:p>
                  </a:txBody>
                  <a:tcPr marL="89836" marR="89836" marT="192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spcBef>
                          <a:spcPts val="0"/>
                        </a:spcBef>
                        <a:spcAft>
                          <a:spcPts val="0"/>
                        </a:spcAft>
                      </a:pPr>
                      <a:r>
                        <a:rPr lang="it-IT" sz="18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2021</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spcBef>
                          <a:spcPts val="0"/>
                        </a:spcBef>
                        <a:spcAft>
                          <a:spcPts val="0"/>
                        </a:spcAft>
                      </a:pPr>
                      <a:r>
                        <a:rPr lang="it-IT" sz="18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2022</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spcBef>
                          <a:spcPts val="0"/>
                        </a:spcBef>
                        <a:spcAft>
                          <a:spcPts val="0"/>
                        </a:spcAft>
                      </a:pPr>
                      <a:r>
                        <a:rPr lang="it-IT" sz="18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2023</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t">
                        <a:spcBef>
                          <a:spcPts val="0"/>
                        </a:spcBef>
                        <a:spcAft>
                          <a:spcPts val="0"/>
                        </a:spcAft>
                      </a:pPr>
                      <a:r>
                        <a:rPr lang="it-IT" sz="18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2024</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2307262"/>
                  </a:ext>
                </a:extLst>
              </a:tr>
              <a:tr h="370381">
                <a:tc>
                  <a:txBody>
                    <a:bodyPr/>
                    <a:lstStyle/>
                    <a:p>
                      <a:pPr algn="ctr" fontAlgn="ctr">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a</a:t>
                      </a:r>
                      <a:endParaRPr lang="it-IT" sz="3600" b="0" i="0" u="none" strike="noStrike">
                        <a:effectLst/>
                        <a:latin typeface="Arial" panose="020B0604020202020204" pitchFamily="34" charset="0"/>
                      </a:endParaRPr>
                    </a:p>
                  </a:txBody>
                  <a:tcPr marL="89836" marR="89836" marT="192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spcBef>
                          <a:spcPts val="0"/>
                        </a:spcBef>
                        <a:spcAft>
                          <a:spcPts val="0"/>
                        </a:spcAft>
                      </a:pPr>
                      <a:r>
                        <a:rPr lang="it-IT" sz="18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Comuni con meno di 1.000 abitanti</a:t>
                      </a:r>
                      <a:endParaRPr lang="it-IT" sz="3600" b="0" i="0" u="none" strike="noStrike">
                        <a:effectLst/>
                        <a:latin typeface="Arial" panose="020B0604020202020204" pitchFamily="34" charset="0"/>
                      </a:endParaRPr>
                    </a:p>
                  </a:txBody>
                  <a:tcPr marL="89836" marR="89836" marT="192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23,0%</a:t>
                      </a:r>
                      <a:endParaRPr lang="it-IT" sz="3600" b="0" i="0" u="none" strike="noStrike">
                        <a:effectLst/>
                        <a:latin typeface="Arial" panose="020B0604020202020204" pitchFamily="34" charset="0"/>
                      </a:endParaRPr>
                    </a:p>
                  </a:txBody>
                  <a:tcPr marL="89836" marR="89836" marT="192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29%</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33%</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34%</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35%</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9586291"/>
                  </a:ext>
                </a:extLst>
              </a:tr>
              <a:tr h="370381">
                <a:tc>
                  <a:txBody>
                    <a:bodyPr/>
                    <a:lstStyle/>
                    <a:p>
                      <a:pPr algn="ctr" fontAlgn="ctr">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b</a:t>
                      </a:r>
                      <a:endParaRPr lang="it-IT" sz="3600" b="0" i="0" u="none" strike="noStrike">
                        <a:effectLst/>
                        <a:latin typeface="Arial" panose="020B0604020202020204" pitchFamily="34" charset="0"/>
                      </a:endParaRPr>
                    </a:p>
                  </a:txBody>
                  <a:tcPr marL="89836" marR="89836" marT="192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spcBef>
                          <a:spcPts val="0"/>
                        </a:spcBef>
                        <a:spcAft>
                          <a:spcPts val="0"/>
                        </a:spcAft>
                      </a:pPr>
                      <a:r>
                        <a:rPr lang="it-IT" sz="18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Comuni da 1.000 a 1.999 abitanti</a:t>
                      </a:r>
                      <a:endParaRPr lang="it-IT" sz="3600" b="0" i="0" u="none" strike="noStrike">
                        <a:effectLst/>
                        <a:latin typeface="Arial" panose="020B0604020202020204" pitchFamily="34" charset="0"/>
                      </a:endParaRPr>
                    </a:p>
                  </a:txBody>
                  <a:tcPr marL="89836" marR="89836" marT="192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23,0%</a:t>
                      </a:r>
                      <a:endParaRPr lang="it-IT" sz="3600" b="0" i="0" u="none" strike="noStrike">
                        <a:effectLst/>
                        <a:latin typeface="Arial" panose="020B0604020202020204" pitchFamily="34" charset="0"/>
                      </a:endParaRPr>
                    </a:p>
                  </a:txBody>
                  <a:tcPr marL="89836" marR="89836" marT="192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29%</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33%</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34%</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35%</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66042752"/>
                  </a:ext>
                </a:extLst>
              </a:tr>
              <a:tr h="370381">
                <a:tc>
                  <a:txBody>
                    <a:bodyPr/>
                    <a:lstStyle/>
                    <a:p>
                      <a:pPr algn="ctr" fontAlgn="ctr">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c</a:t>
                      </a:r>
                      <a:endParaRPr lang="it-IT" sz="3600" b="0" i="0" u="none" strike="noStrike">
                        <a:effectLst/>
                        <a:latin typeface="Arial" panose="020B0604020202020204" pitchFamily="34" charset="0"/>
                      </a:endParaRPr>
                    </a:p>
                  </a:txBody>
                  <a:tcPr marL="89836" marR="89836" marT="192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spcBef>
                          <a:spcPts val="0"/>
                        </a:spcBef>
                        <a:spcAft>
                          <a:spcPts val="0"/>
                        </a:spcAft>
                      </a:pPr>
                      <a:r>
                        <a:rPr lang="it-IT" sz="18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Comuni da 2.000 a 2.999 abitanti</a:t>
                      </a:r>
                      <a:endParaRPr lang="it-IT" sz="3600" b="0" i="0" u="none" strike="noStrike">
                        <a:effectLst/>
                        <a:latin typeface="Arial" panose="020B0604020202020204" pitchFamily="34" charset="0"/>
                      </a:endParaRPr>
                    </a:p>
                  </a:txBody>
                  <a:tcPr marL="89836" marR="89836" marT="192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20,0%</a:t>
                      </a:r>
                      <a:endParaRPr lang="it-IT" sz="3600" b="0" i="0" u="none" strike="noStrike">
                        <a:effectLst/>
                        <a:latin typeface="Arial" panose="020B0604020202020204" pitchFamily="34" charset="0"/>
                      </a:endParaRPr>
                    </a:p>
                  </a:txBody>
                  <a:tcPr marL="89836" marR="89836" marT="192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25%</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28%</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29%</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30%</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84125177"/>
                  </a:ext>
                </a:extLst>
              </a:tr>
              <a:tr h="370381">
                <a:tc>
                  <a:txBody>
                    <a:bodyPr/>
                    <a:lstStyle/>
                    <a:p>
                      <a:pPr algn="ctr" fontAlgn="ctr">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d</a:t>
                      </a:r>
                      <a:endParaRPr lang="it-IT" sz="3600" b="0" i="0" u="none" strike="noStrike">
                        <a:effectLst/>
                        <a:latin typeface="Arial" panose="020B0604020202020204" pitchFamily="34" charset="0"/>
                      </a:endParaRPr>
                    </a:p>
                  </a:txBody>
                  <a:tcPr marL="89836" marR="89836" marT="192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spcBef>
                          <a:spcPts val="0"/>
                        </a:spcBef>
                        <a:spcAft>
                          <a:spcPts val="0"/>
                        </a:spcAft>
                      </a:pPr>
                      <a:r>
                        <a:rPr lang="it-IT" sz="18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Comuni da 3.000 a 4.999 abitanti</a:t>
                      </a:r>
                      <a:endParaRPr lang="it-IT" sz="3600" b="0" i="0" u="none" strike="noStrike">
                        <a:effectLst/>
                        <a:latin typeface="Arial" panose="020B0604020202020204" pitchFamily="34" charset="0"/>
                      </a:endParaRPr>
                    </a:p>
                  </a:txBody>
                  <a:tcPr marL="89836" marR="89836" marT="192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19,0%</a:t>
                      </a:r>
                      <a:endParaRPr lang="it-IT" sz="3600" b="0" i="0" u="none" strike="noStrike">
                        <a:effectLst/>
                        <a:latin typeface="Arial" panose="020B0604020202020204" pitchFamily="34" charset="0"/>
                      </a:endParaRPr>
                    </a:p>
                  </a:txBody>
                  <a:tcPr marL="89836" marR="89836" marT="192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24%</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26%</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27%</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28%</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48407354"/>
                  </a:ext>
                </a:extLst>
              </a:tr>
              <a:tr h="370381">
                <a:tc>
                  <a:txBody>
                    <a:bodyPr/>
                    <a:lstStyle/>
                    <a:p>
                      <a:pPr algn="ctr" fontAlgn="ctr">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e</a:t>
                      </a:r>
                      <a:endParaRPr lang="it-IT" sz="3600" b="0" i="0" u="none" strike="noStrike">
                        <a:effectLst/>
                        <a:latin typeface="Arial" panose="020B0604020202020204" pitchFamily="34" charset="0"/>
                      </a:endParaRPr>
                    </a:p>
                  </a:txBody>
                  <a:tcPr marL="89836" marR="89836" marT="192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spcBef>
                          <a:spcPts val="0"/>
                        </a:spcBef>
                        <a:spcAft>
                          <a:spcPts val="0"/>
                        </a:spcAft>
                      </a:pPr>
                      <a:r>
                        <a:rPr lang="it-IT" sz="18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Comuni da 5.000 a 9.999 abitanti</a:t>
                      </a:r>
                      <a:endParaRPr lang="it-IT" sz="3600" b="0" i="0" u="none" strike="noStrike">
                        <a:effectLst/>
                        <a:latin typeface="Arial" panose="020B0604020202020204" pitchFamily="34" charset="0"/>
                      </a:endParaRPr>
                    </a:p>
                  </a:txBody>
                  <a:tcPr marL="89836" marR="89836" marT="192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17,0%</a:t>
                      </a:r>
                      <a:endParaRPr lang="it-IT" sz="3600" b="0" i="0" u="none" strike="noStrike">
                        <a:effectLst/>
                        <a:latin typeface="Arial" panose="020B0604020202020204" pitchFamily="34" charset="0"/>
                      </a:endParaRPr>
                    </a:p>
                  </a:txBody>
                  <a:tcPr marL="89836" marR="89836" marT="192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21%</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24%</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25%</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26%</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19322749"/>
                  </a:ext>
                </a:extLst>
              </a:tr>
              <a:tr h="370381">
                <a:tc>
                  <a:txBody>
                    <a:bodyPr/>
                    <a:lstStyle/>
                    <a:p>
                      <a:pPr algn="ctr" fontAlgn="ctr">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f</a:t>
                      </a:r>
                      <a:endParaRPr lang="it-IT" sz="3600" b="0" i="0" u="none" strike="noStrike">
                        <a:effectLst/>
                        <a:latin typeface="Arial" panose="020B0604020202020204" pitchFamily="34" charset="0"/>
                      </a:endParaRPr>
                    </a:p>
                  </a:txBody>
                  <a:tcPr marL="89836" marR="89836" marT="192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spcBef>
                          <a:spcPts val="0"/>
                        </a:spcBef>
                        <a:spcAft>
                          <a:spcPts val="0"/>
                        </a:spcAft>
                      </a:pPr>
                      <a:r>
                        <a:rPr lang="it-IT" sz="18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Comuni da 10.000 a 59.999 abitanti</a:t>
                      </a:r>
                      <a:endParaRPr lang="it-IT" sz="3600" b="0" i="0" u="none" strike="noStrike">
                        <a:effectLst/>
                        <a:latin typeface="Arial" panose="020B0604020202020204" pitchFamily="34" charset="0"/>
                      </a:endParaRPr>
                    </a:p>
                  </a:txBody>
                  <a:tcPr marL="89836" marR="89836" marT="192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9,0%</a:t>
                      </a:r>
                      <a:endParaRPr lang="it-IT" sz="3600" b="0" i="0" u="none" strike="noStrike">
                        <a:effectLst/>
                        <a:latin typeface="Arial" panose="020B0604020202020204" pitchFamily="34" charset="0"/>
                      </a:endParaRPr>
                    </a:p>
                  </a:txBody>
                  <a:tcPr marL="89836" marR="89836" marT="192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16%</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19%</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21%</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22%</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30093197"/>
                  </a:ext>
                </a:extLst>
              </a:tr>
              <a:tr h="370381">
                <a:tc>
                  <a:txBody>
                    <a:bodyPr/>
                    <a:lstStyle/>
                    <a:p>
                      <a:pPr algn="ctr" fontAlgn="ctr">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g</a:t>
                      </a:r>
                      <a:endParaRPr lang="it-IT" sz="3600" b="0" i="0" u="none" strike="noStrike">
                        <a:effectLst/>
                        <a:latin typeface="Arial" panose="020B0604020202020204" pitchFamily="34" charset="0"/>
                      </a:endParaRPr>
                    </a:p>
                  </a:txBody>
                  <a:tcPr marL="89836" marR="89836" marT="192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spcBef>
                          <a:spcPts val="0"/>
                        </a:spcBef>
                        <a:spcAft>
                          <a:spcPts val="0"/>
                        </a:spcAft>
                      </a:pPr>
                      <a:r>
                        <a:rPr lang="it-IT" sz="18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Comuni da 60.000 a249.999 abitanti</a:t>
                      </a:r>
                      <a:endParaRPr lang="it-IT" sz="3600" b="0" i="0" u="none" strike="noStrike">
                        <a:effectLst/>
                        <a:latin typeface="Arial" panose="020B0604020202020204" pitchFamily="34" charset="0"/>
                      </a:endParaRPr>
                    </a:p>
                  </a:txBody>
                  <a:tcPr marL="89836" marR="89836" marT="192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7,0%</a:t>
                      </a:r>
                      <a:endParaRPr lang="it-IT" sz="3600" b="0" i="0" u="none" strike="noStrike">
                        <a:effectLst/>
                        <a:latin typeface="Arial" panose="020B0604020202020204" pitchFamily="34" charset="0"/>
                      </a:endParaRPr>
                    </a:p>
                  </a:txBody>
                  <a:tcPr marL="89836" marR="89836" marT="192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12%</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14%</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15%</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16%</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3928837"/>
                  </a:ext>
                </a:extLst>
              </a:tr>
              <a:tr h="647588">
                <a:tc>
                  <a:txBody>
                    <a:bodyPr/>
                    <a:lstStyle/>
                    <a:p>
                      <a:pPr algn="ctr" fontAlgn="ctr">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h</a:t>
                      </a:r>
                      <a:endParaRPr lang="it-IT" sz="3600" b="0" i="0" u="none" strike="noStrike">
                        <a:effectLst/>
                        <a:latin typeface="Arial" panose="020B0604020202020204" pitchFamily="34" charset="0"/>
                      </a:endParaRPr>
                    </a:p>
                  </a:txBody>
                  <a:tcPr marL="89836" marR="89836" marT="192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spcBef>
                          <a:spcPts val="0"/>
                        </a:spcBef>
                        <a:spcAft>
                          <a:spcPts val="0"/>
                        </a:spcAft>
                      </a:pPr>
                      <a:r>
                        <a:rPr lang="it-IT" sz="18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Comuni da 250.000 a 1.499.999 abitanti</a:t>
                      </a:r>
                      <a:endParaRPr lang="it-IT" sz="3600" b="0" i="0" u="none" strike="noStrike">
                        <a:effectLst/>
                        <a:latin typeface="Arial" panose="020B0604020202020204" pitchFamily="34" charset="0"/>
                      </a:endParaRPr>
                    </a:p>
                  </a:txBody>
                  <a:tcPr marL="89836" marR="89836" marT="192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3,0%</a:t>
                      </a:r>
                      <a:endParaRPr lang="it-IT" sz="3600" b="0" i="0" u="none" strike="noStrike">
                        <a:effectLst/>
                        <a:latin typeface="Arial" panose="020B0604020202020204" pitchFamily="34" charset="0"/>
                      </a:endParaRPr>
                    </a:p>
                  </a:txBody>
                  <a:tcPr marL="89836" marR="89836" marT="192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6%</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8%</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9%</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10%</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00978883"/>
                  </a:ext>
                </a:extLst>
              </a:tr>
              <a:tr h="647588">
                <a:tc>
                  <a:txBody>
                    <a:bodyPr/>
                    <a:lstStyle/>
                    <a:p>
                      <a:pPr algn="ctr" fontAlgn="ctr">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i</a:t>
                      </a:r>
                      <a:endParaRPr lang="it-IT" sz="3600" b="0" i="0" u="none" strike="noStrike">
                        <a:effectLst/>
                        <a:latin typeface="Arial" panose="020B0604020202020204" pitchFamily="34" charset="0"/>
                      </a:endParaRPr>
                    </a:p>
                  </a:txBody>
                  <a:tcPr marL="89836" marR="89836" marT="192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spcBef>
                          <a:spcPts val="0"/>
                        </a:spcBef>
                        <a:spcAft>
                          <a:spcPts val="0"/>
                        </a:spcAft>
                      </a:pPr>
                      <a:r>
                        <a:rPr lang="it-IT" sz="1800" b="0"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Comuni con 1.500.000 di abitanti e oltre  </a:t>
                      </a:r>
                      <a:endParaRPr lang="it-IT" sz="3600" b="0" i="0" u="none" strike="noStrike">
                        <a:effectLst/>
                        <a:latin typeface="Arial" panose="020B0604020202020204" pitchFamily="34" charset="0"/>
                      </a:endParaRPr>
                    </a:p>
                  </a:txBody>
                  <a:tcPr marL="89836" marR="89836" marT="192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1,50%</a:t>
                      </a:r>
                      <a:endParaRPr lang="it-IT" sz="3600" b="0" i="0" u="none" strike="noStrike">
                        <a:effectLst/>
                        <a:latin typeface="Arial" panose="020B0604020202020204" pitchFamily="34" charset="0"/>
                      </a:endParaRPr>
                    </a:p>
                  </a:txBody>
                  <a:tcPr marL="89836" marR="89836" marT="192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3%</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4%</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4,5%</a:t>
                      </a:r>
                      <a:endParaRPr lang="it-IT" sz="3600" b="0" i="0" u="none" strike="noStrike">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it-IT" sz="1800" b="1" i="0" u="none" strike="noStrike" dirty="0">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5%</a:t>
                      </a:r>
                      <a:endParaRPr lang="it-IT" sz="3600" b="0" i="0" u="none" strike="noStrike" dirty="0">
                        <a:effectLst/>
                        <a:latin typeface="Arial" panose="020B0604020202020204" pitchFamily="34" charset="0"/>
                      </a:endParaRPr>
                    </a:p>
                  </a:txBody>
                  <a:tcPr marL="89836" marR="89836" marT="192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33286130"/>
                  </a:ext>
                </a:extLst>
              </a:tr>
            </a:tbl>
          </a:graphicData>
        </a:graphic>
      </p:graphicFrame>
    </p:spTree>
    <p:extLst>
      <p:ext uri="{BB962C8B-B14F-4D97-AF65-F5344CB8AC3E}">
        <p14:creationId xmlns:p14="http://schemas.microsoft.com/office/powerpoint/2010/main" val="15865287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E955AEE-999C-535F-8A1C-6B046EE20A00}"/>
              </a:ext>
            </a:extLst>
          </p:cNvPr>
          <p:cNvSpPr>
            <a:spLocks noGrp="1"/>
          </p:cNvSpPr>
          <p:nvPr>
            <p:ph type="title"/>
          </p:nvPr>
        </p:nvSpPr>
        <p:spPr/>
        <p:txBody>
          <a:bodyPr/>
          <a:lstStyle/>
          <a:p>
            <a:r>
              <a:rPr lang="it-IT" dirty="0"/>
              <a:t>Facoltà </a:t>
            </a:r>
            <a:r>
              <a:rPr lang="it-IT" dirty="0" err="1"/>
              <a:t>assunzionali</a:t>
            </a:r>
            <a:endParaRPr lang="it-IT" dirty="0"/>
          </a:p>
        </p:txBody>
      </p:sp>
      <p:sp>
        <p:nvSpPr>
          <p:cNvPr id="3" name="Segnaposto contenuto 2">
            <a:extLst>
              <a:ext uri="{FF2B5EF4-FFF2-40B4-BE49-F238E27FC236}">
                <a16:creationId xmlns:a16="http://schemas.microsoft.com/office/drawing/2014/main" id="{3ABDE45D-3C2D-191B-6B07-BEF7A8BD7681}"/>
              </a:ext>
            </a:extLst>
          </p:cNvPr>
          <p:cNvSpPr>
            <a:spLocks noGrp="1"/>
          </p:cNvSpPr>
          <p:nvPr>
            <p:ph idx="1"/>
          </p:nvPr>
        </p:nvSpPr>
        <p:spPr/>
        <p:txBody>
          <a:bodyPr/>
          <a:lstStyle/>
          <a:p>
            <a:r>
              <a:rPr lang="it-IT" dirty="0"/>
              <a:t>Le percentuali individuate nella tabella 3 consentono una spesa aggiuntiva che si somma </a:t>
            </a:r>
            <a:r>
              <a:rPr lang="it-IT" u="sng" dirty="0"/>
              <a:t>alla spesa del 2018</a:t>
            </a:r>
          </a:p>
          <a:p>
            <a:r>
              <a:rPr lang="it-IT" dirty="0"/>
              <a:t>Potranno dunque essere riportate nel PTFP nuove assunzioni a tempo indeterminato nel limite di questo incremento di spesa</a:t>
            </a:r>
          </a:p>
          <a:p>
            <a:r>
              <a:rPr lang="it-IT" dirty="0"/>
              <a:t>Se il PTFP contiene incrementi di spesa del personale </a:t>
            </a:r>
            <a:r>
              <a:rPr lang="it-IT" u="sng" dirty="0"/>
              <a:t>l’organo di revisione deve rilasciare una specifica attestazione sul rispetto dell’equilibrio pluriennale del bilancio</a:t>
            </a:r>
            <a:endParaRPr lang="it-IT" dirty="0"/>
          </a:p>
        </p:txBody>
      </p:sp>
    </p:spTree>
    <p:extLst>
      <p:ext uri="{BB962C8B-B14F-4D97-AF65-F5344CB8AC3E}">
        <p14:creationId xmlns:p14="http://schemas.microsoft.com/office/powerpoint/2010/main" val="36620920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D0EF477-4CDD-1D35-56BC-9B3B3C862EA6}"/>
              </a:ext>
            </a:extLst>
          </p:cNvPr>
          <p:cNvSpPr>
            <a:spLocks noGrp="1"/>
          </p:cNvSpPr>
          <p:nvPr>
            <p:ph type="title"/>
          </p:nvPr>
        </p:nvSpPr>
        <p:spPr/>
        <p:txBody>
          <a:bodyPr/>
          <a:lstStyle/>
          <a:p>
            <a:r>
              <a:rPr lang="it-IT" dirty="0"/>
              <a:t>Facoltà </a:t>
            </a:r>
            <a:r>
              <a:rPr lang="it-IT" dirty="0" err="1"/>
              <a:t>assunzionali</a:t>
            </a:r>
            <a:endParaRPr lang="it-IT" dirty="0"/>
          </a:p>
        </p:txBody>
      </p:sp>
      <p:sp>
        <p:nvSpPr>
          <p:cNvPr id="3" name="Segnaposto contenuto 2">
            <a:extLst>
              <a:ext uri="{FF2B5EF4-FFF2-40B4-BE49-F238E27FC236}">
                <a16:creationId xmlns:a16="http://schemas.microsoft.com/office/drawing/2014/main" id="{8F43E473-4D60-73B7-2A45-7577BDD665BA}"/>
              </a:ext>
            </a:extLst>
          </p:cNvPr>
          <p:cNvSpPr>
            <a:spLocks noGrp="1"/>
          </p:cNvSpPr>
          <p:nvPr>
            <p:ph idx="1"/>
          </p:nvPr>
        </p:nvSpPr>
        <p:spPr/>
        <p:txBody>
          <a:bodyPr/>
          <a:lstStyle/>
          <a:p>
            <a:r>
              <a:rPr lang="it-IT" dirty="0"/>
              <a:t>I comuni che si trovano nella condizione di rientro (tabella 2) non hanno divieto di assunzioni: possono agire sulla leva delle entrate migliorando il rapporto di incidenza, ed anche ridurre il turn over al di sotto del 100%</a:t>
            </a:r>
          </a:p>
          <a:p>
            <a:pPr marL="0" indent="0">
              <a:buNone/>
            </a:pPr>
            <a:r>
              <a:rPr lang="it-IT" dirty="0"/>
              <a:t>(va ricordato infatti che restano salve le facoltà di assunzione derivanti dai «resti» dei calcoli precedenti all’attuale disciplina)</a:t>
            </a:r>
          </a:p>
        </p:txBody>
      </p:sp>
    </p:spTree>
    <p:extLst>
      <p:ext uri="{BB962C8B-B14F-4D97-AF65-F5344CB8AC3E}">
        <p14:creationId xmlns:p14="http://schemas.microsoft.com/office/powerpoint/2010/main" val="21055724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96B1188-19AA-7984-D3C0-92BAEBCC2788}"/>
              </a:ext>
            </a:extLst>
          </p:cNvPr>
          <p:cNvSpPr>
            <a:spLocks noGrp="1"/>
          </p:cNvSpPr>
          <p:nvPr>
            <p:ph type="title"/>
          </p:nvPr>
        </p:nvSpPr>
        <p:spPr/>
        <p:txBody>
          <a:bodyPr/>
          <a:lstStyle/>
          <a:p>
            <a:r>
              <a:rPr lang="it-IT" dirty="0"/>
              <a:t>Maggiore spesa di personale e limiti</a:t>
            </a:r>
          </a:p>
        </p:txBody>
      </p:sp>
      <p:sp>
        <p:nvSpPr>
          <p:cNvPr id="3" name="Segnaposto contenuto 2">
            <a:extLst>
              <a:ext uri="{FF2B5EF4-FFF2-40B4-BE49-F238E27FC236}">
                <a16:creationId xmlns:a16="http://schemas.microsoft.com/office/drawing/2014/main" id="{1CC71A8D-C024-4EB0-D16E-2C6447E11C2D}"/>
              </a:ext>
            </a:extLst>
          </p:cNvPr>
          <p:cNvSpPr>
            <a:spLocks noGrp="1"/>
          </p:cNvSpPr>
          <p:nvPr>
            <p:ph idx="1"/>
          </p:nvPr>
        </p:nvSpPr>
        <p:spPr/>
        <p:txBody>
          <a:bodyPr/>
          <a:lstStyle/>
          <a:p>
            <a:r>
              <a:rPr lang="it-IT" dirty="0"/>
              <a:t>LA MAGGIORE SPESA DI PERSONALE NON RILEVA AI FINI DEI LIMITI DI SPESA RISPETTO ALLA MEDIA 2011/2013</a:t>
            </a:r>
          </a:p>
          <a:p>
            <a:r>
              <a:rPr lang="it-IT" dirty="0"/>
              <a:t>La spesa per il lavoro flessibile (tempo determinato o lavoro somministrato) non deve invece superare il limite del 50% della spesa sostenuta nell’anno 2009</a:t>
            </a:r>
          </a:p>
          <a:p>
            <a:r>
              <a:rPr lang="it-IT" dirty="0"/>
              <a:t>Il personale somministrato non può superare il limite del 20% del totale dei dipendenti a tempo indeterminato</a:t>
            </a:r>
          </a:p>
          <a:p>
            <a:r>
              <a:rPr lang="it-IT" dirty="0"/>
              <a:t>Sezione Autonomie 15/2018 ha statuito che se il parametro relativo al 2009 è inconsistente, il tetto va individuato nei limiti strettamente necessari per far fronte ai servizi essenziali</a:t>
            </a:r>
          </a:p>
        </p:txBody>
      </p:sp>
    </p:spTree>
    <p:extLst>
      <p:ext uri="{BB962C8B-B14F-4D97-AF65-F5344CB8AC3E}">
        <p14:creationId xmlns:p14="http://schemas.microsoft.com/office/powerpoint/2010/main" val="37974598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4952357-3611-6C1F-6E36-1C8902CAB749}"/>
              </a:ext>
            </a:extLst>
          </p:cNvPr>
          <p:cNvSpPr>
            <a:spLocks noGrp="1"/>
          </p:cNvSpPr>
          <p:nvPr>
            <p:ph type="title"/>
          </p:nvPr>
        </p:nvSpPr>
        <p:spPr/>
        <p:txBody>
          <a:bodyPr/>
          <a:lstStyle/>
          <a:p>
            <a:r>
              <a:rPr lang="it-IT" dirty="0"/>
              <a:t>Controlli dei revisori</a:t>
            </a:r>
          </a:p>
        </p:txBody>
      </p:sp>
      <p:sp>
        <p:nvSpPr>
          <p:cNvPr id="3" name="Segnaposto contenuto 2">
            <a:extLst>
              <a:ext uri="{FF2B5EF4-FFF2-40B4-BE49-F238E27FC236}">
                <a16:creationId xmlns:a16="http://schemas.microsoft.com/office/drawing/2014/main" id="{10D42DD3-C815-9E06-8213-5A9EAEDDF97F}"/>
              </a:ext>
            </a:extLst>
          </p:cNvPr>
          <p:cNvSpPr>
            <a:spLocks noGrp="1"/>
          </p:cNvSpPr>
          <p:nvPr>
            <p:ph idx="1"/>
          </p:nvPr>
        </p:nvSpPr>
        <p:spPr/>
        <p:txBody>
          <a:bodyPr/>
          <a:lstStyle/>
          <a:p>
            <a:r>
              <a:rPr lang="it-IT" dirty="0"/>
              <a:t>Controlli sui calcoli eseguiti dall’ente e conferma sulla loro correttezza</a:t>
            </a:r>
          </a:p>
          <a:p>
            <a:r>
              <a:rPr lang="it-IT" dirty="0"/>
              <a:t>Verifica delle capacità </a:t>
            </a:r>
            <a:r>
              <a:rPr lang="it-IT" dirty="0" err="1"/>
              <a:t>assunzionali</a:t>
            </a:r>
            <a:r>
              <a:rPr lang="it-IT" dirty="0"/>
              <a:t> enunciate nel PTFP</a:t>
            </a:r>
          </a:p>
          <a:p>
            <a:r>
              <a:rPr lang="it-IT" dirty="0"/>
              <a:t>Verifica numerica del personale somministrato</a:t>
            </a:r>
          </a:p>
          <a:p>
            <a:r>
              <a:rPr lang="it-IT" dirty="0"/>
              <a:t>Verifica del rispetto del limite del 50% per i flessibili rispetto al 2009</a:t>
            </a:r>
          </a:p>
          <a:p>
            <a:r>
              <a:rPr lang="it-IT" dirty="0"/>
              <a:t>Asseverazione degli equilibri di bilancio</a:t>
            </a:r>
          </a:p>
          <a:p>
            <a:pPr marL="0" indent="0">
              <a:buNone/>
            </a:pPr>
            <a:r>
              <a:rPr lang="it-IT" dirty="0"/>
              <a:t>FORMULA</a:t>
            </a:r>
          </a:p>
          <a:p>
            <a:pPr marL="0" indent="0">
              <a:buNone/>
            </a:pPr>
            <a:endParaRPr lang="it-IT" dirty="0"/>
          </a:p>
        </p:txBody>
      </p:sp>
    </p:spTree>
    <p:extLst>
      <p:ext uri="{BB962C8B-B14F-4D97-AF65-F5344CB8AC3E}">
        <p14:creationId xmlns:p14="http://schemas.microsoft.com/office/powerpoint/2010/main" val="22798190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F93C8D-29FC-EFF1-3C9F-9381B0D45BB6}"/>
              </a:ext>
            </a:extLst>
          </p:cNvPr>
          <p:cNvSpPr>
            <a:spLocks noGrp="1"/>
          </p:cNvSpPr>
          <p:nvPr>
            <p:ph type="title"/>
          </p:nvPr>
        </p:nvSpPr>
        <p:spPr/>
        <p:txBody>
          <a:bodyPr/>
          <a:lstStyle/>
          <a:p>
            <a:r>
              <a:rPr lang="it-IT" dirty="0"/>
              <a:t>La contrattazione integrativa decentrata</a:t>
            </a:r>
          </a:p>
        </p:txBody>
      </p:sp>
      <p:sp>
        <p:nvSpPr>
          <p:cNvPr id="3" name="Segnaposto contenuto 2">
            <a:extLst>
              <a:ext uri="{FF2B5EF4-FFF2-40B4-BE49-F238E27FC236}">
                <a16:creationId xmlns:a16="http://schemas.microsoft.com/office/drawing/2014/main" id="{0826E4A4-531F-319F-FED7-ADF4D7AEC858}"/>
              </a:ext>
            </a:extLst>
          </p:cNvPr>
          <p:cNvSpPr>
            <a:spLocks noGrp="1"/>
          </p:cNvSpPr>
          <p:nvPr>
            <p:ph idx="1"/>
          </p:nvPr>
        </p:nvSpPr>
        <p:spPr/>
        <p:txBody>
          <a:bodyPr>
            <a:normAutofit fontScale="92500"/>
          </a:bodyPr>
          <a:lstStyle/>
          <a:p>
            <a:r>
              <a:rPr lang="it-IT" dirty="0"/>
              <a:t>Questo tipo di contrattazione è finalizzato alla stipula di un contratto integrativo del CCNL che contiene disposizioni e norme di carattere accessorio allo stesso CCNL</a:t>
            </a:r>
          </a:p>
          <a:p>
            <a:r>
              <a:rPr lang="it-IT" dirty="0"/>
              <a:t>Di solito si tratta di pattuizioni di tipo indennitario ed economico</a:t>
            </a:r>
          </a:p>
          <a:p>
            <a:r>
              <a:rPr lang="it-IT" dirty="0"/>
              <a:t>La contrattazione decentrata segue un flusso così riassunto:</a:t>
            </a:r>
          </a:p>
          <a:p>
            <a:pPr>
              <a:buFontTx/>
              <a:buChar char="-"/>
            </a:pPr>
            <a:r>
              <a:rPr lang="it-IT" dirty="0"/>
              <a:t>L’amministrazione nomina la delegazione datoriale (normalmente i Dirigenti o i Responsabili dei Servizi)</a:t>
            </a:r>
          </a:p>
          <a:p>
            <a:pPr>
              <a:buFontTx/>
              <a:buChar char="-"/>
            </a:pPr>
            <a:r>
              <a:rPr lang="it-IT" dirty="0"/>
              <a:t>Convoca la delegazione sindacale (rappresentanti interni ed esterni)</a:t>
            </a:r>
          </a:p>
          <a:p>
            <a:pPr>
              <a:buFontTx/>
              <a:buChar char="-"/>
            </a:pPr>
            <a:r>
              <a:rPr lang="it-IT" dirty="0"/>
              <a:t>Le trattative si svolgono nell’ambito di riunioni che vengono definite «Delegazione Trattante»</a:t>
            </a:r>
          </a:p>
        </p:txBody>
      </p:sp>
    </p:spTree>
    <p:extLst>
      <p:ext uri="{BB962C8B-B14F-4D97-AF65-F5344CB8AC3E}">
        <p14:creationId xmlns:p14="http://schemas.microsoft.com/office/powerpoint/2010/main" val="16892835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B0BDF2F-3206-FED3-113D-B40AF17AC80E}"/>
              </a:ext>
            </a:extLst>
          </p:cNvPr>
          <p:cNvSpPr>
            <a:spLocks noGrp="1"/>
          </p:cNvSpPr>
          <p:nvPr>
            <p:ph type="title"/>
          </p:nvPr>
        </p:nvSpPr>
        <p:spPr/>
        <p:txBody>
          <a:bodyPr/>
          <a:lstStyle/>
          <a:p>
            <a:r>
              <a:rPr lang="it-IT" dirty="0"/>
              <a:t>La contrattazione integrativa decentrata</a:t>
            </a:r>
          </a:p>
        </p:txBody>
      </p:sp>
      <p:sp>
        <p:nvSpPr>
          <p:cNvPr id="3" name="Segnaposto contenuto 2">
            <a:extLst>
              <a:ext uri="{FF2B5EF4-FFF2-40B4-BE49-F238E27FC236}">
                <a16:creationId xmlns:a16="http://schemas.microsoft.com/office/drawing/2014/main" id="{1905B18B-3743-8DE4-541B-737BC5CE491C}"/>
              </a:ext>
            </a:extLst>
          </p:cNvPr>
          <p:cNvSpPr>
            <a:spLocks noGrp="1"/>
          </p:cNvSpPr>
          <p:nvPr>
            <p:ph idx="1"/>
          </p:nvPr>
        </p:nvSpPr>
        <p:spPr/>
        <p:txBody>
          <a:bodyPr/>
          <a:lstStyle/>
          <a:p>
            <a:pPr marL="0" indent="0">
              <a:buNone/>
            </a:pPr>
            <a:r>
              <a:rPr lang="it-IT" dirty="0"/>
              <a:t>Gli argomenti oggetto di trattativa sono:</a:t>
            </a:r>
          </a:p>
          <a:p>
            <a:pPr lvl="1" algn="just">
              <a:lnSpc>
                <a:spcPct val="115000"/>
              </a:lnSpc>
              <a:buFont typeface="Symbol" pitchFamily="2" charset="2"/>
              <a:buChar char=""/>
            </a:pPr>
            <a:r>
              <a:rPr lang="it-IT" sz="1600" kern="100" dirty="0">
                <a:effectLst/>
                <a:latin typeface="Calibri" panose="020F0502020204030204" pitchFamily="34" charset="0"/>
                <a:ea typeface="Calibri" panose="020F0502020204030204" pitchFamily="34" charset="0"/>
                <a:cs typeface="Times New Roman" panose="02020603050405020304" pitchFamily="18" charset="0"/>
              </a:rPr>
              <a:t>I criteri di ripartizione del Fondo per le risorse decentrate (vedi oltre);</a:t>
            </a:r>
          </a:p>
          <a:p>
            <a:pPr lvl="1" algn="just">
              <a:lnSpc>
                <a:spcPct val="115000"/>
              </a:lnSpc>
              <a:buFont typeface="Symbol" pitchFamily="2" charset="2"/>
              <a:buChar char=""/>
            </a:pPr>
            <a:r>
              <a:rPr lang="it-IT" sz="1600" kern="100" dirty="0">
                <a:effectLst/>
                <a:latin typeface="Calibri" panose="020F0502020204030204" pitchFamily="34" charset="0"/>
                <a:ea typeface="Calibri" panose="020F0502020204030204" pitchFamily="34" charset="0"/>
                <a:cs typeface="Times New Roman" panose="02020603050405020304" pitchFamily="18" charset="0"/>
              </a:rPr>
              <a:t>I criteri per la definizione delle procedure di progressioni economiche del personale;</a:t>
            </a:r>
          </a:p>
          <a:p>
            <a:pPr lvl="1" algn="just">
              <a:lnSpc>
                <a:spcPct val="115000"/>
              </a:lnSpc>
              <a:buFont typeface="Symbol" pitchFamily="2" charset="2"/>
              <a:buChar char=""/>
            </a:pPr>
            <a:r>
              <a:rPr lang="it-IT" sz="1600" kern="100" dirty="0">
                <a:effectLst/>
                <a:latin typeface="Calibri" panose="020F0502020204030204" pitchFamily="34" charset="0"/>
                <a:ea typeface="Calibri" panose="020F0502020204030204" pitchFamily="34" charset="0"/>
                <a:cs typeface="Times New Roman" panose="02020603050405020304" pitchFamily="18" charset="0"/>
              </a:rPr>
              <a:t>I criteri per l’attribuzione dei premi collegati alla performance, o retribuzioni di risultato;</a:t>
            </a:r>
          </a:p>
          <a:p>
            <a:pPr lvl="1" algn="just">
              <a:lnSpc>
                <a:spcPct val="115000"/>
              </a:lnSpc>
              <a:buFont typeface="Symbol" pitchFamily="2" charset="2"/>
              <a:buChar char=""/>
            </a:pPr>
            <a:r>
              <a:rPr lang="it-IT" sz="1600" kern="100" dirty="0">
                <a:effectLst/>
                <a:latin typeface="Calibri" panose="020F0502020204030204" pitchFamily="34" charset="0"/>
                <a:ea typeface="Calibri" panose="020F0502020204030204" pitchFamily="34" charset="0"/>
                <a:cs typeface="Times New Roman" panose="02020603050405020304" pitchFamily="18" charset="0"/>
              </a:rPr>
              <a:t>I criteri per l’attribuzione di indennità previste dal CCNL correlate all’effettivo svolgimento di attività disagiate, o pericolose per la salute, o generatrici di rischi specifici;</a:t>
            </a:r>
          </a:p>
          <a:p>
            <a:pPr lvl="1" algn="just">
              <a:lnSpc>
                <a:spcPct val="115000"/>
              </a:lnSpc>
              <a:buFont typeface="Symbol" pitchFamily="2" charset="2"/>
              <a:buChar char=""/>
            </a:pPr>
            <a:r>
              <a:rPr lang="it-IT" sz="1600" kern="100" dirty="0">
                <a:effectLst/>
                <a:latin typeface="Calibri" panose="020F0502020204030204" pitchFamily="34" charset="0"/>
                <a:ea typeface="Calibri" panose="020F0502020204030204" pitchFamily="34" charset="0"/>
                <a:cs typeface="Times New Roman" panose="02020603050405020304" pitchFamily="18" charset="0"/>
              </a:rPr>
              <a:t>I criteri per l’attribuzione di specifiche indennità correlate all’effettivo svolgimento di attività che comportano l’assunzione di specifiche responsabilità;</a:t>
            </a:r>
          </a:p>
          <a:p>
            <a:pPr lvl="1" algn="just">
              <a:lnSpc>
                <a:spcPct val="115000"/>
              </a:lnSpc>
              <a:buFont typeface="Symbol" pitchFamily="2" charset="2"/>
              <a:buChar char=""/>
            </a:pPr>
            <a:r>
              <a:rPr lang="it-IT" sz="1600" kern="100" dirty="0">
                <a:effectLst/>
                <a:latin typeface="Calibri" panose="020F0502020204030204" pitchFamily="34" charset="0"/>
                <a:ea typeface="Calibri" panose="020F0502020204030204" pitchFamily="34" charset="0"/>
                <a:cs typeface="Times New Roman" panose="02020603050405020304" pitchFamily="18" charset="0"/>
              </a:rPr>
              <a:t>I criteri generali per la attivazione di piani di welfare integrativo;</a:t>
            </a:r>
          </a:p>
          <a:p>
            <a:pPr lvl="1" algn="just">
              <a:lnSpc>
                <a:spcPct val="115000"/>
              </a:lnSpc>
              <a:buFont typeface="Symbol" pitchFamily="2" charset="2"/>
              <a:buChar char=""/>
            </a:pPr>
            <a:r>
              <a:rPr lang="it-IT" sz="1600" kern="100" dirty="0">
                <a:effectLst/>
                <a:latin typeface="Calibri" panose="020F0502020204030204" pitchFamily="34" charset="0"/>
                <a:ea typeface="Calibri" panose="020F0502020204030204" pitchFamily="34" charset="0"/>
                <a:cs typeface="Times New Roman" panose="02020603050405020304" pitchFamily="18" charset="0"/>
              </a:rPr>
              <a:t>Le linee di indirizzo per la garanzia ed il miglioramento dell’ambiente di lavoro, per la prevenzione e sicurezza sui luoghi di lavoro, per la facilitazione dell’attività dei dipendenti con disabilità;</a:t>
            </a:r>
          </a:p>
          <a:p>
            <a:pPr lvl="1"/>
            <a:r>
              <a:rPr lang="it-IT" sz="1600" dirty="0">
                <a:effectLst/>
                <a:latin typeface="Calibri" panose="020F0502020204030204" pitchFamily="34" charset="0"/>
                <a:ea typeface="Calibri" panose="020F0502020204030204" pitchFamily="34" charset="0"/>
                <a:cs typeface="Times New Roman" panose="02020603050405020304" pitchFamily="18" charset="0"/>
              </a:rPr>
              <a:t>I criteri generali di individuazione di fasce temporali di flessibilità oraria al fine di conseguire una maggiore conciliazione fra vita lavorativa e vita familiare</a:t>
            </a:r>
            <a:r>
              <a:rPr lang="it-IT" sz="1600" dirty="0">
                <a:effectLst/>
              </a:rPr>
              <a:t> </a:t>
            </a:r>
            <a:endParaRPr lang="it-IT" sz="1600" dirty="0"/>
          </a:p>
        </p:txBody>
      </p:sp>
    </p:spTree>
    <p:extLst>
      <p:ext uri="{BB962C8B-B14F-4D97-AF65-F5344CB8AC3E}">
        <p14:creationId xmlns:p14="http://schemas.microsoft.com/office/powerpoint/2010/main" val="795889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728F45C-D8EB-82DC-65CE-4C2DE7FEFCA2}"/>
              </a:ext>
            </a:extLst>
          </p:cNvPr>
          <p:cNvSpPr>
            <a:spLocks noGrp="1"/>
          </p:cNvSpPr>
          <p:nvPr>
            <p:ph type="title"/>
          </p:nvPr>
        </p:nvSpPr>
        <p:spPr/>
        <p:txBody>
          <a:bodyPr/>
          <a:lstStyle/>
          <a:p>
            <a:r>
              <a:rPr lang="it-IT" dirty="0"/>
              <a:t>La contrattazione integrativa decentrata</a:t>
            </a:r>
          </a:p>
        </p:txBody>
      </p:sp>
      <p:sp>
        <p:nvSpPr>
          <p:cNvPr id="3" name="Segnaposto contenuto 2">
            <a:extLst>
              <a:ext uri="{FF2B5EF4-FFF2-40B4-BE49-F238E27FC236}">
                <a16:creationId xmlns:a16="http://schemas.microsoft.com/office/drawing/2014/main" id="{54A72CA4-A034-13A4-4ABF-531EF08A5D54}"/>
              </a:ext>
            </a:extLst>
          </p:cNvPr>
          <p:cNvSpPr>
            <a:spLocks noGrp="1"/>
          </p:cNvSpPr>
          <p:nvPr>
            <p:ph idx="1"/>
          </p:nvPr>
        </p:nvSpPr>
        <p:spPr/>
        <p:txBody>
          <a:bodyPr>
            <a:normAutofit fontScale="70000" lnSpcReduction="20000"/>
          </a:bodyPr>
          <a:lstStyle/>
          <a:p>
            <a:r>
              <a:rPr lang="it-IT" dirty="0"/>
              <a:t>A titolo di esempio, il CCNL prevede che siano attribuite ai dipendenti la cui attività rientra nelle particolari fattispecie, le indennità che seguono:</a:t>
            </a:r>
          </a:p>
          <a:p>
            <a:pPr>
              <a:buFontTx/>
              <a:buChar char="-"/>
            </a:pPr>
            <a:r>
              <a:rPr lang="it-IT" dirty="0"/>
              <a:t>Indennità di reperibilità</a:t>
            </a:r>
          </a:p>
          <a:p>
            <a:pPr>
              <a:buFontTx/>
              <a:buChar char="-"/>
            </a:pPr>
            <a:r>
              <a:rPr lang="it-IT" dirty="0"/>
              <a:t>Indennità di turnazione</a:t>
            </a:r>
          </a:p>
          <a:p>
            <a:pPr>
              <a:buFontTx/>
              <a:buChar char="-"/>
            </a:pPr>
            <a:r>
              <a:rPr lang="it-IT" dirty="0"/>
              <a:t>Indennità di disagio (condizioni di lavoro)</a:t>
            </a:r>
          </a:p>
          <a:p>
            <a:pPr>
              <a:buFontTx/>
              <a:buChar char="-"/>
            </a:pPr>
            <a:r>
              <a:rPr lang="it-IT" dirty="0"/>
              <a:t>Indennità di rischio</a:t>
            </a:r>
          </a:p>
          <a:p>
            <a:pPr>
              <a:buFontTx/>
              <a:buChar char="-"/>
            </a:pPr>
            <a:r>
              <a:rPr lang="it-IT" dirty="0"/>
              <a:t>Indennità maneggio denaro</a:t>
            </a:r>
          </a:p>
          <a:p>
            <a:pPr>
              <a:buFontTx/>
              <a:buChar char="-"/>
            </a:pPr>
            <a:r>
              <a:rPr lang="it-IT" dirty="0"/>
              <a:t>Indennità per specifiche responsabilità</a:t>
            </a:r>
          </a:p>
          <a:p>
            <a:pPr>
              <a:buFontTx/>
              <a:buChar char="-"/>
            </a:pPr>
            <a:r>
              <a:rPr lang="it-IT" dirty="0"/>
              <a:t>Indennità per lavaggio vestiario</a:t>
            </a:r>
          </a:p>
          <a:p>
            <a:pPr>
              <a:buFontTx/>
              <a:buChar char="-"/>
            </a:pPr>
            <a:r>
              <a:rPr lang="it-IT" dirty="0"/>
              <a:t>Indennità per vestiario</a:t>
            </a:r>
          </a:p>
          <a:p>
            <a:pPr>
              <a:buFontTx/>
              <a:buChar char="-"/>
            </a:pPr>
            <a:r>
              <a:rPr lang="it-IT" dirty="0"/>
              <a:t>Indennità per servizio esterno</a:t>
            </a:r>
          </a:p>
          <a:p>
            <a:pPr>
              <a:buFontTx/>
              <a:buChar char="-"/>
            </a:pPr>
            <a:r>
              <a:rPr lang="it-IT" dirty="0"/>
              <a:t>Indennità di funzione per la polizia locale</a:t>
            </a:r>
          </a:p>
          <a:p>
            <a:pPr marL="0" indent="0">
              <a:buNone/>
            </a:pPr>
            <a:r>
              <a:rPr lang="it-IT" dirty="0"/>
              <a:t>… e altre</a:t>
            </a:r>
          </a:p>
        </p:txBody>
      </p:sp>
    </p:spTree>
    <p:extLst>
      <p:ext uri="{BB962C8B-B14F-4D97-AF65-F5344CB8AC3E}">
        <p14:creationId xmlns:p14="http://schemas.microsoft.com/office/powerpoint/2010/main" val="4926757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501040D-D0C3-4E34-261B-9FF3847BA7C5}"/>
              </a:ext>
            </a:extLst>
          </p:cNvPr>
          <p:cNvSpPr>
            <a:spLocks noGrp="1"/>
          </p:cNvSpPr>
          <p:nvPr>
            <p:ph type="title"/>
          </p:nvPr>
        </p:nvSpPr>
        <p:spPr/>
        <p:txBody>
          <a:bodyPr/>
          <a:lstStyle/>
          <a:p>
            <a:r>
              <a:rPr lang="it-IT" dirty="0"/>
              <a:t>Pareri e verifiche sul personale e sulla contrattazione integrativa</a:t>
            </a:r>
          </a:p>
        </p:txBody>
      </p:sp>
      <p:sp>
        <p:nvSpPr>
          <p:cNvPr id="3" name="Segnaposto contenuto 2">
            <a:extLst>
              <a:ext uri="{FF2B5EF4-FFF2-40B4-BE49-F238E27FC236}">
                <a16:creationId xmlns:a16="http://schemas.microsoft.com/office/drawing/2014/main" id="{BC941DB2-980E-1CA1-E802-33D6D2188441}"/>
              </a:ext>
            </a:extLst>
          </p:cNvPr>
          <p:cNvSpPr>
            <a:spLocks noGrp="1"/>
          </p:cNvSpPr>
          <p:nvPr>
            <p:ph idx="1"/>
          </p:nvPr>
        </p:nvSpPr>
        <p:spPr/>
        <p:txBody>
          <a:bodyPr/>
          <a:lstStyle/>
          <a:p>
            <a:r>
              <a:rPr lang="it-IT" dirty="0"/>
              <a:t>Il reclutamento di nuovi dipendenti e gli obblighi di contenimento della spesa per il personale, nonché la formazione di strumenti contrattuali interni con la contrattazione integrativa decentrata costituiscono uno degli elementi di maggior difficoltà e complessità</a:t>
            </a:r>
          </a:p>
          <a:p>
            <a:r>
              <a:rPr lang="it-IT" dirty="0"/>
              <a:t>Vincoli e obblighi sulla possibilità di spesa</a:t>
            </a:r>
          </a:p>
          <a:p>
            <a:r>
              <a:rPr lang="it-IT" dirty="0"/>
              <a:t>Vincoli e obblighi sulle facoltà di assunzione</a:t>
            </a:r>
          </a:p>
        </p:txBody>
      </p:sp>
    </p:spTree>
    <p:extLst>
      <p:ext uri="{BB962C8B-B14F-4D97-AF65-F5344CB8AC3E}">
        <p14:creationId xmlns:p14="http://schemas.microsoft.com/office/powerpoint/2010/main" val="24553864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FB2593E-841E-CAED-F6E2-3C79990ADD83}"/>
              </a:ext>
            </a:extLst>
          </p:cNvPr>
          <p:cNvSpPr>
            <a:spLocks noGrp="1"/>
          </p:cNvSpPr>
          <p:nvPr>
            <p:ph type="title"/>
          </p:nvPr>
        </p:nvSpPr>
        <p:spPr/>
        <p:txBody>
          <a:bodyPr/>
          <a:lstStyle/>
          <a:p>
            <a:r>
              <a:rPr lang="it-IT" dirty="0"/>
              <a:t>La contrattazione integrativa decentrata</a:t>
            </a:r>
          </a:p>
        </p:txBody>
      </p:sp>
      <p:sp>
        <p:nvSpPr>
          <p:cNvPr id="3" name="Segnaposto contenuto 2">
            <a:extLst>
              <a:ext uri="{FF2B5EF4-FFF2-40B4-BE49-F238E27FC236}">
                <a16:creationId xmlns:a16="http://schemas.microsoft.com/office/drawing/2014/main" id="{456977AD-4358-0F2F-C458-272FC0CE6952}"/>
              </a:ext>
            </a:extLst>
          </p:cNvPr>
          <p:cNvSpPr>
            <a:spLocks noGrp="1"/>
          </p:cNvSpPr>
          <p:nvPr>
            <p:ph idx="1"/>
          </p:nvPr>
        </p:nvSpPr>
        <p:spPr/>
        <p:txBody>
          <a:bodyPr>
            <a:normAutofit fontScale="92500" lnSpcReduction="10000"/>
          </a:bodyPr>
          <a:lstStyle/>
          <a:p>
            <a:r>
              <a:rPr lang="it-IT" dirty="0"/>
              <a:t>Raggiunto l’accordo fra parte datoriale e parte sindacale viene redatto e sottoscritto il CDI, che ha durata triennale</a:t>
            </a:r>
          </a:p>
          <a:p>
            <a:r>
              <a:rPr lang="it-IT" dirty="0"/>
              <a:t>Il CDI prevede la ripartizione del Fondo (Risorse destinate ad incentivare le politiche di sviluppo delle risorse umane e della produttività)</a:t>
            </a:r>
          </a:p>
          <a:p>
            <a:r>
              <a:rPr lang="it-IT" dirty="0"/>
              <a:t>La costituzione del Fondo è di competenza dell’ente, sottratta alla contrattazione integrativa; il Fondo è costituito da risorse iscritte nel Bilancio destinate al trattamento accessorio</a:t>
            </a:r>
          </a:p>
          <a:p>
            <a:r>
              <a:rPr lang="it-IT" dirty="0"/>
              <a:t>Il suo calcolo è complesso e deriva da diverse norme contrattuali succedutesi nel tempo</a:t>
            </a:r>
          </a:p>
          <a:p>
            <a:pPr marL="0" indent="0">
              <a:buNone/>
            </a:pPr>
            <a:r>
              <a:rPr lang="it-IT" dirty="0"/>
              <a:t>FORMULA</a:t>
            </a:r>
          </a:p>
        </p:txBody>
      </p:sp>
    </p:spTree>
    <p:extLst>
      <p:ext uri="{BB962C8B-B14F-4D97-AF65-F5344CB8AC3E}">
        <p14:creationId xmlns:p14="http://schemas.microsoft.com/office/powerpoint/2010/main" val="11483174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5228B68-DF07-33C1-9252-D5B62F3E6FE8}"/>
              </a:ext>
            </a:extLst>
          </p:cNvPr>
          <p:cNvSpPr>
            <a:spLocks noGrp="1"/>
          </p:cNvSpPr>
          <p:nvPr>
            <p:ph type="title"/>
          </p:nvPr>
        </p:nvSpPr>
        <p:spPr/>
        <p:txBody>
          <a:bodyPr/>
          <a:lstStyle/>
          <a:p>
            <a:r>
              <a:rPr lang="it-IT" dirty="0"/>
              <a:t>Il Fondo</a:t>
            </a:r>
          </a:p>
        </p:txBody>
      </p:sp>
      <p:sp>
        <p:nvSpPr>
          <p:cNvPr id="3" name="Segnaposto contenuto 2">
            <a:extLst>
              <a:ext uri="{FF2B5EF4-FFF2-40B4-BE49-F238E27FC236}">
                <a16:creationId xmlns:a16="http://schemas.microsoft.com/office/drawing/2014/main" id="{7D9EE0CB-7089-8A62-F36D-ED26AFCD3A45}"/>
              </a:ext>
            </a:extLst>
          </p:cNvPr>
          <p:cNvSpPr>
            <a:spLocks noGrp="1"/>
          </p:cNvSpPr>
          <p:nvPr>
            <p:ph idx="1"/>
          </p:nvPr>
        </p:nvSpPr>
        <p:spPr/>
        <p:txBody>
          <a:bodyPr/>
          <a:lstStyle/>
          <a:p>
            <a:r>
              <a:rPr lang="it-IT" dirty="0"/>
              <a:t>Come si può desumere dalla Tabella, il fondo si compone di risorse Stabili e Risorse Variabili</a:t>
            </a:r>
          </a:p>
          <a:p>
            <a:r>
              <a:rPr lang="it-IT" dirty="0"/>
              <a:t>Le Stabili hanno carattere di certezza e stabilità e sono alimentate anche dagli incrementi fissati nei CCNL; in caso di mancato utilizzo delle Risorse Stabili, la quota inutilizzata si riporta all’anno successivo</a:t>
            </a:r>
          </a:p>
          <a:p>
            <a:r>
              <a:rPr lang="it-IT" dirty="0"/>
              <a:t>Le Variabili hanno valenza annuale e sono finanziate anno per anno dall’ente</a:t>
            </a:r>
          </a:p>
        </p:txBody>
      </p:sp>
    </p:spTree>
    <p:extLst>
      <p:ext uri="{BB962C8B-B14F-4D97-AF65-F5344CB8AC3E}">
        <p14:creationId xmlns:p14="http://schemas.microsoft.com/office/powerpoint/2010/main" val="9948980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022C404-08E9-6820-7D90-8A1120B4CC8B}"/>
              </a:ext>
            </a:extLst>
          </p:cNvPr>
          <p:cNvSpPr>
            <a:spLocks noGrp="1"/>
          </p:cNvSpPr>
          <p:nvPr>
            <p:ph type="title"/>
          </p:nvPr>
        </p:nvSpPr>
        <p:spPr/>
        <p:txBody>
          <a:bodyPr/>
          <a:lstStyle/>
          <a:p>
            <a:r>
              <a:rPr lang="it-IT" dirty="0"/>
              <a:t>Il Fondo</a:t>
            </a:r>
          </a:p>
        </p:txBody>
      </p:sp>
      <p:sp>
        <p:nvSpPr>
          <p:cNvPr id="3" name="Segnaposto contenuto 2">
            <a:extLst>
              <a:ext uri="{FF2B5EF4-FFF2-40B4-BE49-F238E27FC236}">
                <a16:creationId xmlns:a16="http://schemas.microsoft.com/office/drawing/2014/main" id="{01EBEE2C-E981-536B-564B-5CC8093131A7}"/>
              </a:ext>
            </a:extLst>
          </p:cNvPr>
          <p:cNvSpPr>
            <a:spLocks noGrp="1"/>
          </p:cNvSpPr>
          <p:nvPr>
            <p:ph idx="1"/>
          </p:nvPr>
        </p:nvSpPr>
        <p:spPr/>
        <p:txBody>
          <a:bodyPr/>
          <a:lstStyle/>
          <a:p>
            <a:r>
              <a:rPr lang="it-IT" dirty="0"/>
              <a:t>Regole di base:</a:t>
            </a:r>
          </a:p>
          <a:p>
            <a:pPr marL="0" indent="0">
              <a:buNone/>
            </a:pPr>
            <a:r>
              <a:rPr lang="it-IT" dirty="0"/>
              <a:t>- L’ammontare complessivo del Fondo non deve superare l’importo determinato per l’anno 2016</a:t>
            </a:r>
          </a:p>
          <a:p>
            <a:pPr marL="0" indent="0">
              <a:buNone/>
            </a:pPr>
            <a:r>
              <a:rPr lang="it-IT" dirty="0"/>
              <a:t>Sono escluse dal limite le risorse variabili destinate all’attivazione di nuovi servizi o al mantenimento di processi di riorganizzazione</a:t>
            </a:r>
          </a:p>
          <a:p>
            <a:pPr>
              <a:buFontTx/>
              <a:buChar char="-"/>
            </a:pPr>
            <a:r>
              <a:rPr lang="it-IT" dirty="0"/>
              <a:t>Deve essere garantita l’invarianza del valore medio pro capite (fondo in rapporto ai dipendenti) adeguando in aumento o in diminuzione il Fondo</a:t>
            </a:r>
          </a:p>
          <a:p>
            <a:pPr marL="0" indent="0">
              <a:buNone/>
            </a:pPr>
            <a:r>
              <a:rPr lang="it-IT" dirty="0"/>
              <a:t>FORMULA</a:t>
            </a:r>
          </a:p>
        </p:txBody>
      </p:sp>
    </p:spTree>
    <p:extLst>
      <p:ext uri="{BB962C8B-B14F-4D97-AF65-F5344CB8AC3E}">
        <p14:creationId xmlns:p14="http://schemas.microsoft.com/office/powerpoint/2010/main" val="27059477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C18FC42-5935-A57E-A80A-9A0FD7B81B34}"/>
              </a:ext>
            </a:extLst>
          </p:cNvPr>
          <p:cNvSpPr>
            <a:spLocks noGrp="1"/>
          </p:cNvSpPr>
          <p:nvPr>
            <p:ph type="title"/>
          </p:nvPr>
        </p:nvSpPr>
        <p:spPr/>
        <p:txBody>
          <a:bodyPr/>
          <a:lstStyle/>
          <a:p>
            <a:r>
              <a:rPr lang="it-IT" dirty="0"/>
              <a:t>Primo controllo dei revisori</a:t>
            </a:r>
          </a:p>
        </p:txBody>
      </p:sp>
      <p:sp>
        <p:nvSpPr>
          <p:cNvPr id="3" name="Segnaposto contenuto 2">
            <a:extLst>
              <a:ext uri="{FF2B5EF4-FFF2-40B4-BE49-F238E27FC236}">
                <a16:creationId xmlns:a16="http://schemas.microsoft.com/office/drawing/2014/main" id="{21CA5B31-6947-F33D-4C31-812722D198C4}"/>
              </a:ext>
            </a:extLst>
          </p:cNvPr>
          <p:cNvSpPr>
            <a:spLocks noGrp="1"/>
          </p:cNvSpPr>
          <p:nvPr>
            <p:ph idx="1"/>
          </p:nvPr>
        </p:nvSpPr>
        <p:spPr/>
        <p:txBody>
          <a:bodyPr/>
          <a:lstStyle/>
          <a:p>
            <a:r>
              <a:rPr lang="it-IT" dirty="0"/>
              <a:t>Art. 40 bis D Lgs 165/2001: compatibilità dei costi della contrattazione integrativa con i vincoli di bilancio e certificazione degli oneri derivanti dal fondo</a:t>
            </a:r>
          </a:p>
          <a:p>
            <a:pPr marL="0" indent="0">
              <a:buNone/>
            </a:pPr>
            <a:r>
              <a:rPr lang="it-IT" dirty="0"/>
              <a:t>FORMULA</a:t>
            </a:r>
          </a:p>
        </p:txBody>
      </p:sp>
    </p:spTree>
    <p:extLst>
      <p:ext uri="{BB962C8B-B14F-4D97-AF65-F5344CB8AC3E}">
        <p14:creationId xmlns:p14="http://schemas.microsoft.com/office/powerpoint/2010/main" val="26293751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9F3C14C-7165-E96A-AC32-76603FBE5382}"/>
              </a:ext>
            </a:extLst>
          </p:cNvPr>
          <p:cNvSpPr>
            <a:spLocks noGrp="1"/>
          </p:cNvSpPr>
          <p:nvPr>
            <p:ph type="title"/>
          </p:nvPr>
        </p:nvSpPr>
        <p:spPr/>
        <p:txBody>
          <a:bodyPr/>
          <a:lstStyle/>
          <a:p>
            <a:r>
              <a:rPr lang="it-IT" dirty="0"/>
              <a:t>Secondo controllo dei revisori</a:t>
            </a:r>
          </a:p>
        </p:txBody>
      </p:sp>
      <p:sp>
        <p:nvSpPr>
          <p:cNvPr id="3" name="Segnaposto contenuto 2">
            <a:extLst>
              <a:ext uri="{FF2B5EF4-FFF2-40B4-BE49-F238E27FC236}">
                <a16:creationId xmlns:a16="http://schemas.microsoft.com/office/drawing/2014/main" id="{91908385-9B2B-16CE-853B-EA49BA243D47}"/>
              </a:ext>
            </a:extLst>
          </p:cNvPr>
          <p:cNvSpPr>
            <a:spLocks noGrp="1"/>
          </p:cNvSpPr>
          <p:nvPr>
            <p:ph idx="1"/>
          </p:nvPr>
        </p:nvSpPr>
        <p:spPr/>
        <p:txBody>
          <a:bodyPr/>
          <a:lstStyle/>
          <a:p>
            <a:r>
              <a:rPr lang="it-IT" dirty="0"/>
              <a:t>Stipulato il CDI, ad esso dovrà accompagnarsi una relazione tecnico finanziaria ed una relazione integrativa (secondo gli schemi RGS) che devono supportare la Delibera della Giunta di ripartizione del Fondo, sulla quale i revisori devono esprimere parere</a:t>
            </a:r>
          </a:p>
          <a:p>
            <a:pPr marL="0" indent="0">
              <a:buNone/>
            </a:pPr>
            <a:r>
              <a:rPr lang="it-IT" dirty="0"/>
              <a:t>FORMULA</a:t>
            </a:r>
          </a:p>
        </p:txBody>
      </p:sp>
    </p:spTree>
    <p:extLst>
      <p:ext uri="{BB962C8B-B14F-4D97-AF65-F5344CB8AC3E}">
        <p14:creationId xmlns:p14="http://schemas.microsoft.com/office/powerpoint/2010/main" val="27506546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3AE84C2-1775-B215-3EE1-227747D441B7}"/>
              </a:ext>
            </a:extLst>
          </p:cNvPr>
          <p:cNvSpPr>
            <a:spLocks noGrp="1"/>
          </p:cNvSpPr>
          <p:nvPr>
            <p:ph type="title"/>
          </p:nvPr>
        </p:nvSpPr>
        <p:spPr/>
        <p:txBody>
          <a:bodyPr/>
          <a:lstStyle/>
          <a:p>
            <a:r>
              <a:rPr lang="it-IT" dirty="0"/>
              <a:t>Avvertenze</a:t>
            </a:r>
          </a:p>
        </p:txBody>
      </p:sp>
      <p:sp>
        <p:nvSpPr>
          <p:cNvPr id="3" name="Segnaposto contenuto 2">
            <a:extLst>
              <a:ext uri="{FF2B5EF4-FFF2-40B4-BE49-F238E27FC236}">
                <a16:creationId xmlns:a16="http://schemas.microsoft.com/office/drawing/2014/main" id="{CBFA8B5B-6B71-9277-D7C5-B6E2150B07C2}"/>
              </a:ext>
            </a:extLst>
          </p:cNvPr>
          <p:cNvSpPr>
            <a:spLocks noGrp="1"/>
          </p:cNvSpPr>
          <p:nvPr>
            <p:ph idx="1"/>
          </p:nvPr>
        </p:nvSpPr>
        <p:spPr/>
        <p:txBody>
          <a:bodyPr/>
          <a:lstStyle/>
          <a:p>
            <a:r>
              <a:rPr lang="it-IT" dirty="0"/>
              <a:t>Abbiamo descritto il flusso e gli adempimenti che riguardano il CDI ed il Fondo del personale non dirigente (comunemente detto «comparto»)</a:t>
            </a:r>
          </a:p>
          <a:p>
            <a:r>
              <a:rPr lang="it-IT" dirty="0"/>
              <a:t>Per i Dirigenti si procede alla stipula di un CDI ed alla formazione del Fondo secondo quanto previsto dal recente CCNL Area Dirigenza  del 17.12.2020</a:t>
            </a:r>
          </a:p>
          <a:p>
            <a:pPr marL="0" indent="0">
              <a:buNone/>
            </a:pPr>
            <a:r>
              <a:rPr lang="it-IT" dirty="0"/>
              <a:t>In ogni caso, quanto al Fondo, va ricordato che per i Dirigenti la distinzione fra risorse stabili e risorse variabili è di molto attenuata</a:t>
            </a:r>
          </a:p>
          <a:p>
            <a:pPr marL="0" indent="0">
              <a:buNone/>
            </a:pPr>
            <a:r>
              <a:rPr lang="it-IT" dirty="0"/>
              <a:t>Merita separata trattazione</a:t>
            </a:r>
          </a:p>
        </p:txBody>
      </p:sp>
    </p:spTree>
    <p:extLst>
      <p:ext uri="{BB962C8B-B14F-4D97-AF65-F5344CB8AC3E}">
        <p14:creationId xmlns:p14="http://schemas.microsoft.com/office/powerpoint/2010/main" val="38537054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EFBBDBA-C3F7-66BD-1EDD-F83592B29C30}"/>
              </a:ext>
            </a:extLst>
          </p:cNvPr>
          <p:cNvSpPr>
            <a:spLocks noGrp="1"/>
          </p:cNvSpPr>
          <p:nvPr>
            <p:ph type="title"/>
          </p:nvPr>
        </p:nvSpPr>
        <p:spPr/>
        <p:txBody>
          <a:bodyPr/>
          <a:lstStyle/>
          <a:p>
            <a:r>
              <a:rPr lang="it-IT" dirty="0"/>
              <a:t>Casi particolari in materia di personale</a:t>
            </a:r>
          </a:p>
        </p:txBody>
      </p:sp>
      <p:sp>
        <p:nvSpPr>
          <p:cNvPr id="3" name="Segnaposto contenuto 2">
            <a:extLst>
              <a:ext uri="{FF2B5EF4-FFF2-40B4-BE49-F238E27FC236}">
                <a16:creationId xmlns:a16="http://schemas.microsoft.com/office/drawing/2014/main" id="{0885C0BE-2058-6567-493C-8C62C4E4E998}"/>
              </a:ext>
            </a:extLst>
          </p:cNvPr>
          <p:cNvSpPr>
            <a:spLocks noGrp="1"/>
          </p:cNvSpPr>
          <p:nvPr>
            <p:ph idx="1"/>
          </p:nvPr>
        </p:nvSpPr>
        <p:spPr/>
        <p:txBody>
          <a:bodyPr>
            <a:normAutofit lnSpcReduction="10000"/>
          </a:bodyPr>
          <a:lstStyle/>
          <a:p>
            <a:r>
              <a:rPr lang="it-IT" dirty="0"/>
              <a:t>Esternalizzazione di un servizio</a:t>
            </a:r>
            <a:r>
              <a:rPr lang="it-IT" dirty="0">
                <a:sym typeface="Wingdings" pitchFamily="2" charset="2"/>
              </a:rPr>
              <a:t> (trasferimento o conferimento di attività svolte dall’ente ad altro soggetto pubblico o privato):</a:t>
            </a:r>
          </a:p>
          <a:p>
            <a:pPr marL="0" indent="0">
              <a:buNone/>
            </a:pPr>
            <a:r>
              <a:rPr lang="it-IT" dirty="0">
                <a:sym typeface="Wingdings" pitchFamily="2" charset="2"/>
              </a:rPr>
              <a:t>Art. 3, L. 244/2007: si deve procedere anche al trasferimento delle risorse umane destinate al servizio stesso</a:t>
            </a:r>
          </a:p>
          <a:p>
            <a:pPr marL="0" indent="0">
              <a:buNone/>
            </a:pPr>
            <a:r>
              <a:rPr lang="it-IT" dirty="0">
                <a:sym typeface="Wingdings" pitchFamily="2" charset="2"/>
              </a:rPr>
              <a:t>Il parere che deve essere richiesto ai revisori sulla modalità di gestione del servizio deve contenere anche questa verifica.</a:t>
            </a:r>
          </a:p>
          <a:p>
            <a:pPr marL="0" indent="0">
              <a:buNone/>
            </a:pPr>
            <a:r>
              <a:rPr lang="it-IT" dirty="0">
                <a:sym typeface="Wingdings" pitchFamily="2" charset="2"/>
              </a:rPr>
              <a:t>La questione del trasferimento delle risorse è in realtà molto controversa (Corte Conti Liguria 19/2020 sottolinea la necessità di ponderare le misure da adottare tenendo conto dello svolgimento efficace della funzione esternalizzata, delle economie da realizzare e della tutela del personale coinvolto</a:t>
            </a:r>
            <a:endParaRPr lang="it-IT" dirty="0"/>
          </a:p>
        </p:txBody>
      </p:sp>
    </p:spTree>
    <p:extLst>
      <p:ext uri="{BB962C8B-B14F-4D97-AF65-F5344CB8AC3E}">
        <p14:creationId xmlns:p14="http://schemas.microsoft.com/office/powerpoint/2010/main" val="32148568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A17A3B-BE64-4D16-C00F-81EFF4D15648}"/>
              </a:ext>
            </a:extLst>
          </p:cNvPr>
          <p:cNvSpPr>
            <a:spLocks noGrp="1"/>
          </p:cNvSpPr>
          <p:nvPr>
            <p:ph type="title"/>
          </p:nvPr>
        </p:nvSpPr>
        <p:spPr/>
        <p:txBody>
          <a:bodyPr/>
          <a:lstStyle/>
          <a:p>
            <a:r>
              <a:rPr lang="it-IT" dirty="0"/>
              <a:t>Casi particolari in materia di personale</a:t>
            </a:r>
          </a:p>
        </p:txBody>
      </p:sp>
      <p:sp>
        <p:nvSpPr>
          <p:cNvPr id="3" name="Segnaposto contenuto 2">
            <a:extLst>
              <a:ext uri="{FF2B5EF4-FFF2-40B4-BE49-F238E27FC236}">
                <a16:creationId xmlns:a16="http://schemas.microsoft.com/office/drawing/2014/main" id="{43505CE3-66ED-89C8-DB91-8438F5FEC7D3}"/>
              </a:ext>
            </a:extLst>
          </p:cNvPr>
          <p:cNvSpPr>
            <a:spLocks noGrp="1"/>
          </p:cNvSpPr>
          <p:nvPr>
            <p:ph idx="1"/>
          </p:nvPr>
        </p:nvSpPr>
        <p:spPr/>
        <p:txBody>
          <a:bodyPr>
            <a:normAutofit fontScale="85000" lnSpcReduction="10000"/>
          </a:bodyPr>
          <a:lstStyle/>
          <a:p>
            <a:pPr marL="0" indent="0">
              <a:buNone/>
            </a:pPr>
            <a:r>
              <a:rPr lang="it-IT" dirty="0"/>
              <a:t>Nel processo inverso (reinternalizzazione) non si può procedere al riassorbimento automatico del personale ad eccezione dei soggetti già dipendenti dell’ente </a:t>
            </a:r>
          </a:p>
          <a:p>
            <a:r>
              <a:rPr lang="it-IT" dirty="0"/>
              <a:t>I reclutamenti necessari per il PNRR (D.L. 80/2021):</a:t>
            </a:r>
          </a:p>
          <a:p>
            <a:pPr>
              <a:buFontTx/>
              <a:buChar char="-"/>
            </a:pPr>
            <a:r>
              <a:rPr lang="it-IT" dirty="0"/>
              <a:t>Si può ricorrere ad elenchi di idonei</a:t>
            </a:r>
          </a:p>
          <a:p>
            <a:pPr marL="0" indent="0">
              <a:buNone/>
            </a:pPr>
            <a:r>
              <a:rPr lang="it-IT" dirty="0"/>
              <a:t>I revisori devono verificare che:</a:t>
            </a:r>
          </a:p>
          <a:p>
            <a:pPr marL="514350" indent="-514350">
              <a:buAutoNum type="arabicParenR"/>
            </a:pPr>
            <a:r>
              <a:rPr lang="it-IT" dirty="0"/>
              <a:t>l’ente sia soggetto attuatore</a:t>
            </a:r>
          </a:p>
          <a:p>
            <a:pPr marL="514350" indent="-514350">
              <a:buAutoNum type="arabicParenR"/>
            </a:pPr>
            <a:r>
              <a:rPr lang="it-IT" dirty="0"/>
              <a:t>Si sia provveduto ad integrare il PTFP</a:t>
            </a:r>
          </a:p>
          <a:p>
            <a:pPr marL="514350" indent="-514350">
              <a:buAutoNum type="arabicParenR"/>
            </a:pPr>
            <a:r>
              <a:rPr lang="it-IT" dirty="0"/>
              <a:t>Si tratti di figure professionali necessarie per i progetti PNRR</a:t>
            </a:r>
          </a:p>
          <a:p>
            <a:pPr marL="514350" indent="-514350">
              <a:buAutoNum type="arabicParenR"/>
            </a:pPr>
            <a:r>
              <a:rPr lang="it-IT" dirty="0"/>
              <a:t>La spesa sia compatibile con il bilancio</a:t>
            </a:r>
          </a:p>
          <a:p>
            <a:pPr marL="514350" indent="-514350">
              <a:buAutoNum type="arabicParenR"/>
            </a:pPr>
            <a:r>
              <a:rPr lang="it-IT" dirty="0"/>
              <a:t>Le procedure selettive abbiano comunque avuto carattere di pubblicità</a:t>
            </a:r>
          </a:p>
        </p:txBody>
      </p:sp>
    </p:spTree>
    <p:extLst>
      <p:ext uri="{BB962C8B-B14F-4D97-AF65-F5344CB8AC3E}">
        <p14:creationId xmlns:p14="http://schemas.microsoft.com/office/powerpoint/2010/main" val="15510911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B6DC4A8-BEC9-B8F2-A2E7-0064BBE59F8D}"/>
              </a:ext>
            </a:extLst>
          </p:cNvPr>
          <p:cNvSpPr>
            <a:spLocks noGrp="1"/>
          </p:cNvSpPr>
          <p:nvPr>
            <p:ph type="title"/>
          </p:nvPr>
        </p:nvSpPr>
        <p:spPr/>
        <p:txBody>
          <a:bodyPr>
            <a:normAutofit/>
          </a:bodyPr>
          <a:lstStyle/>
          <a:p>
            <a:r>
              <a:rPr lang="it-IT" dirty="0"/>
              <a:t>Studi ed incarichi di consulenza</a:t>
            </a:r>
            <a:br>
              <a:rPr lang="it-IT" dirty="0"/>
            </a:br>
            <a:endParaRPr lang="it-IT" dirty="0"/>
          </a:p>
        </p:txBody>
      </p:sp>
      <p:sp>
        <p:nvSpPr>
          <p:cNvPr id="3" name="Segnaposto contenuto 2">
            <a:extLst>
              <a:ext uri="{FF2B5EF4-FFF2-40B4-BE49-F238E27FC236}">
                <a16:creationId xmlns:a16="http://schemas.microsoft.com/office/drawing/2014/main" id="{C897E482-A073-FDC6-A734-E729DDC27B6A}"/>
              </a:ext>
            </a:extLst>
          </p:cNvPr>
          <p:cNvSpPr>
            <a:spLocks noGrp="1"/>
          </p:cNvSpPr>
          <p:nvPr>
            <p:ph idx="1"/>
          </p:nvPr>
        </p:nvSpPr>
        <p:spPr/>
        <p:txBody>
          <a:bodyPr/>
          <a:lstStyle/>
          <a:p>
            <a:r>
              <a:rPr lang="it-IT" dirty="0"/>
              <a:t>Abrogato dal 2021 il limite precedente (spesa non superiore al 20% di quella del 2009) resta l’obbligo di redigere ed approvare il Programma annuale degli incarichi con la spesa prevista</a:t>
            </a:r>
          </a:p>
          <a:p>
            <a:r>
              <a:rPr lang="it-IT" dirty="0"/>
              <a:t>I contratti di collaborazione e consulenza relativi alle attività di attuazione, monitoraggio e controllo del PNRR possono essere prorogati anche fino al 31 dicembre 2026, nei limiti delle </a:t>
            </a:r>
            <a:r>
              <a:rPr lang="it-IT"/>
              <a:t>risorse finanziarie</a:t>
            </a:r>
            <a:endParaRPr lang="it-IT" dirty="0"/>
          </a:p>
        </p:txBody>
      </p:sp>
    </p:spTree>
    <p:extLst>
      <p:ext uri="{BB962C8B-B14F-4D97-AF65-F5344CB8AC3E}">
        <p14:creationId xmlns:p14="http://schemas.microsoft.com/office/powerpoint/2010/main" val="32369450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F2C2B84-4822-D439-0824-13CD473B33E2}"/>
              </a:ext>
            </a:extLst>
          </p:cNvPr>
          <p:cNvSpPr>
            <a:spLocks noGrp="1"/>
          </p:cNvSpPr>
          <p:nvPr>
            <p:ph type="title"/>
          </p:nvPr>
        </p:nvSpPr>
        <p:spPr/>
        <p:txBody>
          <a:bodyPr/>
          <a:lstStyle/>
          <a:p>
            <a:r>
              <a:rPr lang="it-IT" dirty="0"/>
              <a:t>I controlli sul conto annuale del personale</a:t>
            </a:r>
          </a:p>
        </p:txBody>
      </p:sp>
      <p:sp>
        <p:nvSpPr>
          <p:cNvPr id="3" name="Segnaposto contenuto 2">
            <a:extLst>
              <a:ext uri="{FF2B5EF4-FFF2-40B4-BE49-F238E27FC236}">
                <a16:creationId xmlns:a16="http://schemas.microsoft.com/office/drawing/2014/main" id="{694ED68F-8337-1288-5C5D-1A87C88285F9}"/>
              </a:ext>
            </a:extLst>
          </p:cNvPr>
          <p:cNvSpPr>
            <a:spLocks noGrp="1"/>
          </p:cNvSpPr>
          <p:nvPr>
            <p:ph idx="1"/>
          </p:nvPr>
        </p:nvSpPr>
        <p:spPr/>
        <p:txBody>
          <a:bodyPr/>
          <a:lstStyle/>
          <a:p>
            <a:r>
              <a:rPr lang="it-IT" dirty="0"/>
              <a:t>Il Dipartimento della Ragioneria Generale dello Stato richiede che ogni anno gli Enti trasmettano un flusso informativo (utile per le determinazioni di Governo e Parlamento sulla gestione delle risorse finanziarie in materia di personale pubblico e per la quantificazione dei rinnovi contrattuali</a:t>
            </a:r>
          </a:p>
          <a:p>
            <a:r>
              <a:rPr lang="it-IT" dirty="0"/>
              <a:t>Il flusso informativo è denominato «Conto annuale del Personale»</a:t>
            </a:r>
          </a:p>
          <a:p>
            <a:pPr marL="0" indent="0">
              <a:buNone/>
            </a:pPr>
            <a:endParaRPr lang="it-IT" dirty="0"/>
          </a:p>
        </p:txBody>
      </p:sp>
    </p:spTree>
    <p:extLst>
      <p:ext uri="{BB962C8B-B14F-4D97-AF65-F5344CB8AC3E}">
        <p14:creationId xmlns:p14="http://schemas.microsoft.com/office/powerpoint/2010/main" val="39423528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88DAA2A-3112-16BA-15C9-6E7B4B7AFF6F}"/>
              </a:ext>
            </a:extLst>
          </p:cNvPr>
          <p:cNvSpPr>
            <a:spLocks noGrp="1"/>
          </p:cNvSpPr>
          <p:nvPr>
            <p:ph type="title"/>
          </p:nvPr>
        </p:nvSpPr>
        <p:spPr/>
        <p:txBody>
          <a:bodyPr/>
          <a:lstStyle/>
          <a:p>
            <a:r>
              <a:rPr lang="it-IT" dirty="0"/>
              <a:t>Direttive generali degli interventi sul contenimento della spesa</a:t>
            </a:r>
          </a:p>
        </p:txBody>
      </p:sp>
      <p:sp>
        <p:nvSpPr>
          <p:cNvPr id="3" name="Segnaposto contenuto 2">
            <a:extLst>
              <a:ext uri="{FF2B5EF4-FFF2-40B4-BE49-F238E27FC236}">
                <a16:creationId xmlns:a16="http://schemas.microsoft.com/office/drawing/2014/main" id="{3FB8FE69-E558-C3D1-77A4-06374D90C719}"/>
              </a:ext>
            </a:extLst>
          </p:cNvPr>
          <p:cNvSpPr>
            <a:spLocks noGrp="1"/>
          </p:cNvSpPr>
          <p:nvPr>
            <p:ph idx="1"/>
          </p:nvPr>
        </p:nvSpPr>
        <p:spPr/>
        <p:txBody>
          <a:bodyPr/>
          <a:lstStyle/>
          <a:p>
            <a:r>
              <a:rPr lang="it-IT" dirty="0"/>
              <a:t>Riduzione tendenziale dell’incidenza della spesa per il personale sul totale delle spese correnti</a:t>
            </a:r>
          </a:p>
          <a:p>
            <a:r>
              <a:rPr lang="it-IT" dirty="0"/>
              <a:t>Ottimizzazione degli uffici e delle funzioni e riduzione delle posizioni apicali</a:t>
            </a:r>
          </a:p>
          <a:p>
            <a:r>
              <a:rPr lang="it-IT" dirty="0"/>
              <a:t>Contenimento dei costi della Contrattazione Integrativa</a:t>
            </a:r>
          </a:p>
        </p:txBody>
      </p:sp>
    </p:spTree>
    <p:extLst>
      <p:ext uri="{BB962C8B-B14F-4D97-AF65-F5344CB8AC3E}">
        <p14:creationId xmlns:p14="http://schemas.microsoft.com/office/powerpoint/2010/main" val="11914551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42CFA7E-B5B8-704E-161C-719D436F0C9E}"/>
              </a:ext>
            </a:extLst>
          </p:cNvPr>
          <p:cNvSpPr>
            <a:spLocks noGrp="1"/>
          </p:cNvSpPr>
          <p:nvPr>
            <p:ph type="title"/>
          </p:nvPr>
        </p:nvSpPr>
        <p:spPr/>
        <p:txBody>
          <a:bodyPr/>
          <a:lstStyle/>
          <a:p>
            <a:r>
              <a:rPr lang="it-IT" dirty="0"/>
              <a:t>I controlli sul conto annuale del personale</a:t>
            </a:r>
          </a:p>
        </p:txBody>
      </p:sp>
      <p:sp>
        <p:nvSpPr>
          <p:cNvPr id="3" name="Segnaposto contenuto 2">
            <a:extLst>
              <a:ext uri="{FF2B5EF4-FFF2-40B4-BE49-F238E27FC236}">
                <a16:creationId xmlns:a16="http://schemas.microsoft.com/office/drawing/2014/main" id="{2C49CBDB-13D4-9E3D-4B05-B616BC4AD5A9}"/>
              </a:ext>
            </a:extLst>
          </p:cNvPr>
          <p:cNvSpPr>
            <a:spLocks noGrp="1"/>
          </p:cNvSpPr>
          <p:nvPr>
            <p:ph idx="1"/>
          </p:nvPr>
        </p:nvSpPr>
        <p:spPr/>
        <p:txBody>
          <a:bodyPr/>
          <a:lstStyle/>
          <a:p>
            <a:r>
              <a:rPr lang="it-IT" dirty="0"/>
              <a:t>Il Presidente del collegio dei Revisori o il Revisore Unico sono tenuti a sottoscrivere il conto annuale, insieme al responsabile del procedimento amministrativo.</a:t>
            </a:r>
          </a:p>
          <a:p>
            <a:r>
              <a:rPr lang="it-IT" dirty="0"/>
              <a:t>Il modello è composto da tabelle che rappresentano la situazione del personale alla data del 31 dicembre dell’anno precedente e da tabelle di flusso che rilevano i fenomeni di gestione intervenuti nel corso dell’anno.</a:t>
            </a:r>
          </a:p>
          <a:p>
            <a:r>
              <a:rPr lang="it-IT" dirty="0"/>
              <a:t>Il portale SICO presso la RGS sottopone a controllo di quadratura il modello compilato, evidenziando errori o incongruenze</a:t>
            </a:r>
          </a:p>
        </p:txBody>
      </p:sp>
    </p:spTree>
    <p:extLst>
      <p:ext uri="{BB962C8B-B14F-4D97-AF65-F5344CB8AC3E}">
        <p14:creationId xmlns:p14="http://schemas.microsoft.com/office/powerpoint/2010/main" val="11393543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CEE8331-1BE9-13C0-D5A5-7257C67D16D1}"/>
              </a:ext>
            </a:extLst>
          </p:cNvPr>
          <p:cNvSpPr>
            <a:spLocks noGrp="1"/>
          </p:cNvSpPr>
          <p:nvPr>
            <p:ph type="title"/>
          </p:nvPr>
        </p:nvSpPr>
        <p:spPr/>
        <p:txBody>
          <a:bodyPr/>
          <a:lstStyle/>
          <a:p>
            <a:r>
              <a:rPr lang="it-IT" dirty="0"/>
              <a:t>I controlli sul conto annuale del personale</a:t>
            </a:r>
          </a:p>
        </p:txBody>
      </p:sp>
      <p:sp>
        <p:nvSpPr>
          <p:cNvPr id="3" name="Segnaposto contenuto 2">
            <a:extLst>
              <a:ext uri="{FF2B5EF4-FFF2-40B4-BE49-F238E27FC236}">
                <a16:creationId xmlns:a16="http://schemas.microsoft.com/office/drawing/2014/main" id="{0E27946C-110E-477A-1FDF-BD4BC6ED1265}"/>
              </a:ext>
            </a:extLst>
          </p:cNvPr>
          <p:cNvSpPr>
            <a:spLocks noGrp="1"/>
          </p:cNvSpPr>
          <p:nvPr>
            <p:ph idx="1"/>
          </p:nvPr>
        </p:nvSpPr>
        <p:spPr/>
        <p:txBody>
          <a:bodyPr/>
          <a:lstStyle/>
          <a:p>
            <a:r>
              <a:rPr lang="it-IT" dirty="0"/>
              <a:t>Gli enti per i quali non viene emesso dal SICO il certificato di congruità sul Conto vengono considerati parzialmente inadempienti.</a:t>
            </a:r>
          </a:p>
          <a:p>
            <a:r>
              <a:rPr lang="it-IT" dirty="0"/>
              <a:t>La mole di dati contenuti nel conto annuale è talmente ampia da far risultare quasi impossibile una verifica puntuale su tutte le informazioni richieste: OCCORRE DUNQUE CONCENTRARSI SULLE QUADRATURE per rilevare eventuali anomalie che non consentirebbero la certificazione</a:t>
            </a:r>
          </a:p>
        </p:txBody>
      </p:sp>
    </p:spTree>
    <p:extLst>
      <p:ext uri="{BB962C8B-B14F-4D97-AF65-F5344CB8AC3E}">
        <p14:creationId xmlns:p14="http://schemas.microsoft.com/office/powerpoint/2010/main" val="2203942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363A66C-57D8-659A-9739-6B35AEF16C47}"/>
              </a:ext>
            </a:extLst>
          </p:cNvPr>
          <p:cNvSpPr>
            <a:spLocks noGrp="1"/>
          </p:cNvSpPr>
          <p:nvPr>
            <p:ph type="title"/>
          </p:nvPr>
        </p:nvSpPr>
        <p:spPr/>
        <p:txBody>
          <a:bodyPr/>
          <a:lstStyle/>
          <a:p>
            <a:r>
              <a:rPr lang="it-IT" dirty="0"/>
              <a:t>I controlli sul conto annuale del personale</a:t>
            </a:r>
          </a:p>
        </p:txBody>
      </p:sp>
      <p:sp>
        <p:nvSpPr>
          <p:cNvPr id="3" name="Segnaposto contenuto 2">
            <a:extLst>
              <a:ext uri="{FF2B5EF4-FFF2-40B4-BE49-F238E27FC236}">
                <a16:creationId xmlns:a16="http://schemas.microsoft.com/office/drawing/2014/main" id="{1443ECEA-2EE5-A630-16EF-6B18AFE71CE2}"/>
              </a:ext>
            </a:extLst>
          </p:cNvPr>
          <p:cNvSpPr>
            <a:spLocks noGrp="1"/>
          </p:cNvSpPr>
          <p:nvPr>
            <p:ph idx="1"/>
          </p:nvPr>
        </p:nvSpPr>
        <p:spPr/>
        <p:txBody>
          <a:bodyPr>
            <a:normAutofit lnSpcReduction="10000"/>
          </a:bodyPr>
          <a:lstStyle/>
          <a:p>
            <a:r>
              <a:rPr lang="it-IT" dirty="0"/>
              <a:t>Alcuni punti di attenzione:</a:t>
            </a:r>
          </a:p>
          <a:p>
            <a:pPr>
              <a:buFontTx/>
              <a:buChar char="-"/>
            </a:pPr>
            <a:r>
              <a:rPr lang="it-IT" dirty="0"/>
              <a:t>Le tabelle del riepilogo triennale che contengono i </a:t>
            </a:r>
            <a:r>
              <a:rPr lang="it-IT" dirty="0" err="1"/>
              <a:t>dti</a:t>
            </a:r>
            <a:r>
              <a:rPr lang="it-IT" dirty="0"/>
              <a:t> riassuntivi ed alcuni valori medi pro capite:</a:t>
            </a:r>
          </a:p>
          <a:p>
            <a:pPr marL="0" indent="0">
              <a:buNone/>
            </a:pPr>
            <a:r>
              <a:rPr lang="it-IT" dirty="0"/>
              <a:t>(Tempo indeterminato, Spese medie pro capite, Giorni medi di assenza, Personale flessibile, Contrattazione integrativa)</a:t>
            </a:r>
          </a:p>
          <a:p>
            <a:pPr marL="0" indent="0">
              <a:buNone/>
            </a:pPr>
            <a:r>
              <a:rPr lang="it-IT" dirty="0"/>
              <a:t>Gli scostamenti del triennio più significativi necessitano di verifica</a:t>
            </a:r>
          </a:p>
          <a:p>
            <a:pPr marL="0" indent="0">
              <a:buNone/>
            </a:pPr>
            <a:r>
              <a:rPr lang="it-IT" dirty="0"/>
              <a:t>- L’informazione contenuta nella Tabella di riepilogo «Tempo Indeterminato» consente di confrontare il dato delle unità presenti al 31.12: spesso si trovano disallineamenti con le tabelle 4, 5 e 6 (Movimentazioni del Personale)</a:t>
            </a:r>
          </a:p>
        </p:txBody>
      </p:sp>
    </p:spTree>
    <p:extLst>
      <p:ext uri="{BB962C8B-B14F-4D97-AF65-F5344CB8AC3E}">
        <p14:creationId xmlns:p14="http://schemas.microsoft.com/office/powerpoint/2010/main" val="9671419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4F8E739-FD21-A48E-9D7F-E740F4E6A4AA}"/>
              </a:ext>
            </a:extLst>
          </p:cNvPr>
          <p:cNvSpPr>
            <a:spLocks noGrp="1"/>
          </p:cNvSpPr>
          <p:nvPr>
            <p:ph type="title"/>
          </p:nvPr>
        </p:nvSpPr>
        <p:spPr/>
        <p:txBody>
          <a:bodyPr/>
          <a:lstStyle/>
          <a:p>
            <a:r>
              <a:rPr lang="it-IT" dirty="0"/>
              <a:t>I controlli sul conto annuale del personale</a:t>
            </a:r>
          </a:p>
        </p:txBody>
      </p:sp>
      <p:sp>
        <p:nvSpPr>
          <p:cNvPr id="3" name="Segnaposto contenuto 2">
            <a:extLst>
              <a:ext uri="{FF2B5EF4-FFF2-40B4-BE49-F238E27FC236}">
                <a16:creationId xmlns:a16="http://schemas.microsoft.com/office/drawing/2014/main" id="{56B72D43-6389-B3FE-0B79-6900946F8015}"/>
              </a:ext>
            </a:extLst>
          </p:cNvPr>
          <p:cNvSpPr>
            <a:spLocks noGrp="1"/>
          </p:cNvSpPr>
          <p:nvPr>
            <p:ph idx="1"/>
          </p:nvPr>
        </p:nvSpPr>
        <p:spPr/>
        <p:txBody>
          <a:bodyPr/>
          <a:lstStyle/>
          <a:p>
            <a:r>
              <a:rPr lang="it-IT" dirty="0"/>
              <a:t>Le collaborazioni coordinate e continuative non vengono più rilevate nel Conto;</a:t>
            </a:r>
          </a:p>
          <a:p>
            <a:r>
              <a:rPr lang="it-IT" dirty="0"/>
              <a:t>Sono invece rilevate le collaborazioni professionali, gli incarichi di studio e consulenza, gli incarichi per ricerca, gli incarichi per servizi obbligatori: devono essere considerati i contratti in vigore al 31.12. dell’anno precedente, senza indicare i contratti di proroga come ulteriori atti</a:t>
            </a:r>
          </a:p>
          <a:p>
            <a:r>
              <a:rPr lang="it-IT" dirty="0"/>
              <a:t>Sono esclusi dal Conto gli incarichi di amministratore, revisore, OIV o NIV</a:t>
            </a:r>
          </a:p>
        </p:txBody>
      </p:sp>
    </p:spTree>
    <p:extLst>
      <p:ext uri="{BB962C8B-B14F-4D97-AF65-F5344CB8AC3E}">
        <p14:creationId xmlns:p14="http://schemas.microsoft.com/office/powerpoint/2010/main" val="28474189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9CB2C1B-1EAD-2955-2613-FD53D9448B57}"/>
              </a:ext>
            </a:extLst>
          </p:cNvPr>
          <p:cNvSpPr>
            <a:spLocks noGrp="1"/>
          </p:cNvSpPr>
          <p:nvPr>
            <p:ph type="title"/>
          </p:nvPr>
        </p:nvSpPr>
        <p:spPr/>
        <p:txBody>
          <a:bodyPr/>
          <a:lstStyle/>
          <a:p>
            <a:r>
              <a:rPr lang="it-IT" dirty="0"/>
              <a:t>I controlli sul conto annuale del personale</a:t>
            </a:r>
          </a:p>
        </p:txBody>
      </p:sp>
      <p:sp>
        <p:nvSpPr>
          <p:cNvPr id="3" name="Segnaposto contenuto 2">
            <a:extLst>
              <a:ext uri="{FF2B5EF4-FFF2-40B4-BE49-F238E27FC236}">
                <a16:creationId xmlns:a16="http://schemas.microsoft.com/office/drawing/2014/main" id="{CA03A31C-3B06-137A-452D-858B0C6F74FD}"/>
              </a:ext>
            </a:extLst>
          </p:cNvPr>
          <p:cNvSpPr>
            <a:spLocks noGrp="1"/>
          </p:cNvSpPr>
          <p:nvPr>
            <p:ph idx="1"/>
          </p:nvPr>
        </p:nvSpPr>
        <p:spPr/>
        <p:txBody>
          <a:bodyPr/>
          <a:lstStyle/>
          <a:p>
            <a:r>
              <a:rPr lang="it-IT" dirty="0"/>
              <a:t>Massima attenzione alla Tabella 15: contiene le informazioni sulla contrattazione decentrata, riepilogate sulla scheda SICI</a:t>
            </a:r>
          </a:p>
          <a:p>
            <a:r>
              <a:rPr lang="it-IT" dirty="0"/>
              <a:t>La versione 2024, destinata aa monitorare la contrattazione integrativa 2023 registra queste novità:</a:t>
            </a:r>
          </a:p>
          <a:p>
            <a:pPr>
              <a:buFontTx/>
              <a:buChar char="-"/>
            </a:pPr>
            <a:r>
              <a:rPr lang="it-IT" dirty="0"/>
              <a:t>CCNL 16 novembre 2022</a:t>
            </a:r>
          </a:p>
          <a:p>
            <a:pPr>
              <a:buFontTx/>
              <a:buChar char="-"/>
            </a:pPr>
            <a:r>
              <a:rPr lang="it-IT" dirty="0"/>
              <a:t>Interventi sul trattamento accessorio previsti dal PNRR</a:t>
            </a:r>
          </a:p>
          <a:p>
            <a:pPr>
              <a:buFontTx/>
              <a:buChar char="-"/>
            </a:pPr>
            <a:r>
              <a:rPr lang="it-IT" dirty="0"/>
              <a:t>Incentivi per funzioni tecniche ex D LGS 36/2023</a:t>
            </a:r>
          </a:p>
        </p:txBody>
      </p:sp>
    </p:spTree>
    <p:extLst>
      <p:ext uri="{BB962C8B-B14F-4D97-AF65-F5344CB8AC3E}">
        <p14:creationId xmlns:p14="http://schemas.microsoft.com/office/powerpoint/2010/main" val="42100144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8951E8D-C527-D82A-B075-7AA3C8CF5E85}"/>
              </a:ext>
            </a:extLst>
          </p:cNvPr>
          <p:cNvSpPr>
            <a:spLocks noGrp="1"/>
          </p:cNvSpPr>
          <p:nvPr>
            <p:ph type="title"/>
          </p:nvPr>
        </p:nvSpPr>
        <p:spPr/>
        <p:txBody>
          <a:bodyPr/>
          <a:lstStyle/>
          <a:p>
            <a:r>
              <a:rPr lang="it-IT" dirty="0"/>
              <a:t>I controlli sul conto annuale del personale</a:t>
            </a:r>
          </a:p>
        </p:txBody>
      </p:sp>
      <p:sp>
        <p:nvSpPr>
          <p:cNvPr id="3" name="Segnaposto contenuto 2">
            <a:extLst>
              <a:ext uri="{FF2B5EF4-FFF2-40B4-BE49-F238E27FC236}">
                <a16:creationId xmlns:a16="http://schemas.microsoft.com/office/drawing/2014/main" id="{09A3F844-BC24-EB21-BD6E-5736BC086454}"/>
              </a:ext>
            </a:extLst>
          </p:cNvPr>
          <p:cNvSpPr>
            <a:spLocks noGrp="1"/>
          </p:cNvSpPr>
          <p:nvPr>
            <p:ph idx="1"/>
          </p:nvPr>
        </p:nvSpPr>
        <p:spPr/>
        <p:txBody>
          <a:bodyPr/>
          <a:lstStyle/>
          <a:p>
            <a:r>
              <a:rPr lang="it-IT" dirty="0"/>
              <a:t>Eventuali possibili squadrature ed incongruenze della tabella 15:</a:t>
            </a:r>
          </a:p>
          <a:p>
            <a:pPr>
              <a:buFontTx/>
              <a:buChar char="-"/>
            </a:pPr>
            <a:r>
              <a:rPr lang="it-IT" dirty="0"/>
              <a:t>Mancato rispetto del limite di riduzione del Fondo (ex art. 23, comma 2, D LGS 75/2017): l’amministrazione deve sottoporre ai revisori le evidenze quantitative della squadratura</a:t>
            </a:r>
          </a:p>
          <a:p>
            <a:pPr>
              <a:buFontTx/>
              <a:buChar char="-"/>
            </a:pPr>
            <a:r>
              <a:rPr lang="it-IT" dirty="0"/>
              <a:t>Utilizzo di risorse dei Fondi in misura superiore allo stanziamento iniziale: l’amministrazione deve motivare </a:t>
            </a:r>
          </a:p>
        </p:txBody>
      </p:sp>
    </p:spTree>
    <p:extLst>
      <p:ext uri="{BB962C8B-B14F-4D97-AF65-F5344CB8AC3E}">
        <p14:creationId xmlns:p14="http://schemas.microsoft.com/office/powerpoint/2010/main" val="10016481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3CFCEE9-567F-0A05-4800-77DE5DF4E510}"/>
              </a:ext>
            </a:extLst>
          </p:cNvPr>
          <p:cNvSpPr>
            <a:spLocks noGrp="1"/>
          </p:cNvSpPr>
          <p:nvPr>
            <p:ph type="title"/>
          </p:nvPr>
        </p:nvSpPr>
        <p:spPr/>
        <p:txBody>
          <a:bodyPr/>
          <a:lstStyle/>
          <a:p>
            <a:r>
              <a:rPr lang="it-IT" dirty="0"/>
              <a:t>I controlli sul conto annuale del personale</a:t>
            </a:r>
          </a:p>
        </p:txBody>
      </p:sp>
      <p:sp>
        <p:nvSpPr>
          <p:cNvPr id="3" name="Segnaposto contenuto 2">
            <a:extLst>
              <a:ext uri="{FF2B5EF4-FFF2-40B4-BE49-F238E27FC236}">
                <a16:creationId xmlns:a16="http://schemas.microsoft.com/office/drawing/2014/main" id="{69709352-3AD6-0A1F-8DFA-08466E26BBBD}"/>
              </a:ext>
            </a:extLst>
          </p:cNvPr>
          <p:cNvSpPr>
            <a:spLocks noGrp="1"/>
          </p:cNvSpPr>
          <p:nvPr>
            <p:ph idx="1"/>
          </p:nvPr>
        </p:nvSpPr>
        <p:spPr/>
        <p:txBody>
          <a:bodyPr/>
          <a:lstStyle/>
          <a:p>
            <a:r>
              <a:rPr lang="it-IT" dirty="0"/>
              <a:t>Controlli sulla scheda SICI (Specifiche Informazione sulla Contrattazione Integrativa):</a:t>
            </a:r>
          </a:p>
          <a:p>
            <a:pPr marL="0" indent="0">
              <a:buNone/>
            </a:pPr>
            <a:r>
              <a:rPr lang="it-IT" dirty="0"/>
              <a:t>- La quantificazione delle risorse deve trovare rispondenza con la certificazione sulla compatibilità economica rilasciata dai revisori al momento della formazione del Fondo: eventuali modifiche intervenute in itinere (incrementi per personale cessato, rispetto di nuove disposizioni di legge, quantificazione puntuale delle risorse variabili) devono essere motivate e qualificate</a:t>
            </a:r>
          </a:p>
        </p:txBody>
      </p:sp>
    </p:spTree>
    <p:extLst>
      <p:ext uri="{BB962C8B-B14F-4D97-AF65-F5344CB8AC3E}">
        <p14:creationId xmlns:p14="http://schemas.microsoft.com/office/powerpoint/2010/main" val="40270511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647A94A-3E9C-A48A-F1E9-411AD82CAA93}"/>
              </a:ext>
            </a:extLst>
          </p:cNvPr>
          <p:cNvSpPr>
            <a:spLocks noGrp="1"/>
          </p:cNvSpPr>
          <p:nvPr>
            <p:ph type="title"/>
          </p:nvPr>
        </p:nvSpPr>
        <p:spPr/>
        <p:txBody>
          <a:bodyPr/>
          <a:lstStyle/>
          <a:p>
            <a:r>
              <a:rPr lang="it-IT" dirty="0"/>
              <a:t>I controlli sul conto annuale del personale</a:t>
            </a:r>
          </a:p>
        </p:txBody>
      </p:sp>
      <p:sp>
        <p:nvSpPr>
          <p:cNvPr id="3" name="Segnaposto contenuto 2">
            <a:extLst>
              <a:ext uri="{FF2B5EF4-FFF2-40B4-BE49-F238E27FC236}">
                <a16:creationId xmlns:a16="http://schemas.microsoft.com/office/drawing/2014/main" id="{ACC2266D-DA0C-BCC3-02AA-76524F5C8831}"/>
              </a:ext>
            </a:extLst>
          </p:cNvPr>
          <p:cNvSpPr>
            <a:spLocks noGrp="1"/>
          </p:cNvSpPr>
          <p:nvPr>
            <p:ph idx="1"/>
          </p:nvPr>
        </p:nvSpPr>
        <p:spPr/>
        <p:txBody>
          <a:bodyPr>
            <a:normAutofit fontScale="92500" lnSpcReduction="20000"/>
          </a:bodyPr>
          <a:lstStyle/>
          <a:p>
            <a:r>
              <a:rPr lang="it-IT" dirty="0"/>
              <a:t>Controlli sulla scheda SICI (segue):</a:t>
            </a:r>
          </a:p>
          <a:p>
            <a:pPr>
              <a:buFontTx/>
              <a:buChar char="-"/>
            </a:pPr>
            <a:r>
              <a:rPr lang="it-IT" dirty="0"/>
              <a:t>In caso di certificazione disgiunta dei revisori (prima su costituzione del fondo, poi sul contratto integrativo) va inserita la data di certificazione del solo contratto integrativo</a:t>
            </a:r>
          </a:p>
          <a:p>
            <a:pPr>
              <a:buFontTx/>
              <a:buChar char="-"/>
            </a:pPr>
            <a:r>
              <a:rPr lang="it-IT" dirty="0"/>
              <a:t>È anche richiesta una indicazione motivata del ritardo nella certificazione della costituzione dei fondi</a:t>
            </a:r>
          </a:p>
          <a:p>
            <a:pPr>
              <a:buFontTx/>
              <a:buChar char="-"/>
            </a:pPr>
            <a:r>
              <a:rPr lang="it-IT" dirty="0"/>
              <a:t>Verificare la corretta compilazione della sezione A33 (monitoraggio e controllo degli effetti applicativi dell’ art. 33 DL 34/2019) con indicazione delle soglie (vedi)</a:t>
            </a:r>
          </a:p>
          <a:p>
            <a:pPr>
              <a:buFontTx/>
              <a:buChar char="-"/>
            </a:pPr>
            <a:r>
              <a:rPr lang="it-IT" dirty="0"/>
              <a:t>Il valore medio pro capite delle risorse del fondo che remunerano gli incarichi EQ e il valore di incremento del fondo a seguito delle nuove assunzioni</a:t>
            </a:r>
          </a:p>
        </p:txBody>
      </p:sp>
    </p:spTree>
    <p:extLst>
      <p:ext uri="{BB962C8B-B14F-4D97-AF65-F5344CB8AC3E}">
        <p14:creationId xmlns:p14="http://schemas.microsoft.com/office/powerpoint/2010/main" val="984219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4B461AF-A98C-8841-E0DF-859578901F0F}"/>
              </a:ext>
            </a:extLst>
          </p:cNvPr>
          <p:cNvSpPr>
            <a:spLocks noGrp="1"/>
          </p:cNvSpPr>
          <p:nvPr>
            <p:ph type="title"/>
          </p:nvPr>
        </p:nvSpPr>
        <p:spPr/>
        <p:txBody>
          <a:bodyPr/>
          <a:lstStyle/>
          <a:p>
            <a:r>
              <a:rPr lang="it-IT" dirty="0"/>
              <a:t>I controlli sul conto annuale del personale</a:t>
            </a:r>
          </a:p>
        </p:txBody>
      </p:sp>
      <p:sp>
        <p:nvSpPr>
          <p:cNvPr id="3" name="Segnaposto contenuto 2">
            <a:extLst>
              <a:ext uri="{FF2B5EF4-FFF2-40B4-BE49-F238E27FC236}">
                <a16:creationId xmlns:a16="http://schemas.microsoft.com/office/drawing/2014/main" id="{0E96C50E-D14E-F64F-0B61-A64E752AE74D}"/>
              </a:ext>
            </a:extLst>
          </p:cNvPr>
          <p:cNvSpPr>
            <a:spLocks noGrp="1"/>
          </p:cNvSpPr>
          <p:nvPr>
            <p:ph idx="1"/>
          </p:nvPr>
        </p:nvSpPr>
        <p:spPr/>
        <p:txBody>
          <a:bodyPr/>
          <a:lstStyle/>
          <a:p>
            <a:r>
              <a:rPr lang="it-IT" dirty="0"/>
              <a:t>Risorse connesse con il PNRR: monitoraggio degli incrementi degli incentivi tecnici per progetti PNRR e per le assunzioni connesse a progetti PNRR (sia a carico dell’ente che a carico del Ministero – a carico del Ministero solo per i comuni sotto i </a:t>
            </a:r>
            <a:r>
              <a:rPr lang="it-IT"/>
              <a:t>5.000 abitanti)</a:t>
            </a:r>
            <a:endParaRPr lang="it-IT" dirty="0"/>
          </a:p>
        </p:txBody>
      </p:sp>
    </p:spTree>
    <p:extLst>
      <p:ext uri="{BB962C8B-B14F-4D97-AF65-F5344CB8AC3E}">
        <p14:creationId xmlns:p14="http://schemas.microsoft.com/office/powerpoint/2010/main" val="23352230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4D1D5AA-AE60-18EC-3A59-9C4805E7221B}"/>
              </a:ext>
            </a:extLst>
          </p:cNvPr>
          <p:cNvSpPr>
            <a:spLocks noGrp="1"/>
          </p:cNvSpPr>
          <p:nvPr>
            <p:ph type="title"/>
          </p:nvPr>
        </p:nvSpPr>
        <p:spPr/>
        <p:txBody>
          <a:bodyPr/>
          <a:lstStyle/>
          <a:p>
            <a:r>
              <a:rPr lang="it-IT" dirty="0"/>
              <a:t>Adempimenti rispetto alle facoltà </a:t>
            </a:r>
            <a:r>
              <a:rPr lang="it-IT" dirty="0" err="1"/>
              <a:t>assunzionali</a:t>
            </a:r>
            <a:endParaRPr lang="it-IT" dirty="0"/>
          </a:p>
        </p:txBody>
      </p:sp>
      <p:sp>
        <p:nvSpPr>
          <p:cNvPr id="3" name="Segnaposto contenuto 2">
            <a:extLst>
              <a:ext uri="{FF2B5EF4-FFF2-40B4-BE49-F238E27FC236}">
                <a16:creationId xmlns:a16="http://schemas.microsoft.com/office/drawing/2014/main" id="{485AC73E-CAF8-8305-DF1C-9D98607836D4}"/>
              </a:ext>
            </a:extLst>
          </p:cNvPr>
          <p:cNvSpPr>
            <a:spLocks noGrp="1"/>
          </p:cNvSpPr>
          <p:nvPr>
            <p:ph idx="1"/>
          </p:nvPr>
        </p:nvSpPr>
        <p:spPr/>
        <p:txBody>
          <a:bodyPr/>
          <a:lstStyle/>
          <a:p>
            <a:r>
              <a:rPr lang="it-IT" dirty="0"/>
              <a:t>Preventiva approvazione del PTFP</a:t>
            </a:r>
          </a:p>
          <a:p>
            <a:r>
              <a:rPr lang="it-IT" dirty="0"/>
              <a:t>Verifica del piano della performance</a:t>
            </a:r>
          </a:p>
          <a:p>
            <a:r>
              <a:rPr lang="it-IT" dirty="0"/>
              <a:t>Approvazione del Piano annuale delle azioni positive per promuovere le pari opportunità</a:t>
            </a:r>
          </a:p>
          <a:p>
            <a:r>
              <a:rPr lang="it-IT" dirty="0"/>
              <a:t>Verifica di eventuali situazioni di soprannumero o di eccedenza del personale</a:t>
            </a:r>
          </a:p>
          <a:p>
            <a:r>
              <a:rPr lang="it-IT" dirty="0"/>
              <a:t>Rispetto dei termini per l’approvazione del Bilancio, del Rendiconto del Consolidato e dell’invio dei documenti alla BDAP</a:t>
            </a:r>
          </a:p>
          <a:p>
            <a:r>
              <a:rPr lang="it-IT" dirty="0"/>
              <a:t>Rispetto del termine per il Conto Annuale del Personale</a:t>
            </a:r>
          </a:p>
        </p:txBody>
      </p:sp>
    </p:spTree>
    <p:extLst>
      <p:ext uri="{BB962C8B-B14F-4D97-AF65-F5344CB8AC3E}">
        <p14:creationId xmlns:p14="http://schemas.microsoft.com/office/powerpoint/2010/main" val="13420369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8638B9F-A99F-0D3D-91E4-DB77D18C6941}"/>
              </a:ext>
            </a:extLst>
          </p:cNvPr>
          <p:cNvSpPr>
            <a:spLocks noGrp="1"/>
          </p:cNvSpPr>
          <p:nvPr>
            <p:ph type="title"/>
          </p:nvPr>
        </p:nvSpPr>
        <p:spPr/>
        <p:txBody>
          <a:bodyPr/>
          <a:lstStyle/>
          <a:p>
            <a:r>
              <a:rPr lang="it-IT" dirty="0"/>
              <a:t>IL PTFP</a:t>
            </a:r>
          </a:p>
        </p:txBody>
      </p:sp>
      <p:sp>
        <p:nvSpPr>
          <p:cNvPr id="3" name="Segnaposto contenuto 2">
            <a:extLst>
              <a:ext uri="{FF2B5EF4-FFF2-40B4-BE49-F238E27FC236}">
                <a16:creationId xmlns:a16="http://schemas.microsoft.com/office/drawing/2014/main" id="{42BBA877-7CC2-8A57-DAA5-6BF9BCACB6D6}"/>
              </a:ext>
            </a:extLst>
          </p:cNvPr>
          <p:cNvSpPr>
            <a:spLocks noGrp="1"/>
          </p:cNvSpPr>
          <p:nvPr>
            <p:ph idx="1"/>
          </p:nvPr>
        </p:nvSpPr>
        <p:spPr/>
        <p:txBody>
          <a:bodyPr/>
          <a:lstStyle/>
          <a:p>
            <a:r>
              <a:rPr lang="it-IT" dirty="0"/>
              <a:t>Gli enti devono approvare un programma triennale del fabbisogno del personale che deve assicurare la funzionalità, l’ottimizzazione delle risorse e la compatibilità con il bilancio</a:t>
            </a:r>
          </a:p>
          <a:p>
            <a:r>
              <a:rPr lang="it-IT" dirty="0"/>
              <a:t>Con l’entrata in vigore del DUP, il PTFP ne è diventata parte; con l’entrata in vigore del PIAO, il PTFP è previsto come elemento dello stesso</a:t>
            </a:r>
          </a:p>
        </p:txBody>
      </p:sp>
    </p:spTree>
    <p:extLst>
      <p:ext uri="{BB962C8B-B14F-4D97-AF65-F5344CB8AC3E}">
        <p14:creationId xmlns:p14="http://schemas.microsoft.com/office/powerpoint/2010/main" val="10292808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FFE1396-3D7E-23B5-464D-F80B8EB272BF}"/>
              </a:ext>
            </a:extLst>
          </p:cNvPr>
          <p:cNvSpPr>
            <a:spLocks noGrp="1"/>
          </p:cNvSpPr>
          <p:nvPr>
            <p:ph type="title"/>
          </p:nvPr>
        </p:nvSpPr>
        <p:spPr/>
        <p:txBody>
          <a:bodyPr/>
          <a:lstStyle/>
          <a:p>
            <a:r>
              <a:rPr lang="it-IT" dirty="0"/>
              <a:t>Obblighi di riduzione della spesa</a:t>
            </a:r>
          </a:p>
        </p:txBody>
      </p:sp>
      <p:sp>
        <p:nvSpPr>
          <p:cNvPr id="3" name="Segnaposto contenuto 2">
            <a:extLst>
              <a:ext uri="{FF2B5EF4-FFF2-40B4-BE49-F238E27FC236}">
                <a16:creationId xmlns:a16="http://schemas.microsoft.com/office/drawing/2014/main" id="{014FFDE1-98F1-EB56-CF84-153016FF377C}"/>
              </a:ext>
            </a:extLst>
          </p:cNvPr>
          <p:cNvSpPr>
            <a:spLocks noGrp="1"/>
          </p:cNvSpPr>
          <p:nvPr>
            <p:ph idx="1"/>
          </p:nvPr>
        </p:nvSpPr>
        <p:spPr/>
        <p:txBody>
          <a:bodyPr>
            <a:normAutofit lnSpcReduction="10000"/>
          </a:bodyPr>
          <a:lstStyle/>
          <a:p>
            <a:r>
              <a:rPr lang="it-IT" dirty="0"/>
              <a:t>Enti che nel 2015 erano soggetti al Patto di Stabilità: Obbligo di ridurre la spesa complessiva (compresi gli oneri contributivi e l’IRAP ma ESCLUSI gli aumenti per i rinnovi contrattuali) </a:t>
            </a:r>
            <a:r>
              <a:rPr lang="it-IT" u="sng" dirty="0"/>
              <a:t>al di sotto della media della spesa per il triennio 2011/2013 </a:t>
            </a:r>
          </a:p>
          <a:p>
            <a:pPr marL="0" indent="0">
              <a:buNone/>
            </a:pPr>
            <a:r>
              <a:rPr lang="it-IT" u="sng" dirty="0"/>
              <a:t>Vedi schema di verifica / formula</a:t>
            </a:r>
          </a:p>
          <a:p>
            <a:pPr marL="0" indent="0">
              <a:buNone/>
            </a:pPr>
            <a:r>
              <a:rPr lang="it-IT" dirty="0"/>
              <a:t>Il valore totale della spesa delle colonne x, x+1 e x+2 deve essere inferiore al totale della colonna «media 2011/2013»</a:t>
            </a:r>
          </a:p>
          <a:p>
            <a:r>
              <a:rPr lang="it-IT" dirty="0"/>
              <a:t>Enti che nel 2015 non erano soggetti al Patto di Stabilità: Obbligo di contenere la spesa nel limite dell’anno 2008</a:t>
            </a:r>
          </a:p>
          <a:p>
            <a:pPr marL="0" indent="0">
              <a:buNone/>
            </a:pPr>
            <a:r>
              <a:rPr lang="it-IT" dirty="0"/>
              <a:t>(Soggetti: enti sopra i 1.000 abitanti nel 2015)</a:t>
            </a:r>
          </a:p>
          <a:p>
            <a:pPr marL="0" indent="0">
              <a:buNone/>
            </a:pPr>
            <a:endParaRPr lang="it-IT" dirty="0"/>
          </a:p>
        </p:txBody>
      </p:sp>
    </p:spTree>
    <p:extLst>
      <p:ext uri="{BB962C8B-B14F-4D97-AF65-F5344CB8AC3E}">
        <p14:creationId xmlns:p14="http://schemas.microsoft.com/office/powerpoint/2010/main" val="3803086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197B14A-2CAC-8D12-D4FB-CA4566942559}"/>
              </a:ext>
            </a:extLst>
          </p:cNvPr>
          <p:cNvSpPr>
            <a:spLocks noGrp="1"/>
          </p:cNvSpPr>
          <p:nvPr>
            <p:ph type="title"/>
          </p:nvPr>
        </p:nvSpPr>
        <p:spPr/>
        <p:txBody>
          <a:bodyPr/>
          <a:lstStyle/>
          <a:p>
            <a:r>
              <a:rPr lang="it-IT" dirty="0"/>
              <a:t>Obblighi di riduzione della spesa</a:t>
            </a:r>
          </a:p>
        </p:txBody>
      </p:sp>
      <p:sp>
        <p:nvSpPr>
          <p:cNvPr id="3" name="Segnaposto contenuto 2">
            <a:extLst>
              <a:ext uri="{FF2B5EF4-FFF2-40B4-BE49-F238E27FC236}">
                <a16:creationId xmlns:a16="http://schemas.microsoft.com/office/drawing/2014/main" id="{A5E9B0C5-AEE1-8E31-2D44-81408A207449}"/>
              </a:ext>
            </a:extLst>
          </p:cNvPr>
          <p:cNvSpPr>
            <a:spLocks noGrp="1"/>
          </p:cNvSpPr>
          <p:nvPr>
            <p:ph idx="1"/>
          </p:nvPr>
        </p:nvSpPr>
        <p:spPr/>
        <p:txBody>
          <a:bodyPr/>
          <a:lstStyle/>
          <a:p>
            <a:r>
              <a:rPr lang="it-IT" dirty="0"/>
              <a:t>In sede di rendiconto si dovrà procedere alla verifica dell’effettivo avvenuto rispetto del limite</a:t>
            </a:r>
          </a:p>
          <a:p>
            <a:r>
              <a:rPr lang="it-IT" dirty="0"/>
              <a:t>Nell’atto l’ente deve provvedere alla determinazione della propria dotazione organica ed alla ricognizione di eventuali eccedenze di personale</a:t>
            </a:r>
          </a:p>
          <a:p>
            <a:r>
              <a:rPr lang="it-IT" dirty="0"/>
              <a:t>All’esito, procedere al calcolo delle facoltà </a:t>
            </a:r>
            <a:r>
              <a:rPr lang="it-IT" dirty="0" err="1"/>
              <a:t>assunzionali</a:t>
            </a:r>
            <a:endParaRPr lang="it-IT" dirty="0"/>
          </a:p>
        </p:txBody>
      </p:sp>
    </p:spTree>
    <p:extLst>
      <p:ext uri="{BB962C8B-B14F-4D97-AF65-F5344CB8AC3E}">
        <p14:creationId xmlns:p14="http://schemas.microsoft.com/office/powerpoint/2010/main" val="29684198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6CF3965-4C48-F9E8-7235-0A526D4BBFB9}"/>
              </a:ext>
            </a:extLst>
          </p:cNvPr>
          <p:cNvSpPr>
            <a:spLocks noGrp="1"/>
          </p:cNvSpPr>
          <p:nvPr>
            <p:ph type="title"/>
          </p:nvPr>
        </p:nvSpPr>
        <p:spPr/>
        <p:txBody>
          <a:bodyPr/>
          <a:lstStyle/>
          <a:p>
            <a:r>
              <a:rPr lang="it-IT" dirty="0"/>
              <a:t>Facoltà </a:t>
            </a:r>
            <a:r>
              <a:rPr lang="it-IT" dirty="0" err="1"/>
              <a:t>assunzionali</a:t>
            </a:r>
            <a:endParaRPr lang="it-IT" dirty="0"/>
          </a:p>
        </p:txBody>
      </p:sp>
      <p:sp>
        <p:nvSpPr>
          <p:cNvPr id="3" name="Segnaposto contenuto 2">
            <a:extLst>
              <a:ext uri="{FF2B5EF4-FFF2-40B4-BE49-F238E27FC236}">
                <a16:creationId xmlns:a16="http://schemas.microsoft.com/office/drawing/2014/main" id="{6DABB11A-490A-F146-7293-A152C17206B2}"/>
              </a:ext>
            </a:extLst>
          </p:cNvPr>
          <p:cNvSpPr>
            <a:spLocks noGrp="1"/>
          </p:cNvSpPr>
          <p:nvPr>
            <p:ph idx="1"/>
          </p:nvPr>
        </p:nvSpPr>
        <p:spPr/>
        <p:txBody>
          <a:bodyPr/>
          <a:lstStyle/>
          <a:p>
            <a:r>
              <a:rPr lang="it-IT" dirty="0"/>
              <a:t>Art. 33, D.L. 34/2019: </a:t>
            </a:r>
          </a:p>
          <a:p>
            <a:r>
              <a:rPr lang="it-IT" sz="1800" kern="100" dirty="0">
                <a:effectLst/>
                <a:latin typeface="Calibri" panose="020F0502020204030204" pitchFamily="34" charset="0"/>
                <a:ea typeface="Calibri" panose="020F0502020204030204" pitchFamily="34" charset="0"/>
                <a:cs typeface="Times New Roman" panose="02020603050405020304" pitchFamily="18" charset="0"/>
              </a:rPr>
              <a:t>I Comuni, secondo la disposizione possono effettuare assunzioni di personale a tempo indeterminato nel limite di una spesa complessiva per tutti il personale dipendente al lordo degli oneri riflessi, non superiore al valore soglia definito dal Decreto ministeriale attuativo come percentuale, differenziata per fascia demografica, della media delle entrate correnti relative agli ultimi tre rendiconto approvati, al netto del Fondo Crediti di Dubbia Esigibilità assestato nel bilancio di previsione, nonché nel rispetto della percentuale massima di incremento annuale della spesa di personale definita nello stesso Decreto Ministeriale attuativo.</a:t>
            </a:r>
          </a:p>
          <a:p>
            <a:endParaRPr lang="it-IT" dirty="0"/>
          </a:p>
        </p:txBody>
      </p:sp>
    </p:spTree>
    <p:extLst>
      <p:ext uri="{BB962C8B-B14F-4D97-AF65-F5344CB8AC3E}">
        <p14:creationId xmlns:p14="http://schemas.microsoft.com/office/powerpoint/2010/main" val="30005987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8E58DCF-BB25-EEFE-533E-3E4911D75626}"/>
              </a:ext>
            </a:extLst>
          </p:cNvPr>
          <p:cNvSpPr>
            <a:spLocks noGrp="1"/>
          </p:cNvSpPr>
          <p:nvPr>
            <p:ph type="title"/>
          </p:nvPr>
        </p:nvSpPr>
        <p:spPr/>
        <p:txBody>
          <a:bodyPr/>
          <a:lstStyle/>
          <a:p>
            <a:r>
              <a:rPr lang="it-IT" dirty="0"/>
              <a:t>Facoltà </a:t>
            </a:r>
            <a:r>
              <a:rPr lang="it-IT" dirty="0" err="1"/>
              <a:t>assunzionali</a:t>
            </a:r>
            <a:endParaRPr lang="it-IT" dirty="0"/>
          </a:p>
        </p:txBody>
      </p:sp>
      <p:sp>
        <p:nvSpPr>
          <p:cNvPr id="3" name="Segnaposto contenuto 2">
            <a:extLst>
              <a:ext uri="{FF2B5EF4-FFF2-40B4-BE49-F238E27FC236}">
                <a16:creationId xmlns:a16="http://schemas.microsoft.com/office/drawing/2014/main" id="{39C5A4A6-BB30-BEA9-CD00-E9BEADE57796}"/>
              </a:ext>
            </a:extLst>
          </p:cNvPr>
          <p:cNvSpPr>
            <a:spLocks noGrp="1"/>
          </p:cNvSpPr>
          <p:nvPr>
            <p:ph idx="1"/>
          </p:nvPr>
        </p:nvSpPr>
        <p:spPr/>
        <p:txBody>
          <a:bodyPr>
            <a:normAutofit fontScale="92500" lnSpcReduction="20000"/>
          </a:bodyPr>
          <a:lstStyle/>
          <a:p>
            <a:r>
              <a:rPr lang="it-IT" dirty="0"/>
              <a:t>Per ciascuna fascia demografica sono individuate due diverse percentuali:</a:t>
            </a:r>
          </a:p>
          <a:p>
            <a:pPr>
              <a:buFontTx/>
              <a:buChar char="-"/>
            </a:pPr>
            <a:r>
              <a:rPr lang="it-IT" dirty="0"/>
              <a:t>Valore – soglia: il cui rispetto abilita l’ente alla piena applicazione della disciplina di espansione delle assunzioni</a:t>
            </a:r>
          </a:p>
          <a:p>
            <a:pPr>
              <a:buFontTx/>
              <a:buChar char="-"/>
            </a:pPr>
            <a:r>
              <a:rPr lang="it-IT" dirty="0"/>
              <a:t>Valore di rientro: riferimento per i comuni che hanno maggiore rigidità nella spesa in relazione all’equilibrio complessivo del bilancio</a:t>
            </a:r>
          </a:p>
          <a:p>
            <a:pPr marL="0" indent="0">
              <a:buNone/>
            </a:pPr>
            <a:r>
              <a:rPr lang="it-IT" dirty="0"/>
              <a:t>In relazione alle regole introdotte, si possono presentare tre casi:</a:t>
            </a:r>
          </a:p>
          <a:p>
            <a:pPr marL="514350" indent="-514350">
              <a:buAutoNum type="arabicParenR"/>
            </a:pPr>
            <a:r>
              <a:rPr lang="it-IT" dirty="0"/>
              <a:t>Enti con incidenza della spesa del personale bassa (inferiore al valore soglia)</a:t>
            </a:r>
          </a:p>
          <a:p>
            <a:pPr marL="514350" indent="-514350">
              <a:buAutoNum type="arabicParenR"/>
            </a:pPr>
            <a:r>
              <a:rPr lang="it-IT" dirty="0"/>
              <a:t>Enti con incidenza media che devono evitare di peggiorare il valore</a:t>
            </a:r>
          </a:p>
          <a:p>
            <a:pPr marL="514350" indent="-514350">
              <a:buAutoNum type="arabicParenR"/>
            </a:pPr>
            <a:r>
              <a:rPr lang="it-IT" dirty="0"/>
              <a:t>Enti con incidenza elevata che devono attuare politiche di rientro</a:t>
            </a:r>
          </a:p>
        </p:txBody>
      </p:sp>
    </p:spTree>
    <p:extLst>
      <p:ext uri="{BB962C8B-B14F-4D97-AF65-F5344CB8AC3E}">
        <p14:creationId xmlns:p14="http://schemas.microsoft.com/office/powerpoint/2010/main" val="4152334192"/>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467</TotalTime>
  <Words>2939</Words>
  <Application>Microsoft Macintosh PowerPoint</Application>
  <PresentationFormat>Widescreen</PresentationFormat>
  <Paragraphs>309</Paragraphs>
  <Slides>38</Slides>
  <Notes>0</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38</vt:i4>
      </vt:variant>
    </vt:vector>
  </HeadingPairs>
  <TitlesOfParts>
    <vt:vector size="45" baseType="lpstr">
      <vt:lpstr>Aptos</vt:lpstr>
      <vt:lpstr>Aptos Display</vt:lpstr>
      <vt:lpstr>Arial</vt:lpstr>
      <vt:lpstr>Calibri</vt:lpstr>
      <vt:lpstr>Symbol</vt:lpstr>
      <vt:lpstr>Wingdings</vt:lpstr>
      <vt:lpstr>Tema di Office</vt:lpstr>
      <vt:lpstr>La Spesa del personale</vt:lpstr>
      <vt:lpstr>Pareri e verifiche sul personale e sulla contrattazione integrativa</vt:lpstr>
      <vt:lpstr>Direttive generali degli interventi sul contenimento della spesa</vt:lpstr>
      <vt:lpstr>Adempimenti rispetto alle facoltà assunzionali</vt:lpstr>
      <vt:lpstr>IL PTFP</vt:lpstr>
      <vt:lpstr>Obblighi di riduzione della spesa</vt:lpstr>
      <vt:lpstr>Obblighi di riduzione della spesa</vt:lpstr>
      <vt:lpstr>Facoltà assunzionali</vt:lpstr>
      <vt:lpstr>Facoltà assunzionali</vt:lpstr>
      <vt:lpstr>Facoltà assunzionali</vt:lpstr>
      <vt:lpstr>Facoltà assunzionali</vt:lpstr>
      <vt:lpstr>Facoltà assunzionali</vt:lpstr>
      <vt:lpstr>Facoltà assunzionali</vt:lpstr>
      <vt:lpstr>Facoltà assunzionali</vt:lpstr>
      <vt:lpstr>Maggiore spesa di personale e limiti</vt:lpstr>
      <vt:lpstr>Controlli dei revisori</vt:lpstr>
      <vt:lpstr>La contrattazione integrativa decentrata</vt:lpstr>
      <vt:lpstr>La contrattazione integrativa decentrata</vt:lpstr>
      <vt:lpstr>La contrattazione integrativa decentrata</vt:lpstr>
      <vt:lpstr>La contrattazione integrativa decentrata</vt:lpstr>
      <vt:lpstr>Il Fondo</vt:lpstr>
      <vt:lpstr>Il Fondo</vt:lpstr>
      <vt:lpstr>Primo controllo dei revisori</vt:lpstr>
      <vt:lpstr>Secondo controllo dei revisori</vt:lpstr>
      <vt:lpstr>Avvertenze</vt:lpstr>
      <vt:lpstr>Casi particolari in materia di personale</vt:lpstr>
      <vt:lpstr>Casi particolari in materia di personale</vt:lpstr>
      <vt:lpstr>Studi ed incarichi di consulenza </vt:lpstr>
      <vt:lpstr>I controlli sul conto annuale del personale</vt:lpstr>
      <vt:lpstr>I controlli sul conto annuale del personale</vt:lpstr>
      <vt:lpstr>I controlli sul conto annuale del personale</vt:lpstr>
      <vt:lpstr>I controlli sul conto annuale del personale</vt:lpstr>
      <vt:lpstr>I controlli sul conto annuale del personale</vt:lpstr>
      <vt:lpstr>I controlli sul conto annuale del personale</vt:lpstr>
      <vt:lpstr>I controlli sul conto annuale del personale</vt:lpstr>
      <vt:lpstr>I controlli sul conto annuale del personale</vt:lpstr>
      <vt:lpstr>I controlli sul conto annuale del personale</vt:lpstr>
      <vt:lpstr>I controlli sul conto annuale del personale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Spesa del personale</dc:title>
  <dc:creator>Maria Immacolata Petricciuolo</dc:creator>
  <cp:lastModifiedBy>Maria Immacolata Petricciuolo</cp:lastModifiedBy>
  <cp:revision>7</cp:revision>
  <dcterms:created xsi:type="dcterms:W3CDTF">2024-04-14T10:36:14Z</dcterms:created>
  <dcterms:modified xsi:type="dcterms:W3CDTF">2024-10-18T15:08:20Z</dcterms:modified>
</cp:coreProperties>
</file>