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2" saveSubsetFonts="1" autoCompressPictures="0">
  <p:sldMasterIdLst>
    <p:sldMasterId id="2147483648" r:id="rId1"/>
  </p:sldMasterIdLst>
  <p:notesMasterIdLst>
    <p:notesMasterId r:id="rId53"/>
  </p:notesMasterIdLst>
  <p:sldIdLst>
    <p:sldId id="280" r:id="rId2"/>
    <p:sldId id="334" r:id="rId3"/>
    <p:sldId id="281" r:id="rId4"/>
    <p:sldId id="320" r:id="rId5"/>
    <p:sldId id="321" r:id="rId6"/>
    <p:sldId id="312" r:id="rId7"/>
    <p:sldId id="322" r:id="rId8"/>
    <p:sldId id="326" r:id="rId9"/>
    <p:sldId id="327" r:id="rId10"/>
    <p:sldId id="328" r:id="rId11"/>
    <p:sldId id="335" r:id="rId12"/>
    <p:sldId id="261" r:id="rId13"/>
    <p:sldId id="295" r:id="rId14"/>
    <p:sldId id="336" r:id="rId15"/>
    <p:sldId id="337" r:id="rId16"/>
    <p:sldId id="338" r:id="rId17"/>
    <p:sldId id="340" r:id="rId18"/>
    <p:sldId id="341" r:id="rId19"/>
    <p:sldId id="342" r:id="rId20"/>
    <p:sldId id="301" r:id="rId21"/>
    <p:sldId id="343" r:id="rId22"/>
    <p:sldId id="329" r:id="rId23"/>
    <p:sldId id="314" r:id="rId24"/>
    <p:sldId id="325" r:id="rId25"/>
    <p:sldId id="262" r:id="rId26"/>
    <p:sldId id="266" r:id="rId27"/>
    <p:sldId id="263" r:id="rId28"/>
    <p:sldId id="316" r:id="rId29"/>
    <p:sldId id="264" r:id="rId30"/>
    <p:sldId id="331" r:id="rId31"/>
    <p:sldId id="270" r:id="rId32"/>
    <p:sldId id="275" r:id="rId33"/>
    <p:sldId id="265" r:id="rId34"/>
    <p:sldId id="282" r:id="rId35"/>
    <p:sldId id="332" r:id="rId36"/>
    <p:sldId id="300" r:id="rId37"/>
    <p:sldId id="354" r:id="rId38"/>
    <p:sldId id="355" r:id="rId39"/>
    <p:sldId id="291" r:id="rId40"/>
    <p:sldId id="292" r:id="rId41"/>
    <p:sldId id="304" r:id="rId42"/>
    <p:sldId id="344" r:id="rId43"/>
    <p:sldId id="345" r:id="rId44"/>
    <p:sldId id="346" r:id="rId45"/>
    <p:sldId id="347" r:id="rId46"/>
    <p:sldId id="348" r:id="rId47"/>
    <p:sldId id="349" r:id="rId48"/>
    <p:sldId id="350" r:id="rId49"/>
    <p:sldId id="351" r:id="rId50"/>
    <p:sldId id="352" r:id="rId51"/>
    <p:sldId id="353" r:id="rId52"/>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66"/>
    <p:restoredTop sz="94626"/>
  </p:normalViewPr>
  <p:slideViewPr>
    <p:cSldViewPr snapToGrid="0" snapToObjects="1">
      <p:cViewPr varScale="1">
        <p:scale>
          <a:sx n="109" d="100"/>
          <a:sy n="109" d="100"/>
        </p:scale>
        <p:origin x="192" y="4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952DE9-0F3C-044B-9827-576F00A43712}" type="datetimeFigureOut">
              <a:rPr lang="it-IT" smtClean="0"/>
              <a:t>14/10/24</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0CD30F-8D4E-4647-A0B9-0EA76B6B7AFA}" type="slidenum">
              <a:rPr lang="it-IT" smtClean="0"/>
              <a:t>‹N›</a:t>
            </a:fld>
            <a:endParaRPr lang="it-IT"/>
          </a:p>
        </p:txBody>
      </p:sp>
    </p:spTree>
    <p:extLst>
      <p:ext uri="{BB962C8B-B14F-4D97-AF65-F5344CB8AC3E}">
        <p14:creationId xmlns:p14="http://schemas.microsoft.com/office/powerpoint/2010/main" val="656235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015466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543856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baseline="0" dirty="0"/>
          </a:p>
        </p:txBody>
      </p:sp>
      <p:sp>
        <p:nvSpPr>
          <p:cNvPr id="4" name="Segnaposto numero diapositiva 3"/>
          <p:cNvSpPr>
            <a:spLocks noGrp="1"/>
          </p:cNvSpPr>
          <p:nvPr>
            <p:ph type="sldNum" sz="quarter" idx="10"/>
          </p:nvPr>
        </p:nvSpPr>
        <p:spPr/>
        <p:txBody>
          <a:bodyPr/>
          <a:lstStyle/>
          <a:p>
            <a:fld id="{AF7B56FC-BE10-4CC6-8FC9-1D7385949A27}" type="slidenum">
              <a:rPr lang="it-IT" smtClean="0"/>
              <a:t>37</a:t>
            </a:fld>
            <a:endParaRPr lang="it-IT"/>
          </a:p>
        </p:txBody>
      </p:sp>
    </p:spTree>
    <p:extLst>
      <p:ext uri="{BB962C8B-B14F-4D97-AF65-F5344CB8AC3E}">
        <p14:creationId xmlns:p14="http://schemas.microsoft.com/office/powerpoint/2010/main" val="42503203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41455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02537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3382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ge49b49e95e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9" name="Google Shape;349;ge49b49e95e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13510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565673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7343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A2D74B1-D825-6D41-9EF3-93D75FD63CD4}"/>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2AF79E4E-17D1-8C4D-BE41-69C36E2F37C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A6E48D85-58BF-E94E-A634-E570E1045074}"/>
              </a:ext>
            </a:extLst>
          </p:cNvPr>
          <p:cNvSpPr>
            <a:spLocks noGrp="1"/>
          </p:cNvSpPr>
          <p:nvPr>
            <p:ph type="dt" sz="half" idx="10"/>
          </p:nvPr>
        </p:nvSpPr>
        <p:spPr/>
        <p:txBody>
          <a:bodyPr/>
          <a:lstStyle/>
          <a:p>
            <a:fld id="{BE2518FE-C83F-DE46-851F-2D45ADBE6AB2}" type="datetime1">
              <a:rPr lang="it-IT" smtClean="0"/>
              <a:t>14/10/24</a:t>
            </a:fld>
            <a:endParaRPr lang="it-IT"/>
          </a:p>
        </p:txBody>
      </p:sp>
      <p:sp>
        <p:nvSpPr>
          <p:cNvPr id="5" name="Segnaposto piè di pagina 4">
            <a:extLst>
              <a:ext uri="{FF2B5EF4-FFF2-40B4-BE49-F238E27FC236}">
                <a16:creationId xmlns:a16="http://schemas.microsoft.com/office/drawing/2014/main" id="{13ECD7C5-A5F8-DD40-B20F-610AA9F763F7}"/>
              </a:ext>
            </a:extLst>
          </p:cNvPr>
          <p:cNvSpPr>
            <a:spLocks noGrp="1"/>
          </p:cNvSpPr>
          <p:nvPr>
            <p:ph type="ftr" sz="quarter" idx="11"/>
          </p:nvPr>
        </p:nvSpPr>
        <p:spPr/>
        <p:txBody>
          <a:bodyPr/>
          <a:lstStyle/>
          <a:p>
            <a:r>
              <a:rPr lang="it-IT"/>
              <a:t>Prof.ssa Maria Nardo</a:t>
            </a:r>
          </a:p>
        </p:txBody>
      </p:sp>
      <p:sp>
        <p:nvSpPr>
          <p:cNvPr id="6" name="Segnaposto numero diapositiva 5">
            <a:extLst>
              <a:ext uri="{FF2B5EF4-FFF2-40B4-BE49-F238E27FC236}">
                <a16:creationId xmlns:a16="http://schemas.microsoft.com/office/drawing/2014/main" id="{546C24ED-74BB-D84F-9255-BF704636EA20}"/>
              </a:ext>
            </a:extLst>
          </p:cNvPr>
          <p:cNvSpPr>
            <a:spLocks noGrp="1"/>
          </p:cNvSpPr>
          <p:nvPr>
            <p:ph type="sldNum" sz="quarter" idx="12"/>
          </p:nvPr>
        </p:nvSpPr>
        <p:spPr/>
        <p:txBody>
          <a:bodyPr/>
          <a:lstStyle/>
          <a:p>
            <a:fld id="{F6F21754-6127-4040-B4D2-7FB0A68421AE}" type="slidenum">
              <a:rPr lang="it-IT" smtClean="0"/>
              <a:t>‹N›</a:t>
            </a:fld>
            <a:endParaRPr lang="it-IT"/>
          </a:p>
        </p:txBody>
      </p:sp>
    </p:spTree>
    <p:extLst>
      <p:ext uri="{BB962C8B-B14F-4D97-AF65-F5344CB8AC3E}">
        <p14:creationId xmlns:p14="http://schemas.microsoft.com/office/powerpoint/2010/main" val="3955784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12FFAE7-116B-D549-B03E-14677BFCB390}"/>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4BCFB195-3EBC-B040-BE84-49EE770E895B}"/>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DA60227-28B8-804B-8D5A-62B31631A517}"/>
              </a:ext>
            </a:extLst>
          </p:cNvPr>
          <p:cNvSpPr>
            <a:spLocks noGrp="1"/>
          </p:cNvSpPr>
          <p:nvPr>
            <p:ph type="dt" sz="half" idx="10"/>
          </p:nvPr>
        </p:nvSpPr>
        <p:spPr/>
        <p:txBody>
          <a:bodyPr/>
          <a:lstStyle/>
          <a:p>
            <a:fld id="{3DE9C7BD-1298-5740-9630-EF02551740E2}" type="datetime1">
              <a:rPr lang="it-IT" smtClean="0"/>
              <a:t>14/10/24</a:t>
            </a:fld>
            <a:endParaRPr lang="it-IT"/>
          </a:p>
        </p:txBody>
      </p:sp>
      <p:sp>
        <p:nvSpPr>
          <p:cNvPr id="5" name="Segnaposto piè di pagina 4">
            <a:extLst>
              <a:ext uri="{FF2B5EF4-FFF2-40B4-BE49-F238E27FC236}">
                <a16:creationId xmlns:a16="http://schemas.microsoft.com/office/drawing/2014/main" id="{3C19CA7D-7ED4-5044-88E9-613DE3FAF721}"/>
              </a:ext>
            </a:extLst>
          </p:cNvPr>
          <p:cNvSpPr>
            <a:spLocks noGrp="1"/>
          </p:cNvSpPr>
          <p:nvPr>
            <p:ph type="ftr" sz="quarter" idx="11"/>
          </p:nvPr>
        </p:nvSpPr>
        <p:spPr/>
        <p:txBody>
          <a:bodyPr/>
          <a:lstStyle/>
          <a:p>
            <a:r>
              <a:rPr lang="it-IT"/>
              <a:t>Prof.ssa Maria Nardo</a:t>
            </a:r>
          </a:p>
        </p:txBody>
      </p:sp>
      <p:sp>
        <p:nvSpPr>
          <p:cNvPr id="6" name="Segnaposto numero diapositiva 5">
            <a:extLst>
              <a:ext uri="{FF2B5EF4-FFF2-40B4-BE49-F238E27FC236}">
                <a16:creationId xmlns:a16="http://schemas.microsoft.com/office/drawing/2014/main" id="{33686E7A-78AE-9341-9B75-4E788C63CF19}"/>
              </a:ext>
            </a:extLst>
          </p:cNvPr>
          <p:cNvSpPr>
            <a:spLocks noGrp="1"/>
          </p:cNvSpPr>
          <p:nvPr>
            <p:ph type="sldNum" sz="quarter" idx="12"/>
          </p:nvPr>
        </p:nvSpPr>
        <p:spPr/>
        <p:txBody>
          <a:bodyPr/>
          <a:lstStyle/>
          <a:p>
            <a:fld id="{F6F21754-6127-4040-B4D2-7FB0A68421AE}" type="slidenum">
              <a:rPr lang="it-IT" smtClean="0"/>
              <a:t>‹N›</a:t>
            </a:fld>
            <a:endParaRPr lang="it-IT"/>
          </a:p>
        </p:txBody>
      </p:sp>
    </p:spTree>
    <p:extLst>
      <p:ext uri="{BB962C8B-B14F-4D97-AF65-F5344CB8AC3E}">
        <p14:creationId xmlns:p14="http://schemas.microsoft.com/office/powerpoint/2010/main" val="3978766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65387E0D-8F2F-A944-B562-5890CE753559}"/>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9151173A-7419-B641-8622-284213A2C61E}"/>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EB53DA42-C905-8F4F-A955-4F3D7F9DD0BE}"/>
              </a:ext>
            </a:extLst>
          </p:cNvPr>
          <p:cNvSpPr>
            <a:spLocks noGrp="1"/>
          </p:cNvSpPr>
          <p:nvPr>
            <p:ph type="dt" sz="half" idx="10"/>
          </p:nvPr>
        </p:nvSpPr>
        <p:spPr/>
        <p:txBody>
          <a:bodyPr/>
          <a:lstStyle/>
          <a:p>
            <a:fld id="{DCFAF1A2-3C2F-434C-8F16-251431503372}" type="datetime1">
              <a:rPr lang="it-IT" smtClean="0"/>
              <a:t>14/10/24</a:t>
            </a:fld>
            <a:endParaRPr lang="it-IT"/>
          </a:p>
        </p:txBody>
      </p:sp>
      <p:sp>
        <p:nvSpPr>
          <p:cNvPr id="5" name="Segnaposto piè di pagina 4">
            <a:extLst>
              <a:ext uri="{FF2B5EF4-FFF2-40B4-BE49-F238E27FC236}">
                <a16:creationId xmlns:a16="http://schemas.microsoft.com/office/drawing/2014/main" id="{653315F5-81F9-134E-86AC-3FF5B628B646}"/>
              </a:ext>
            </a:extLst>
          </p:cNvPr>
          <p:cNvSpPr>
            <a:spLocks noGrp="1"/>
          </p:cNvSpPr>
          <p:nvPr>
            <p:ph type="ftr" sz="quarter" idx="11"/>
          </p:nvPr>
        </p:nvSpPr>
        <p:spPr/>
        <p:txBody>
          <a:bodyPr/>
          <a:lstStyle/>
          <a:p>
            <a:r>
              <a:rPr lang="it-IT"/>
              <a:t>Prof.ssa Maria Nardo</a:t>
            </a:r>
          </a:p>
        </p:txBody>
      </p:sp>
      <p:sp>
        <p:nvSpPr>
          <p:cNvPr id="6" name="Segnaposto numero diapositiva 5">
            <a:extLst>
              <a:ext uri="{FF2B5EF4-FFF2-40B4-BE49-F238E27FC236}">
                <a16:creationId xmlns:a16="http://schemas.microsoft.com/office/drawing/2014/main" id="{26F4FE33-166F-D048-922A-4CD449B6CC67}"/>
              </a:ext>
            </a:extLst>
          </p:cNvPr>
          <p:cNvSpPr>
            <a:spLocks noGrp="1"/>
          </p:cNvSpPr>
          <p:nvPr>
            <p:ph type="sldNum" sz="quarter" idx="12"/>
          </p:nvPr>
        </p:nvSpPr>
        <p:spPr/>
        <p:txBody>
          <a:bodyPr/>
          <a:lstStyle/>
          <a:p>
            <a:fld id="{F6F21754-6127-4040-B4D2-7FB0A68421AE}" type="slidenum">
              <a:rPr lang="it-IT" smtClean="0"/>
              <a:t>‹N›</a:t>
            </a:fld>
            <a:endParaRPr lang="it-IT"/>
          </a:p>
        </p:txBody>
      </p:sp>
    </p:spTree>
    <p:extLst>
      <p:ext uri="{BB962C8B-B14F-4D97-AF65-F5344CB8AC3E}">
        <p14:creationId xmlns:p14="http://schemas.microsoft.com/office/powerpoint/2010/main" val="9389080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dgm">
  <p:cSld name="Titolo, diagramma o organigramma">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9"/>
            <a:ext cx="10972800" cy="1143000"/>
          </a:xfrm>
          <a:prstGeom prst="rect">
            <a:avLst/>
          </a:prstGeom>
        </p:spPr>
        <p:txBody>
          <a:bodyPr/>
          <a:lstStyle/>
          <a:p>
            <a:r>
              <a:rPr lang="it-IT"/>
              <a:t>Fare clic per modificare lo stile del titolo</a:t>
            </a:r>
          </a:p>
        </p:txBody>
      </p:sp>
      <p:sp>
        <p:nvSpPr>
          <p:cNvPr id="3" name="Segnaposto SmartArt 2"/>
          <p:cNvSpPr>
            <a:spLocks noGrp="1"/>
          </p:cNvSpPr>
          <p:nvPr>
            <p:ph type="dgm" idx="1"/>
          </p:nvPr>
        </p:nvSpPr>
        <p:spPr>
          <a:xfrm>
            <a:off x="609600" y="1600201"/>
            <a:ext cx="10972800" cy="4525963"/>
          </a:xfrm>
          <a:prstGeom prst="rect">
            <a:avLst/>
          </a:prstGeom>
        </p:spPr>
        <p:txBody>
          <a:bodyPr/>
          <a:lstStyle/>
          <a:p>
            <a:pPr lvl="0"/>
            <a:endParaRPr lang="it-IT" noProof="0"/>
          </a:p>
        </p:txBody>
      </p:sp>
      <p:sp>
        <p:nvSpPr>
          <p:cNvPr id="4" name="Segnaposto data 3"/>
          <p:cNvSpPr>
            <a:spLocks noGrp="1"/>
          </p:cNvSpPr>
          <p:nvPr>
            <p:ph type="dt" sz="half" idx="10"/>
          </p:nvPr>
        </p:nvSpPr>
        <p:spPr>
          <a:xfrm>
            <a:off x="609600" y="6245225"/>
            <a:ext cx="2844800" cy="476251"/>
          </a:xfrm>
          <a:prstGeom prst="rect">
            <a:avLst/>
          </a:prstGeom>
        </p:spPr>
        <p:txBody>
          <a:bodyPr/>
          <a:lstStyle>
            <a:lvl1pPr>
              <a:defRPr/>
            </a:lvl1pPr>
          </a:lstStyle>
          <a:p>
            <a:pPr>
              <a:defRPr/>
            </a:pPr>
            <a:fld id="{557A1522-4677-7A4A-956A-9DA027BD8CD1}" type="datetime1">
              <a:rPr lang="it-IT" altLang="it-IT" smtClean="0"/>
              <a:t>14/10/24</a:t>
            </a:fld>
            <a:endParaRPr lang="it-IT" altLang="it-IT"/>
          </a:p>
        </p:txBody>
      </p:sp>
      <p:sp>
        <p:nvSpPr>
          <p:cNvPr id="5" name="Segnaposto piè di pagina 4"/>
          <p:cNvSpPr>
            <a:spLocks noGrp="1"/>
          </p:cNvSpPr>
          <p:nvPr>
            <p:ph type="ftr" sz="quarter" idx="11"/>
          </p:nvPr>
        </p:nvSpPr>
        <p:spPr>
          <a:xfrm>
            <a:off x="4165600" y="6245225"/>
            <a:ext cx="3860800" cy="476251"/>
          </a:xfrm>
          <a:prstGeom prst="rect">
            <a:avLst/>
          </a:prstGeom>
        </p:spPr>
        <p:txBody>
          <a:bodyPr/>
          <a:lstStyle>
            <a:lvl1pPr>
              <a:defRPr/>
            </a:lvl1pPr>
          </a:lstStyle>
          <a:p>
            <a:pPr>
              <a:defRPr/>
            </a:pPr>
            <a:r>
              <a:rPr lang="it-IT" altLang="it-IT"/>
              <a:t>Prof.ssa Maria Nardo</a:t>
            </a:r>
          </a:p>
        </p:txBody>
      </p:sp>
      <p:sp>
        <p:nvSpPr>
          <p:cNvPr id="6" name="Segnaposto numero diapositiva 5"/>
          <p:cNvSpPr>
            <a:spLocks noGrp="1"/>
          </p:cNvSpPr>
          <p:nvPr>
            <p:ph type="sldNum" sz="quarter" idx="12"/>
          </p:nvPr>
        </p:nvSpPr>
        <p:spPr>
          <a:xfrm>
            <a:off x="8737600" y="6245225"/>
            <a:ext cx="2844800" cy="476251"/>
          </a:xfrm>
          <a:prstGeom prst="rect">
            <a:avLst/>
          </a:prstGeom>
        </p:spPr>
        <p:txBody>
          <a:bodyPr/>
          <a:lstStyle>
            <a:lvl1pPr>
              <a:defRPr/>
            </a:lvl1pPr>
          </a:lstStyle>
          <a:p>
            <a:pPr>
              <a:defRPr/>
            </a:pPr>
            <a:fld id="{5387C6B8-7A91-4655-8FD1-B5F0E43038C3}" type="slidenum">
              <a:rPr lang="it-IT" altLang="it-IT"/>
              <a:pPr>
                <a:defRPr/>
              </a:pPr>
              <a:t>‹N›</a:t>
            </a:fld>
            <a:endParaRPr lang="it-IT" altLang="it-IT"/>
          </a:p>
        </p:txBody>
      </p:sp>
    </p:spTree>
    <p:extLst>
      <p:ext uri="{BB962C8B-B14F-4D97-AF65-F5344CB8AC3E}">
        <p14:creationId xmlns:p14="http://schemas.microsoft.com/office/powerpoint/2010/main" val="25626030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41"/>
        <p:cNvGrpSpPr/>
        <p:nvPr/>
      </p:nvGrpSpPr>
      <p:grpSpPr>
        <a:xfrm>
          <a:off x="0" y="0"/>
          <a:ext cx="0" cy="0"/>
          <a:chOff x="0" y="0"/>
          <a:chExt cx="0" cy="0"/>
        </a:xfrm>
      </p:grpSpPr>
      <p:grpSp>
        <p:nvGrpSpPr>
          <p:cNvPr id="42" name="Google Shape;42;p6"/>
          <p:cNvGrpSpPr/>
          <p:nvPr/>
        </p:nvGrpSpPr>
        <p:grpSpPr>
          <a:xfrm>
            <a:off x="-1204715" y="-50800"/>
            <a:ext cx="14032473" cy="6952867"/>
            <a:chOff x="-903537" y="-38100"/>
            <a:chExt cx="10524355" cy="5214650"/>
          </a:xfrm>
        </p:grpSpPr>
        <p:sp>
          <p:nvSpPr>
            <p:cNvPr id="43" name="Google Shape;43;p6"/>
            <p:cNvSpPr/>
            <p:nvPr/>
          </p:nvSpPr>
          <p:spPr>
            <a:xfrm>
              <a:off x="-55075" y="-38100"/>
              <a:ext cx="3312625" cy="5214650"/>
            </a:xfrm>
            <a:custGeom>
              <a:avLst/>
              <a:gdLst/>
              <a:ahLst/>
              <a:cxnLst/>
              <a:rect l="l" t="t" r="r" b="b"/>
              <a:pathLst>
                <a:path w="132505" h="208586" extrusionOk="0">
                  <a:moveTo>
                    <a:pt x="132505" y="207264"/>
                  </a:moveTo>
                  <a:lnTo>
                    <a:pt x="25063" y="0"/>
                  </a:lnTo>
                  <a:lnTo>
                    <a:pt x="0" y="202"/>
                  </a:lnTo>
                  <a:lnTo>
                    <a:pt x="1322" y="208586"/>
                  </a:lnTo>
                  <a:close/>
                </a:path>
              </a:pathLst>
            </a:custGeom>
            <a:solidFill>
              <a:schemeClr val="lt2"/>
            </a:solidFill>
            <a:ln>
              <a:noFill/>
            </a:ln>
          </p:spPr>
        </p:sp>
        <p:sp>
          <p:nvSpPr>
            <p:cNvPr id="44" name="Google Shape;44;p6"/>
            <p:cNvSpPr/>
            <p:nvPr/>
          </p:nvSpPr>
          <p:spPr>
            <a:xfrm flipH="1">
              <a:off x="-903537" y="-17561"/>
              <a:ext cx="1759200" cy="749100"/>
            </a:xfrm>
            <a:prstGeom prst="parallelogram">
              <a:avLst>
                <a:gd name="adj" fmla="val 51542"/>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5" name="Google Shape;45;p6"/>
            <p:cNvSpPr/>
            <p:nvPr/>
          </p:nvSpPr>
          <p:spPr>
            <a:xfrm flipH="1">
              <a:off x="472134" y="-9525"/>
              <a:ext cx="518400" cy="749100"/>
            </a:xfrm>
            <a:prstGeom prst="parallelogram">
              <a:avLst>
                <a:gd name="adj" fmla="val 75009"/>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6" name="Google Shape;46;p6"/>
            <p:cNvSpPr/>
            <p:nvPr/>
          </p:nvSpPr>
          <p:spPr>
            <a:xfrm flipH="1">
              <a:off x="742953" y="272850"/>
              <a:ext cx="7505700" cy="749100"/>
            </a:xfrm>
            <a:prstGeom prst="parallelogram">
              <a:avLst>
                <a:gd name="adj" fmla="val 51542"/>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7" name="Google Shape;47;p6"/>
            <p:cNvSpPr/>
            <p:nvPr/>
          </p:nvSpPr>
          <p:spPr>
            <a:xfrm flipH="1">
              <a:off x="7861618" y="272850"/>
              <a:ext cx="1759200" cy="749100"/>
            </a:xfrm>
            <a:prstGeom prst="parallelogram">
              <a:avLst>
                <a:gd name="adj" fmla="val 51542"/>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8" name="Google Shape;48;p6"/>
            <p:cNvSpPr/>
            <p:nvPr/>
          </p:nvSpPr>
          <p:spPr>
            <a:xfrm flipH="1">
              <a:off x="990375" y="4925850"/>
              <a:ext cx="8369700" cy="228000"/>
            </a:xfrm>
            <a:prstGeom prst="parallelogram">
              <a:avLst>
                <a:gd name="adj" fmla="val 51542"/>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49" name="Google Shape;49;p6"/>
          <p:cNvSpPr txBox="1">
            <a:spLocks noGrp="1"/>
          </p:cNvSpPr>
          <p:nvPr>
            <p:ph type="title"/>
          </p:nvPr>
        </p:nvSpPr>
        <p:spPr>
          <a:xfrm>
            <a:off x="1468515" y="363800"/>
            <a:ext cx="10099200" cy="998800"/>
          </a:xfrm>
          <a:prstGeom prst="rect">
            <a:avLst/>
          </a:prstGeom>
        </p:spPr>
        <p:txBody>
          <a:bodyPr spcFirstLastPara="1" wrap="square" lIns="91425" tIns="91425" rIns="91425" bIns="91425" anchor="ctr" anchorCtr="0">
            <a:noAutofit/>
          </a:bodyPr>
          <a:lstStyle>
            <a:lvl1pPr lvl="0">
              <a:spcBef>
                <a:spcPts val="0"/>
              </a:spcBef>
              <a:spcAft>
                <a:spcPts val="0"/>
              </a:spcAft>
              <a:buSzPts val="2400"/>
              <a:buNone/>
              <a:defRPr sz="3200" b="0"/>
            </a:lvl1pPr>
            <a:lvl2pPr lvl="1">
              <a:spcBef>
                <a:spcPts val="0"/>
              </a:spcBef>
              <a:spcAft>
                <a:spcPts val="0"/>
              </a:spcAft>
              <a:buSzPts val="2400"/>
              <a:buNone/>
              <a:defRPr sz="3200" b="0"/>
            </a:lvl2pPr>
            <a:lvl3pPr lvl="2">
              <a:spcBef>
                <a:spcPts val="0"/>
              </a:spcBef>
              <a:spcAft>
                <a:spcPts val="0"/>
              </a:spcAft>
              <a:buSzPts val="2400"/>
              <a:buNone/>
              <a:defRPr sz="3200" b="0"/>
            </a:lvl3pPr>
            <a:lvl4pPr lvl="3">
              <a:spcBef>
                <a:spcPts val="0"/>
              </a:spcBef>
              <a:spcAft>
                <a:spcPts val="0"/>
              </a:spcAft>
              <a:buSzPts val="2400"/>
              <a:buNone/>
              <a:defRPr sz="3200" b="0"/>
            </a:lvl4pPr>
            <a:lvl5pPr lvl="4">
              <a:spcBef>
                <a:spcPts val="0"/>
              </a:spcBef>
              <a:spcAft>
                <a:spcPts val="0"/>
              </a:spcAft>
              <a:buSzPts val="2400"/>
              <a:buNone/>
              <a:defRPr sz="3200" b="0"/>
            </a:lvl5pPr>
            <a:lvl6pPr lvl="5">
              <a:spcBef>
                <a:spcPts val="0"/>
              </a:spcBef>
              <a:spcAft>
                <a:spcPts val="0"/>
              </a:spcAft>
              <a:buSzPts val="2400"/>
              <a:buNone/>
              <a:defRPr sz="3200" b="0"/>
            </a:lvl6pPr>
            <a:lvl7pPr lvl="6">
              <a:spcBef>
                <a:spcPts val="0"/>
              </a:spcBef>
              <a:spcAft>
                <a:spcPts val="0"/>
              </a:spcAft>
              <a:buSzPts val="2400"/>
              <a:buNone/>
              <a:defRPr sz="3200" b="0"/>
            </a:lvl7pPr>
            <a:lvl8pPr lvl="7">
              <a:spcBef>
                <a:spcPts val="0"/>
              </a:spcBef>
              <a:spcAft>
                <a:spcPts val="0"/>
              </a:spcAft>
              <a:buSzPts val="2400"/>
              <a:buNone/>
              <a:defRPr sz="3200" b="0"/>
            </a:lvl8pPr>
            <a:lvl9pPr lvl="8">
              <a:spcBef>
                <a:spcPts val="0"/>
              </a:spcBef>
              <a:spcAft>
                <a:spcPts val="0"/>
              </a:spcAft>
              <a:buSzPts val="2400"/>
              <a:buNone/>
              <a:defRPr sz="3200" b="0"/>
            </a:lvl9pPr>
          </a:lstStyle>
          <a:p>
            <a:endParaRPr/>
          </a:p>
        </p:txBody>
      </p:sp>
      <p:sp>
        <p:nvSpPr>
          <p:cNvPr id="50" name="Google Shape;50;p6"/>
          <p:cNvSpPr txBox="1">
            <a:spLocks noGrp="1"/>
          </p:cNvSpPr>
          <p:nvPr>
            <p:ph type="body" idx="1"/>
          </p:nvPr>
        </p:nvSpPr>
        <p:spPr>
          <a:xfrm>
            <a:off x="1468500" y="1748733"/>
            <a:ext cx="4909200" cy="4717200"/>
          </a:xfrm>
          <a:prstGeom prst="rect">
            <a:avLst/>
          </a:prstGeom>
        </p:spPr>
        <p:txBody>
          <a:bodyPr spcFirstLastPara="1" wrap="square" lIns="91425" tIns="91425" rIns="91425" bIns="91425" anchor="t" anchorCtr="0">
            <a:noAutofit/>
          </a:bodyPr>
          <a:lstStyle>
            <a:lvl1pPr marL="609585" lvl="0" indent="-524920">
              <a:spcBef>
                <a:spcPts val="800"/>
              </a:spcBef>
              <a:spcAft>
                <a:spcPts val="0"/>
              </a:spcAft>
              <a:buSzPts val="2600"/>
              <a:buChar char="▸"/>
              <a:defRPr sz="3467"/>
            </a:lvl1pPr>
            <a:lvl2pPr marL="1219170" lvl="1" indent="-524920">
              <a:spcBef>
                <a:spcPts val="0"/>
              </a:spcBef>
              <a:spcAft>
                <a:spcPts val="0"/>
              </a:spcAft>
              <a:buSzPts val="2600"/>
              <a:buChar char="▹"/>
              <a:defRPr sz="3467"/>
            </a:lvl2pPr>
            <a:lvl3pPr marL="1828754" lvl="2" indent="-524920">
              <a:spcBef>
                <a:spcPts val="0"/>
              </a:spcBef>
              <a:spcAft>
                <a:spcPts val="0"/>
              </a:spcAft>
              <a:buSzPts val="2600"/>
              <a:buChar char="▹"/>
              <a:defRPr sz="3467"/>
            </a:lvl3pPr>
            <a:lvl4pPr marL="2438339" lvl="3" indent="-524920">
              <a:spcBef>
                <a:spcPts val="0"/>
              </a:spcBef>
              <a:spcAft>
                <a:spcPts val="0"/>
              </a:spcAft>
              <a:buSzPts val="2600"/>
              <a:buChar char="▹"/>
              <a:defRPr sz="3467"/>
            </a:lvl4pPr>
            <a:lvl5pPr marL="3047924" lvl="4" indent="-524920">
              <a:spcBef>
                <a:spcPts val="0"/>
              </a:spcBef>
              <a:spcAft>
                <a:spcPts val="0"/>
              </a:spcAft>
              <a:buSzPts val="2600"/>
              <a:buChar char="▹"/>
              <a:defRPr sz="3467"/>
            </a:lvl5pPr>
            <a:lvl6pPr marL="3657509" lvl="5" indent="-524920">
              <a:spcBef>
                <a:spcPts val="0"/>
              </a:spcBef>
              <a:spcAft>
                <a:spcPts val="0"/>
              </a:spcAft>
              <a:buSzPts val="2600"/>
              <a:buChar char="▹"/>
              <a:defRPr sz="3467"/>
            </a:lvl6pPr>
            <a:lvl7pPr marL="4267093" lvl="6" indent="-524920">
              <a:spcBef>
                <a:spcPts val="0"/>
              </a:spcBef>
              <a:spcAft>
                <a:spcPts val="0"/>
              </a:spcAft>
              <a:buSzPts val="2600"/>
              <a:buChar char="▹"/>
              <a:defRPr sz="3467"/>
            </a:lvl7pPr>
            <a:lvl8pPr marL="4876678" lvl="7" indent="-524920">
              <a:spcBef>
                <a:spcPts val="0"/>
              </a:spcBef>
              <a:spcAft>
                <a:spcPts val="0"/>
              </a:spcAft>
              <a:buSzPts val="2600"/>
              <a:buChar char="▹"/>
              <a:defRPr sz="3467"/>
            </a:lvl8pPr>
            <a:lvl9pPr marL="5486263" lvl="8" indent="-524920">
              <a:spcBef>
                <a:spcPts val="0"/>
              </a:spcBef>
              <a:spcAft>
                <a:spcPts val="0"/>
              </a:spcAft>
              <a:buSzPts val="2600"/>
              <a:buChar char="▹"/>
              <a:defRPr sz="3467"/>
            </a:lvl9pPr>
          </a:lstStyle>
          <a:p>
            <a:endParaRPr/>
          </a:p>
        </p:txBody>
      </p:sp>
      <p:sp>
        <p:nvSpPr>
          <p:cNvPr id="51" name="Google Shape;51;p6"/>
          <p:cNvSpPr txBox="1">
            <a:spLocks noGrp="1"/>
          </p:cNvSpPr>
          <p:nvPr>
            <p:ph type="body" idx="2"/>
          </p:nvPr>
        </p:nvSpPr>
        <p:spPr>
          <a:xfrm>
            <a:off x="6673265" y="1748733"/>
            <a:ext cx="4909200" cy="4717200"/>
          </a:xfrm>
          <a:prstGeom prst="rect">
            <a:avLst/>
          </a:prstGeom>
        </p:spPr>
        <p:txBody>
          <a:bodyPr spcFirstLastPara="1" wrap="square" lIns="91425" tIns="91425" rIns="91425" bIns="91425" anchor="t" anchorCtr="0">
            <a:noAutofit/>
          </a:bodyPr>
          <a:lstStyle>
            <a:lvl1pPr marL="609585" lvl="0" indent="-524920">
              <a:spcBef>
                <a:spcPts val="800"/>
              </a:spcBef>
              <a:spcAft>
                <a:spcPts val="0"/>
              </a:spcAft>
              <a:buSzPts val="2600"/>
              <a:buChar char="▸"/>
              <a:defRPr sz="3467"/>
            </a:lvl1pPr>
            <a:lvl2pPr marL="1219170" lvl="1" indent="-524920">
              <a:spcBef>
                <a:spcPts val="0"/>
              </a:spcBef>
              <a:spcAft>
                <a:spcPts val="0"/>
              </a:spcAft>
              <a:buSzPts val="2600"/>
              <a:buChar char="▹"/>
              <a:defRPr sz="3467"/>
            </a:lvl2pPr>
            <a:lvl3pPr marL="1828754" lvl="2" indent="-524920">
              <a:spcBef>
                <a:spcPts val="0"/>
              </a:spcBef>
              <a:spcAft>
                <a:spcPts val="0"/>
              </a:spcAft>
              <a:buSzPts val="2600"/>
              <a:buChar char="▹"/>
              <a:defRPr sz="3467"/>
            </a:lvl3pPr>
            <a:lvl4pPr marL="2438339" lvl="3" indent="-524920">
              <a:spcBef>
                <a:spcPts val="0"/>
              </a:spcBef>
              <a:spcAft>
                <a:spcPts val="0"/>
              </a:spcAft>
              <a:buSzPts val="2600"/>
              <a:buChar char="▹"/>
              <a:defRPr sz="3467"/>
            </a:lvl4pPr>
            <a:lvl5pPr marL="3047924" lvl="4" indent="-524920">
              <a:spcBef>
                <a:spcPts val="0"/>
              </a:spcBef>
              <a:spcAft>
                <a:spcPts val="0"/>
              </a:spcAft>
              <a:buSzPts val="2600"/>
              <a:buChar char="▹"/>
              <a:defRPr sz="3467"/>
            </a:lvl5pPr>
            <a:lvl6pPr marL="3657509" lvl="5" indent="-524920">
              <a:spcBef>
                <a:spcPts val="0"/>
              </a:spcBef>
              <a:spcAft>
                <a:spcPts val="0"/>
              </a:spcAft>
              <a:buSzPts val="2600"/>
              <a:buChar char="▹"/>
              <a:defRPr sz="3467"/>
            </a:lvl6pPr>
            <a:lvl7pPr marL="4267093" lvl="6" indent="-524920">
              <a:spcBef>
                <a:spcPts val="0"/>
              </a:spcBef>
              <a:spcAft>
                <a:spcPts val="0"/>
              </a:spcAft>
              <a:buSzPts val="2600"/>
              <a:buChar char="▹"/>
              <a:defRPr sz="3467"/>
            </a:lvl7pPr>
            <a:lvl8pPr marL="4876678" lvl="7" indent="-524920">
              <a:spcBef>
                <a:spcPts val="0"/>
              </a:spcBef>
              <a:spcAft>
                <a:spcPts val="0"/>
              </a:spcAft>
              <a:buSzPts val="2600"/>
              <a:buChar char="▹"/>
              <a:defRPr sz="3467"/>
            </a:lvl8pPr>
            <a:lvl9pPr marL="5486263" lvl="8" indent="-524920">
              <a:spcBef>
                <a:spcPts val="0"/>
              </a:spcBef>
              <a:spcAft>
                <a:spcPts val="0"/>
              </a:spcAft>
              <a:buSzPts val="2600"/>
              <a:buChar char="▹"/>
              <a:defRPr sz="3467"/>
            </a:lvl9pPr>
          </a:lstStyle>
          <a:p>
            <a:endParaRPr/>
          </a:p>
        </p:txBody>
      </p:sp>
      <p:sp>
        <p:nvSpPr>
          <p:cNvPr id="52" name="Google Shape;52;p6"/>
          <p:cNvSpPr txBox="1">
            <a:spLocks noGrp="1"/>
          </p:cNvSpPr>
          <p:nvPr>
            <p:ph type="sldNum" idx="12"/>
          </p:nvPr>
        </p:nvSpPr>
        <p:spPr>
          <a:xfrm>
            <a:off x="0" y="0"/>
            <a:ext cx="793200" cy="975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ctr"/>
            <a:fld id="{00000000-1234-1234-1234-123412341234}" type="slidenum">
              <a:rPr lang="it-IT" smtClean="0"/>
              <a:pPr algn="ctr"/>
              <a:t>‹N›</a:t>
            </a:fld>
            <a:endParaRPr lang="it-IT"/>
          </a:p>
        </p:txBody>
      </p:sp>
    </p:spTree>
    <p:extLst>
      <p:ext uri="{BB962C8B-B14F-4D97-AF65-F5344CB8AC3E}">
        <p14:creationId xmlns:p14="http://schemas.microsoft.com/office/powerpoint/2010/main" val="14367038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1 column" type="tx">
  <p:cSld name="Title + 1 column">
    <p:spTree>
      <p:nvGrpSpPr>
        <p:cNvPr id="1" name="Shape 30"/>
        <p:cNvGrpSpPr/>
        <p:nvPr/>
      </p:nvGrpSpPr>
      <p:grpSpPr>
        <a:xfrm>
          <a:off x="0" y="0"/>
          <a:ext cx="0" cy="0"/>
          <a:chOff x="0" y="0"/>
          <a:chExt cx="0" cy="0"/>
        </a:xfrm>
      </p:grpSpPr>
      <p:grpSp>
        <p:nvGrpSpPr>
          <p:cNvPr id="31" name="Google Shape;31;p5"/>
          <p:cNvGrpSpPr/>
          <p:nvPr/>
        </p:nvGrpSpPr>
        <p:grpSpPr>
          <a:xfrm>
            <a:off x="-1204715" y="-50800"/>
            <a:ext cx="14032473" cy="6952867"/>
            <a:chOff x="-903537" y="-38100"/>
            <a:chExt cx="10524355" cy="5214650"/>
          </a:xfrm>
        </p:grpSpPr>
        <p:sp>
          <p:nvSpPr>
            <p:cNvPr id="32" name="Google Shape;32;p5"/>
            <p:cNvSpPr/>
            <p:nvPr/>
          </p:nvSpPr>
          <p:spPr>
            <a:xfrm>
              <a:off x="-55075" y="-38100"/>
              <a:ext cx="3312625" cy="5214650"/>
            </a:xfrm>
            <a:custGeom>
              <a:avLst/>
              <a:gdLst/>
              <a:ahLst/>
              <a:cxnLst/>
              <a:rect l="l" t="t" r="r" b="b"/>
              <a:pathLst>
                <a:path w="132505" h="208586" extrusionOk="0">
                  <a:moveTo>
                    <a:pt x="132505" y="207264"/>
                  </a:moveTo>
                  <a:lnTo>
                    <a:pt x="25063" y="0"/>
                  </a:lnTo>
                  <a:lnTo>
                    <a:pt x="0" y="202"/>
                  </a:lnTo>
                  <a:lnTo>
                    <a:pt x="1322" y="208586"/>
                  </a:lnTo>
                  <a:close/>
                </a:path>
              </a:pathLst>
            </a:custGeom>
            <a:solidFill>
              <a:schemeClr val="lt2"/>
            </a:solidFill>
            <a:ln>
              <a:noFill/>
            </a:ln>
          </p:spPr>
        </p:sp>
        <p:sp>
          <p:nvSpPr>
            <p:cNvPr id="33" name="Google Shape;33;p5"/>
            <p:cNvSpPr/>
            <p:nvPr/>
          </p:nvSpPr>
          <p:spPr>
            <a:xfrm flipH="1">
              <a:off x="-903537" y="-17561"/>
              <a:ext cx="1759200" cy="749100"/>
            </a:xfrm>
            <a:prstGeom prst="parallelogram">
              <a:avLst>
                <a:gd name="adj" fmla="val 51542"/>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4" name="Google Shape;34;p5"/>
            <p:cNvSpPr/>
            <p:nvPr/>
          </p:nvSpPr>
          <p:spPr>
            <a:xfrm flipH="1">
              <a:off x="472134" y="-9525"/>
              <a:ext cx="518400" cy="749100"/>
            </a:xfrm>
            <a:prstGeom prst="parallelogram">
              <a:avLst>
                <a:gd name="adj" fmla="val 75009"/>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 name="Google Shape;35;p5"/>
            <p:cNvSpPr/>
            <p:nvPr/>
          </p:nvSpPr>
          <p:spPr>
            <a:xfrm flipH="1">
              <a:off x="742953" y="272850"/>
              <a:ext cx="7505700" cy="749100"/>
            </a:xfrm>
            <a:prstGeom prst="parallelogram">
              <a:avLst>
                <a:gd name="adj" fmla="val 51542"/>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6" name="Google Shape;36;p5"/>
            <p:cNvSpPr/>
            <p:nvPr/>
          </p:nvSpPr>
          <p:spPr>
            <a:xfrm flipH="1">
              <a:off x="7861618" y="272850"/>
              <a:ext cx="1759200" cy="749100"/>
            </a:xfrm>
            <a:prstGeom prst="parallelogram">
              <a:avLst>
                <a:gd name="adj" fmla="val 51542"/>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7" name="Google Shape;37;p5"/>
            <p:cNvSpPr/>
            <p:nvPr/>
          </p:nvSpPr>
          <p:spPr>
            <a:xfrm flipH="1">
              <a:off x="990375" y="4925850"/>
              <a:ext cx="8369700" cy="228000"/>
            </a:xfrm>
            <a:prstGeom prst="parallelogram">
              <a:avLst>
                <a:gd name="adj" fmla="val 51542"/>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38" name="Google Shape;38;p5"/>
          <p:cNvSpPr txBox="1">
            <a:spLocks noGrp="1"/>
          </p:cNvSpPr>
          <p:nvPr>
            <p:ph type="title"/>
          </p:nvPr>
        </p:nvSpPr>
        <p:spPr>
          <a:xfrm>
            <a:off x="1473200" y="368100"/>
            <a:ext cx="8966000" cy="998800"/>
          </a:xfrm>
          <a:prstGeom prst="rect">
            <a:avLst/>
          </a:prstGeom>
        </p:spPr>
        <p:txBody>
          <a:bodyPr spcFirstLastPara="1" wrap="square" lIns="91425" tIns="91425" rIns="91425" bIns="91425" anchor="ctr" anchorCtr="0">
            <a:noAutofit/>
          </a:bodyPr>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a:endParaRPr/>
          </a:p>
        </p:txBody>
      </p:sp>
      <p:sp>
        <p:nvSpPr>
          <p:cNvPr id="39" name="Google Shape;39;p5"/>
          <p:cNvSpPr txBox="1">
            <a:spLocks noGrp="1"/>
          </p:cNvSpPr>
          <p:nvPr>
            <p:ph type="body" idx="1"/>
          </p:nvPr>
        </p:nvSpPr>
        <p:spPr>
          <a:xfrm>
            <a:off x="1473200" y="1703500"/>
            <a:ext cx="10109200" cy="4864400"/>
          </a:xfrm>
          <a:prstGeom prst="rect">
            <a:avLst/>
          </a:prstGeom>
        </p:spPr>
        <p:txBody>
          <a:bodyPr spcFirstLastPara="1" wrap="square" lIns="91425" tIns="91425" rIns="91425" bIns="91425" anchor="t" anchorCtr="0">
            <a:noAutofit/>
          </a:bodyPr>
          <a:lstStyle>
            <a:lvl1pPr marL="609585" lvl="0" indent="-558786">
              <a:spcBef>
                <a:spcPts val="800"/>
              </a:spcBef>
              <a:spcAft>
                <a:spcPts val="0"/>
              </a:spcAft>
              <a:buSzPts val="3000"/>
              <a:buChar char="▸"/>
              <a:defRPr/>
            </a:lvl1pPr>
            <a:lvl2pPr marL="1219170" lvl="1" indent="-507987">
              <a:spcBef>
                <a:spcPts val="0"/>
              </a:spcBef>
              <a:spcAft>
                <a:spcPts val="0"/>
              </a:spcAft>
              <a:buSzPts val="2400"/>
              <a:buChar char="▹"/>
              <a:defRPr/>
            </a:lvl2pPr>
            <a:lvl3pPr marL="1828754" lvl="2" indent="-507987">
              <a:spcBef>
                <a:spcPts val="0"/>
              </a:spcBef>
              <a:spcAft>
                <a:spcPts val="0"/>
              </a:spcAft>
              <a:buSzPts val="2400"/>
              <a:buChar char="▹"/>
              <a:defRPr/>
            </a:lvl3pPr>
            <a:lvl4pPr marL="2438339" lvl="3" indent="-457189">
              <a:spcBef>
                <a:spcPts val="0"/>
              </a:spcBef>
              <a:spcAft>
                <a:spcPts val="0"/>
              </a:spcAft>
              <a:buSzPts val="1800"/>
              <a:buChar char="▹"/>
              <a:defRPr/>
            </a:lvl4pPr>
            <a:lvl5pPr marL="3047924" lvl="4" indent="-457189">
              <a:spcBef>
                <a:spcPts val="0"/>
              </a:spcBef>
              <a:spcAft>
                <a:spcPts val="0"/>
              </a:spcAft>
              <a:buSzPts val="1800"/>
              <a:buChar char="▹"/>
              <a:defRPr/>
            </a:lvl5pPr>
            <a:lvl6pPr marL="3657509" lvl="5" indent="-457189">
              <a:spcBef>
                <a:spcPts val="0"/>
              </a:spcBef>
              <a:spcAft>
                <a:spcPts val="0"/>
              </a:spcAft>
              <a:buSzPts val="1800"/>
              <a:buChar char="▹"/>
              <a:defRPr/>
            </a:lvl6pPr>
            <a:lvl7pPr marL="4267093" lvl="6" indent="-457189">
              <a:spcBef>
                <a:spcPts val="0"/>
              </a:spcBef>
              <a:spcAft>
                <a:spcPts val="0"/>
              </a:spcAft>
              <a:buSzPts val="1800"/>
              <a:buChar char="▹"/>
              <a:defRPr/>
            </a:lvl7pPr>
            <a:lvl8pPr marL="4876678" lvl="7" indent="-457189">
              <a:spcBef>
                <a:spcPts val="0"/>
              </a:spcBef>
              <a:spcAft>
                <a:spcPts val="0"/>
              </a:spcAft>
              <a:buSzPts val="1800"/>
              <a:buChar char="▹"/>
              <a:defRPr/>
            </a:lvl8pPr>
            <a:lvl9pPr marL="5486263" lvl="8" indent="-457189">
              <a:spcBef>
                <a:spcPts val="0"/>
              </a:spcBef>
              <a:spcAft>
                <a:spcPts val="0"/>
              </a:spcAft>
              <a:buSzPts val="1800"/>
              <a:buChar char="▹"/>
              <a:defRPr/>
            </a:lvl9pPr>
          </a:lstStyle>
          <a:p>
            <a:endParaRPr/>
          </a:p>
        </p:txBody>
      </p:sp>
      <p:sp>
        <p:nvSpPr>
          <p:cNvPr id="40" name="Google Shape;40;p5"/>
          <p:cNvSpPr txBox="1">
            <a:spLocks noGrp="1"/>
          </p:cNvSpPr>
          <p:nvPr>
            <p:ph type="sldNum" idx="12"/>
          </p:nvPr>
        </p:nvSpPr>
        <p:spPr>
          <a:xfrm>
            <a:off x="0" y="0"/>
            <a:ext cx="793200" cy="975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ctr"/>
            <a:fld id="{00000000-1234-1234-1234-123412341234}" type="slidenum">
              <a:rPr lang="it-IT" smtClean="0"/>
              <a:pPr algn="ctr"/>
              <a:t>‹N›</a:t>
            </a:fld>
            <a:endParaRPr lang="it-IT"/>
          </a:p>
        </p:txBody>
      </p:sp>
    </p:spTree>
    <p:extLst>
      <p:ext uri="{BB962C8B-B14F-4D97-AF65-F5344CB8AC3E}">
        <p14:creationId xmlns:p14="http://schemas.microsoft.com/office/powerpoint/2010/main" val="16220910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ubtitle">
  <p:cSld name="Subtitle">
    <p:bg>
      <p:bgPr>
        <a:solidFill>
          <a:schemeClr val="accent1"/>
        </a:solidFill>
        <a:effectLst/>
      </p:bgPr>
    </p:bg>
    <p:spTree>
      <p:nvGrpSpPr>
        <p:cNvPr id="1" name="Shape 15"/>
        <p:cNvGrpSpPr/>
        <p:nvPr/>
      </p:nvGrpSpPr>
      <p:grpSpPr>
        <a:xfrm>
          <a:off x="0" y="0"/>
          <a:ext cx="0" cy="0"/>
          <a:chOff x="0" y="0"/>
          <a:chExt cx="0" cy="0"/>
        </a:xfrm>
      </p:grpSpPr>
      <p:sp>
        <p:nvSpPr>
          <p:cNvPr id="16" name="Google Shape;16;p3"/>
          <p:cNvSpPr/>
          <p:nvPr/>
        </p:nvSpPr>
        <p:spPr>
          <a:xfrm>
            <a:off x="6781800" y="-50800"/>
            <a:ext cx="5486400" cy="6959600"/>
          </a:xfrm>
          <a:custGeom>
            <a:avLst/>
            <a:gdLst/>
            <a:ahLst/>
            <a:cxnLst/>
            <a:rect l="l" t="t" r="r" b="b"/>
            <a:pathLst>
              <a:path w="164592" h="208788" extrusionOk="0">
                <a:moveTo>
                  <a:pt x="0" y="1524"/>
                </a:moveTo>
                <a:lnTo>
                  <a:pt x="107442" y="208788"/>
                </a:lnTo>
                <a:lnTo>
                  <a:pt x="164592" y="208788"/>
                </a:lnTo>
                <a:lnTo>
                  <a:pt x="164592" y="0"/>
                </a:lnTo>
                <a:close/>
              </a:path>
            </a:pathLst>
          </a:custGeom>
          <a:solidFill>
            <a:srgbClr val="FFFFFF">
              <a:alpha val="17690"/>
            </a:srgbClr>
          </a:solidFill>
          <a:ln>
            <a:noFill/>
          </a:ln>
        </p:spPr>
      </p:sp>
      <p:sp>
        <p:nvSpPr>
          <p:cNvPr id="17" name="Google Shape;17;p3"/>
          <p:cNvSpPr/>
          <p:nvPr/>
        </p:nvSpPr>
        <p:spPr>
          <a:xfrm flipH="1">
            <a:off x="-558600" y="5859200"/>
            <a:ext cx="10896400" cy="998800"/>
          </a:xfrm>
          <a:prstGeom prst="parallelogram">
            <a:avLst>
              <a:gd name="adj" fmla="val 51542"/>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solidFill>
                <a:srgbClr val="434343"/>
              </a:solidFill>
            </a:endParaRPr>
          </a:p>
        </p:txBody>
      </p:sp>
      <p:sp>
        <p:nvSpPr>
          <p:cNvPr id="18" name="Google Shape;18;p3"/>
          <p:cNvSpPr/>
          <p:nvPr/>
        </p:nvSpPr>
        <p:spPr>
          <a:xfrm flipH="1">
            <a:off x="1371300" y="5555200"/>
            <a:ext cx="11159600" cy="304000"/>
          </a:xfrm>
          <a:prstGeom prst="parallelogram">
            <a:avLst>
              <a:gd name="adj" fmla="val 51542"/>
            </a:avLst>
          </a:prstGeom>
          <a:solidFill>
            <a:schemeClr val="dk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9" name="Google Shape;19;p3"/>
          <p:cNvSpPr txBox="1">
            <a:spLocks noGrp="1"/>
          </p:cNvSpPr>
          <p:nvPr>
            <p:ph type="ctrTitle"/>
          </p:nvPr>
        </p:nvSpPr>
        <p:spPr>
          <a:xfrm>
            <a:off x="1371300" y="3127133"/>
            <a:ext cx="6960000" cy="1546400"/>
          </a:xfrm>
          <a:prstGeom prst="rect">
            <a:avLst/>
          </a:prstGeom>
        </p:spPr>
        <p:txBody>
          <a:bodyPr spcFirstLastPara="1" wrap="square" lIns="91425" tIns="91425" rIns="91425" bIns="91425" anchor="b" anchorCtr="0">
            <a:noAutofit/>
          </a:bodyPr>
          <a:lstStyle>
            <a:lvl1pPr lvl="0" rtl="0">
              <a:spcBef>
                <a:spcPts val="0"/>
              </a:spcBef>
              <a:spcAft>
                <a:spcPts val="0"/>
              </a:spcAft>
              <a:buSzPts val="4800"/>
              <a:buNone/>
              <a:defRPr sz="6400"/>
            </a:lvl1pPr>
            <a:lvl2pPr lvl="1" rtl="0">
              <a:spcBef>
                <a:spcPts val="0"/>
              </a:spcBef>
              <a:spcAft>
                <a:spcPts val="0"/>
              </a:spcAft>
              <a:buSzPts val="4800"/>
              <a:buNone/>
              <a:defRPr sz="6400"/>
            </a:lvl2pPr>
            <a:lvl3pPr lvl="2" rtl="0">
              <a:spcBef>
                <a:spcPts val="0"/>
              </a:spcBef>
              <a:spcAft>
                <a:spcPts val="0"/>
              </a:spcAft>
              <a:buSzPts val="4800"/>
              <a:buNone/>
              <a:defRPr sz="6400"/>
            </a:lvl3pPr>
            <a:lvl4pPr lvl="3" rtl="0">
              <a:spcBef>
                <a:spcPts val="0"/>
              </a:spcBef>
              <a:spcAft>
                <a:spcPts val="0"/>
              </a:spcAft>
              <a:buSzPts val="4800"/>
              <a:buNone/>
              <a:defRPr sz="6400"/>
            </a:lvl4pPr>
            <a:lvl5pPr lvl="4" rtl="0">
              <a:spcBef>
                <a:spcPts val="0"/>
              </a:spcBef>
              <a:spcAft>
                <a:spcPts val="0"/>
              </a:spcAft>
              <a:buSzPts val="4800"/>
              <a:buNone/>
              <a:defRPr sz="6400"/>
            </a:lvl5pPr>
            <a:lvl6pPr lvl="5" rtl="0">
              <a:spcBef>
                <a:spcPts val="0"/>
              </a:spcBef>
              <a:spcAft>
                <a:spcPts val="0"/>
              </a:spcAft>
              <a:buSzPts val="4800"/>
              <a:buNone/>
              <a:defRPr sz="6400"/>
            </a:lvl6pPr>
            <a:lvl7pPr lvl="6" rtl="0">
              <a:spcBef>
                <a:spcPts val="0"/>
              </a:spcBef>
              <a:spcAft>
                <a:spcPts val="0"/>
              </a:spcAft>
              <a:buSzPts val="4800"/>
              <a:buNone/>
              <a:defRPr sz="6400"/>
            </a:lvl7pPr>
            <a:lvl8pPr lvl="7" rtl="0">
              <a:spcBef>
                <a:spcPts val="0"/>
              </a:spcBef>
              <a:spcAft>
                <a:spcPts val="0"/>
              </a:spcAft>
              <a:buSzPts val="4800"/>
              <a:buNone/>
              <a:defRPr sz="6400"/>
            </a:lvl8pPr>
            <a:lvl9pPr lvl="8" rtl="0">
              <a:spcBef>
                <a:spcPts val="0"/>
              </a:spcBef>
              <a:spcAft>
                <a:spcPts val="0"/>
              </a:spcAft>
              <a:buSzPts val="4800"/>
              <a:buNone/>
              <a:defRPr sz="6400"/>
            </a:lvl9pPr>
          </a:lstStyle>
          <a:p>
            <a:endParaRPr/>
          </a:p>
        </p:txBody>
      </p:sp>
      <p:sp>
        <p:nvSpPr>
          <p:cNvPr id="20" name="Google Shape;20;p3"/>
          <p:cNvSpPr txBox="1">
            <a:spLocks noGrp="1"/>
          </p:cNvSpPr>
          <p:nvPr>
            <p:ph type="subTitle" idx="1"/>
          </p:nvPr>
        </p:nvSpPr>
        <p:spPr>
          <a:xfrm>
            <a:off x="1371300" y="4599533"/>
            <a:ext cx="6960000" cy="7600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222222"/>
              </a:buClr>
              <a:buSzPts val="2400"/>
              <a:buNone/>
              <a:defRPr sz="3200"/>
            </a:lvl1pPr>
            <a:lvl2pPr lvl="1" rtl="0">
              <a:spcBef>
                <a:spcPts val="0"/>
              </a:spcBef>
              <a:spcAft>
                <a:spcPts val="0"/>
              </a:spcAft>
              <a:buClr>
                <a:srgbClr val="222222"/>
              </a:buClr>
              <a:buSzPts val="2400"/>
              <a:buNone/>
              <a:defRPr/>
            </a:lvl2pPr>
            <a:lvl3pPr lvl="2" rtl="0">
              <a:spcBef>
                <a:spcPts val="0"/>
              </a:spcBef>
              <a:spcAft>
                <a:spcPts val="0"/>
              </a:spcAft>
              <a:buClr>
                <a:srgbClr val="222222"/>
              </a:buClr>
              <a:buSzPts val="2400"/>
              <a:buNone/>
              <a:defRPr/>
            </a:lvl3pPr>
            <a:lvl4pPr lvl="3" rtl="0">
              <a:spcBef>
                <a:spcPts val="0"/>
              </a:spcBef>
              <a:spcAft>
                <a:spcPts val="0"/>
              </a:spcAft>
              <a:buClr>
                <a:srgbClr val="222222"/>
              </a:buClr>
              <a:buSzPts val="2400"/>
              <a:buNone/>
              <a:defRPr sz="3200"/>
            </a:lvl4pPr>
            <a:lvl5pPr lvl="4" rtl="0">
              <a:spcBef>
                <a:spcPts val="0"/>
              </a:spcBef>
              <a:spcAft>
                <a:spcPts val="0"/>
              </a:spcAft>
              <a:buClr>
                <a:srgbClr val="222222"/>
              </a:buClr>
              <a:buSzPts val="2400"/>
              <a:buNone/>
              <a:defRPr sz="3200"/>
            </a:lvl5pPr>
            <a:lvl6pPr lvl="5" rtl="0">
              <a:spcBef>
                <a:spcPts val="0"/>
              </a:spcBef>
              <a:spcAft>
                <a:spcPts val="0"/>
              </a:spcAft>
              <a:buClr>
                <a:srgbClr val="222222"/>
              </a:buClr>
              <a:buSzPts val="2400"/>
              <a:buNone/>
              <a:defRPr sz="3200"/>
            </a:lvl6pPr>
            <a:lvl7pPr lvl="6" rtl="0">
              <a:spcBef>
                <a:spcPts val="0"/>
              </a:spcBef>
              <a:spcAft>
                <a:spcPts val="0"/>
              </a:spcAft>
              <a:buClr>
                <a:srgbClr val="222222"/>
              </a:buClr>
              <a:buSzPts val="2400"/>
              <a:buNone/>
              <a:defRPr sz="3200"/>
            </a:lvl7pPr>
            <a:lvl8pPr lvl="7" rtl="0">
              <a:spcBef>
                <a:spcPts val="0"/>
              </a:spcBef>
              <a:spcAft>
                <a:spcPts val="0"/>
              </a:spcAft>
              <a:buClr>
                <a:srgbClr val="222222"/>
              </a:buClr>
              <a:buSzPts val="2400"/>
              <a:buNone/>
              <a:defRPr sz="3200"/>
            </a:lvl8pPr>
            <a:lvl9pPr lvl="8" rtl="0">
              <a:spcBef>
                <a:spcPts val="0"/>
              </a:spcBef>
              <a:spcAft>
                <a:spcPts val="0"/>
              </a:spcAft>
              <a:buClr>
                <a:srgbClr val="222222"/>
              </a:buClr>
              <a:buSzPts val="2400"/>
              <a:buNone/>
              <a:defRPr sz="3200"/>
            </a:lvl9pPr>
          </a:lstStyle>
          <a:p>
            <a:endParaRPr/>
          </a:p>
        </p:txBody>
      </p:sp>
    </p:spTree>
    <p:extLst>
      <p:ext uri="{BB962C8B-B14F-4D97-AF65-F5344CB8AC3E}">
        <p14:creationId xmlns:p14="http://schemas.microsoft.com/office/powerpoint/2010/main" val="3293882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ECE3E93-755E-BF4A-83CF-42F6F49BC7A4}"/>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B580746-6877-A442-B5E5-B158826785F5}"/>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CAB79F9-3175-C643-B90C-5CF48773F9F7}"/>
              </a:ext>
            </a:extLst>
          </p:cNvPr>
          <p:cNvSpPr>
            <a:spLocks noGrp="1"/>
          </p:cNvSpPr>
          <p:nvPr>
            <p:ph type="dt" sz="half" idx="10"/>
          </p:nvPr>
        </p:nvSpPr>
        <p:spPr/>
        <p:txBody>
          <a:bodyPr/>
          <a:lstStyle/>
          <a:p>
            <a:fld id="{BC350C4A-31D7-A44A-AF16-6CC29361DB71}" type="datetime1">
              <a:rPr lang="it-IT" smtClean="0"/>
              <a:t>14/10/24</a:t>
            </a:fld>
            <a:endParaRPr lang="it-IT"/>
          </a:p>
        </p:txBody>
      </p:sp>
      <p:sp>
        <p:nvSpPr>
          <p:cNvPr id="5" name="Segnaposto piè di pagina 4">
            <a:extLst>
              <a:ext uri="{FF2B5EF4-FFF2-40B4-BE49-F238E27FC236}">
                <a16:creationId xmlns:a16="http://schemas.microsoft.com/office/drawing/2014/main" id="{5638A435-D1DF-2A41-9609-9F453454BBCA}"/>
              </a:ext>
            </a:extLst>
          </p:cNvPr>
          <p:cNvSpPr>
            <a:spLocks noGrp="1"/>
          </p:cNvSpPr>
          <p:nvPr>
            <p:ph type="ftr" sz="quarter" idx="11"/>
          </p:nvPr>
        </p:nvSpPr>
        <p:spPr/>
        <p:txBody>
          <a:bodyPr/>
          <a:lstStyle/>
          <a:p>
            <a:r>
              <a:rPr lang="it-IT"/>
              <a:t>Prof.ssa Maria Nardo</a:t>
            </a:r>
          </a:p>
        </p:txBody>
      </p:sp>
      <p:sp>
        <p:nvSpPr>
          <p:cNvPr id="6" name="Segnaposto numero diapositiva 5">
            <a:extLst>
              <a:ext uri="{FF2B5EF4-FFF2-40B4-BE49-F238E27FC236}">
                <a16:creationId xmlns:a16="http://schemas.microsoft.com/office/drawing/2014/main" id="{6A01F4CE-6E84-914D-9281-36A22FB4867E}"/>
              </a:ext>
            </a:extLst>
          </p:cNvPr>
          <p:cNvSpPr>
            <a:spLocks noGrp="1"/>
          </p:cNvSpPr>
          <p:nvPr>
            <p:ph type="sldNum" sz="quarter" idx="12"/>
          </p:nvPr>
        </p:nvSpPr>
        <p:spPr/>
        <p:txBody>
          <a:bodyPr/>
          <a:lstStyle/>
          <a:p>
            <a:fld id="{F6F21754-6127-4040-B4D2-7FB0A68421AE}" type="slidenum">
              <a:rPr lang="it-IT" smtClean="0"/>
              <a:t>‹N›</a:t>
            </a:fld>
            <a:endParaRPr lang="it-IT"/>
          </a:p>
        </p:txBody>
      </p:sp>
    </p:spTree>
    <p:extLst>
      <p:ext uri="{BB962C8B-B14F-4D97-AF65-F5344CB8AC3E}">
        <p14:creationId xmlns:p14="http://schemas.microsoft.com/office/powerpoint/2010/main" val="15012260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0ED5C39-D5DD-C041-86E2-B6A429A48A76}"/>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319B466F-3026-5246-8EB2-02A40AB8CAC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14CF3E09-A4D8-BC43-861C-5D9420788DE7}"/>
              </a:ext>
            </a:extLst>
          </p:cNvPr>
          <p:cNvSpPr>
            <a:spLocks noGrp="1"/>
          </p:cNvSpPr>
          <p:nvPr>
            <p:ph type="dt" sz="half" idx="10"/>
          </p:nvPr>
        </p:nvSpPr>
        <p:spPr/>
        <p:txBody>
          <a:bodyPr/>
          <a:lstStyle/>
          <a:p>
            <a:fld id="{8A5D3BE7-BF0B-B840-BD92-BE2983287B39}" type="datetime1">
              <a:rPr lang="it-IT" smtClean="0"/>
              <a:t>14/10/24</a:t>
            </a:fld>
            <a:endParaRPr lang="it-IT"/>
          </a:p>
        </p:txBody>
      </p:sp>
      <p:sp>
        <p:nvSpPr>
          <p:cNvPr id="5" name="Segnaposto piè di pagina 4">
            <a:extLst>
              <a:ext uri="{FF2B5EF4-FFF2-40B4-BE49-F238E27FC236}">
                <a16:creationId xmlns:a16="http://schemas.microsoft.com/office/drawing/2014/main" id="{6C305E74-66E6-1942-A335-689767690490}"/>
              </a:ext>
            </a:extLst>
          </p:cNvPr>
          <p:cNvSpPr>
            <a:spLocks noGrp="1"/>
          </p:cNvSpPr>
          <p:nvPr>
            <p:ph type="ftr" sz="quarter" idx="11"/>
          </p:nvPr>
        </p:nvSpPr>
        <p:spPr/>
        <p:txBody>
          <a:bodyPr/>
          <a:lstStyle/>
          <a:p>
            <a:r>
              <a:rPr lang="it-IT"/>
              <a:t>Prof.ssa Maria Nardo</a:t>
            </a:r>
          </a:p>
        </p:txBody>
      </p:sp>
      <p:sp>
        <p:nvSpPr>
          <p:cNvPr id="6" name="Segnaposto numero diapositiva 5">
            <a:extLst>
              <a:ext uri="{FF2B5EF4-FFF2-40B4-BE49-F238E27FC236}">
                <a16:creationId xmlns:a16="http://schemas.microsoft.com/office/drawing/2014/main" id="{98C59772-C38D-F147-A6C0-691BDE5D4665}"/>
              </a:ext>
            </a:extLst>
          </p:cNvPr>
          <p:cNvSpPr>
            <a:spLocks noGrp="1"/>
          </p:cNvSpPr>
          <p:nvPr>
            <p:ph type="sldNum" sz="quarter" idx="12"/>
          </p:nvPr>
        </p:nvSpPr>
        <p:spPr/>
        <p:txBody>
          <a:bodyPr/>
          <a:lstStyle/>
          <a:p>
            <a:fld id="{F6F21754-6127-4040-B4D2-7FB0A68421AE}" type="slidenum">
              <a:rPr lang="it-IT" smtClean="0"/>
              <a:t>‹N›</a:t>
            </a:fld>
            <a:endParaRPr lang="it-IT"/>
          </a:p>
        </p:txBody>
      </p:sp>
    </p:spTree>
    <p:extLst>
      <p:ext uri="{BB962C8B-B14F-4D97-AF65-F5344CB8AC3E}">
        <p14:creationId xmlns:p14="http://schemas.microsoft.com/office/powerpoint/2010/main" val="699057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ED83BBF-F0C1-4E47-9405-37FE0E2597E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553BD57-E9B9-3C45-99D2-3BCCE5956FD0}"/>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11E77628-DB80-9E4D-B39A-1E8E6F784870}"/>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80462B07-42D6-624B-9958-B06B53BB6923}"/>
              </a:ext>
            </a:extLst>
          </p:cNvPr>
          <p:cNvSpPr>
            <a:spLocks noGrp="1"/>
          </p:cNvSpPr>
          <p:nvPr>
            <p:ph type="dt" sz="half" idx="10"/>
          </p:nvPr>
        </p:nvSpPr>
        <p:spPr/>
        <p:txBody>
          <a:bodyPr/>
          <a:lstStyle/>
          <a:p>
            <a:fld id="{7F827FC6-8E66-464D-9E07-1EAF69CEF9B4}" type="datetime1">
              <a:rPr lang="it-IT" smtClean="0"/>
              <a:t>14/10/24</a:t>
            </a:fld>
            <a:endParaRPr lang="it-IT"/>
          </a:p>
        </p:txBody>
      </p:sp>
      <p:sp>
        <p:nvSpPr>
          <p:cNvPr id="6" name="Segnaposto piè di pagina 5">
            <a:extLst>
              <a:ext uri="{FF2B5EF4-FFF2-40B4-BE49-F238E27FC236}">
                <a16:creationId xmlns:a16="http://schemas.microsoft.com/office/drawing/2014/main" id="{F0FADDF0-3224-4C45-91FD-C7F6103DFC3C}"/>
              </a:ext>
            </a:extLst>
          </p:cNvPr>
          <p:cNvSpPr>
            <a:spLocks noGrp="1"/>
          </p:cNvSpPr>
          <p:nvPr>
            <p:ph type="ftr" sz="quarter" idx="11"/>
          </p:nvPr>
        </p:nvSpPr>
        <p:spPr/>
        <p:txBody>
          <a:bodyPr/>
          <a:lstStyle/>
          <a:p>
            <a:r>
              <a:rPr lang="it-IT"/>
              <a:t>Prof.ssa Maria Nardo</a:t>
            </a:r>
          </a:p>
        </p:txBody>
      </p:sp>
      <p:sp>
        <p:nvSpPr>
          <p:cNvPr id="7" name="Segnaposto numero diapositiva 6">
            <a:extLst>
              <a:ext uri="{FF2B5EF4-FFF2-40B4-BE49-F238E27FC236}">
                <a16:creationId xmlns:a16="http://schemas.microsoft.com/office/drawing/2014/main" id="{32CBB3FC-5296-AC4A-865B-8CAD13914D60}"/>
              </a:ext>
            </a:extLst>
          </p:cNvPr>
          <p:cNvSpPr>
            <a:spLocks noGrp="1"/>
          </p:cNvSpPr>
          <p:nvPr>
            <p:ph type="sldNum" sz="quarter" idx="12"/>
          </p:nvPr>
        </p:nvSpPr>
        <p:spPr/>
        <p:txBody>
          <a:bodyPr/>
          <a:lstStyle/>
          <a:p>
            <a:fld id="{F6F21754-6127-4040-B4D2-7FB0A68421AE}" type="slidenum">
              <a:rPr lang="it-IT" smtClean="0"/>
              <a:t>‹N›</a:t>
            </a:fld>
            <a:endParaRPr lang="it-IT"/>
          </a:p>
        </p:txBody>
      </p:sp>
    </p:spTree>
    <p:extLst>
      <p:ext uri="{BB962C8B-B14F-4D97-AF65-F5344CB8AC3E}">
        <p14:creationId xmlns:p14="http://schemas.microsoft.com/office/powerpoint/2010/main" val="33965033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6F744E-9E5D-DA49-80B5-14605B28CA4F}"/>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FBFBFE70-3A8E-F240-96EE-3E4FB38452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8E44628D-820A-864B-87B9-76F5A21B2430}"/>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E55D9801-3D07-6949-AF76-AF5C57813D2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228A7B1B-76A3-1A40-A912-B93BEB839644}"/>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D389897A-8D91-7B46-BCDC-17D80122B34B}"/>
              </a:ext>
            </a:extLst>
          </p:cNvPr>
          <p:cNvSpPr>
            <a:spLocks noGrp="1"/>
          </p:cNvSpPr>
          <p:nvPr>
            <p:ph type="dt" sz="half" idx="10"/>
          </p:nvPr>
        </p:nvSpPr>
        <p:spPr/>
        <p:txBody>
          <a:bodyPr/>
          <a:lstStyle/>
          <a:p>
            <a:fld id="{3C7D1B55-D448-9449-9363-32FCB3DB3865}" type="datetime1">
              <a:rPr lang="it-IT" smtClean="0"/>
              <a:t>14/10/24</a:t>
            </a:fld>
            <a:endParaRPr lang="it-IT"/>
          </a:p>
        </p:txBody>
      </p:sp>
      <p:sp>
        <p:nvSpPr>
          <p:cNvPr id="8" name="Segnaposto piè di pagina 7">
            <a:extLst>
              <a:ext uri="{FF2B5EF4-FFF2-40B4-BE49-F238E27FC236}">
                <a16:creationId xmlns:a16="http://schemas.microsoft.com/office/drawing/2014/main" id="{7094424A-F829-204B-A15B-1BF50250DE00}"/>
              </a:ext>
            </a:extLst>
          </p:cNvPr>
          <p:cNvSpPr>
            <a:spLocks noGrp="1"/>
          </p:cNvSpPr>
          <p:nvPr>
            <p:ph type="ftr" sz="quarter" idx="11"/>
          </p:nvPr>
        </p:nvSpPr>
        <p:spPr/>
        <p:txBody>
          <a:bodyPr/>
          <a:lstStyle/>
          <a:p>
            <a:r>
              <a:rPr lang="it-IT"/>
              <a:t>Prof.ssa Maria Nardo</a:t>
            </a:r>
          </a:p>
        </p:txBody>
      </p:sp>
      <p:sp>
        <p:nvSpPr>
          <p:cNvPr id="9" name="Segnaposto numero diapositiva 8">
            <a:extLst>
              <a:ext uri="{FF2B5EF4-FFF2-40B4-BE49-F238E27FC236}">
                <a16:creationId xmlns:a16="http://schemas.microsoft.com/office/drawing/2014/main" id="{FFF46B36-CDAC-7248-B4A6-9C9D15B9E8CC}"/>
              </a:ext>
            </a:extLst>
          </p:cNvPr>
          <p:cNvSpPr>
            <a:spLocks noGrp="1"/>
          </p:cNvSpPr>
          <p:nvPr>
            <p:ph type="sldNum" sz="quarter" idx="12"/>
          </p:nvPr>
        </p:nvSpPr>
        <p:spPr/>
        <p:txBody>
          <a:bodyPr/>
          <a:lstStyle/>
          <a:p>
            <a:fld id="{F6F21754-6127-4040-B4D2-7FB0A68421AE}" type="slidenum">
              <a:rPr lang="it-IT" smtClean="0"/>
              <a:t>‹N›</a:t>
            </a:fld>
            <a:endParaRPr lang="it-IT"/>
          </a:p>
        </p:txBody>
      </p:sp>
    </p:spTree>
    <p:extLst>
      <p:ext uri="{BB962C8B-B14F-4D97-AF65-F5344CB8AC3E}">
        <p14:creationId xmlns:p14="http://schemas.microsoft.com/office/powerpoint/2010/main" val="219486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B8284BF-11C1-8D4C-9635-A736958C25B1}"/>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60D471F3-D161-7144-B217-0DFE22E23FB9}"/>
              </a:ext>
            </a:extLst>
          </p:cNvPr>
          <p:cNvSpPr>
            <a:spLocks noGrp="1"/>
          </p:cNvSpPr>
          <p:nvPr>
            <p:ph type="dt" sz="half" idx="10"/>
          </p:nvPr>
        </p:nvSpPr>
        <p:spPr/>
        <p:txBody>
          <a:bodyPr/>
          <a:lstStyle/>
          <a:p>
            <a:fld id="{4BBB37AF-EBCF-7045-8CBC-679FA3D591B4}" type="datetime1">
              <a:rPr lang="it-IT" smtClean="0"/>
              <a:t>14/10/24</a:t>
            </a:fld>
            <a:endParaRPr lang="it-IT"/>
          </a:p>
        </p:txBody>
      </p:sp>
      <p:sp>
        <p:nvSpPr>
          <p:cNvPr id="4" name="Segnaposto piè di pagina 3">
            <a:extLst>
              <a:ext uri="{FF2B5EF4-FFF2-40B4-BE49-F238E27FC236}">
                <a16:creationId xmlns:a16="http://schemas.microsoft.com/office/drawing/2014/main" id="{12ED6499-4501-A340-90C2-25C06301CFB7}"/>
              </a:ext>
            </a:extLst>
          </p:cNvPr>
          <p:cNvSpPr>
            <a:spLocks noGrp="1"/>
          </p:cNvSpPr>
          <p:nvPr>
            <p:ph type="ftr" sz="quarter" idx="11"/>
          </p:nvPr>
        </p:nvSpPr>
        <p:spPr/>
        <p:txBody>
          <a:bodyPr/>
          <a:lstStyle/>
          <a:p>
            <a:r>
              <a:rPr lang="it-IT"/>
              <a:t>Prof.ssa Maria Nardo</a:t>
            </a:r>
          </a:p>
        </p:txBody>
      </p:sp>
      <p:sp>
        <p:nvSpPr>
          <p:cNvPr id="5" name="Segnaposto numero diapositiva 4">
            <a:extLst>
              <a:ext uri="{FF2B5EF4-FFF2-40B4-BE49-F238E27FC236}">
                <a16:creationId xmlns:a16="http://schemas.microsoft.com/office/drawing/2014/main" id="{6DE59D7E-739D-444B-91AF-D099FEC0D56C}"/>
              </a:ext>
            </a:extLst>
          </p:cNvPr>
          <p:cNvSpPr>
            <a:spLocks noGrp="1"/>
          </p:cNvSpPr>
          <p:nvPr>
            <p:ph type="sldNum" sz="quarter" idx="12"/>
          </p:nvPr>
        </p:nvSpPr>
        <p:spPr/>
        <p:txBody>
          <a:bodyPr/>
          <a:lstStyle/>
          <a:p>
            <a:fld id="{F6F21754-6127-4040-B4D2-7FB0A68421AE}" type="slidenum">
              <a:rPr lang="it-IT" smtClean="0"/>
              <a:t>‹N›</a:t>
            </a:fld>
            <a:endParaRPr lang="it-IT"/>
          </a:p>
        </p:txBody>
      </p:sp>
    </p:spTree>
    <p:extLst>
      <p:ext uri="{BB962C8B-B14F-4D97-AF65-F5344CB8AC3E}">
        <p14:creationId xmlns:p14="http://schemas.microsoft.com/office/powerpoint/2010/main" val="753369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806E6790-DFBC-1144-B289-A0251DE4BEE9}"/>
              </a:ext>
            </a:extLst>
          </p:cNvPr>
          <p:cNvSpPr>
            <a:spLocks noGrp="1"/>
          </p:cNvSpPr>
          <p:nvPr>
            <p:ph type="dt" sz="half" idx="10"/>
          </p:nvPr>
        </p:nvSpPr>
        <p:spPr/>
        <p:txBody>
          <a:bodyPr/>
          <a:lstStyle/>
          <a:p>
            <a:fld id="{DE9F802A-1EEF-FF49-BCC1-5CE443DF16D2}" type="datetime1">
              <a:rPr lang="it-IT" smtClean="0"/>
              <a:t>14/10/24</a:t>
            </a:fld>
            <a:endParaRPr lang="it-IT"/>
          </a:p>
        </p:txBody>
      </p:sp>
      <p:sp>
        <p:nvSpPr>
          <p:cNvPr id="3" name="Segnaposto piè di pagina 2">
            <a:extLst>
              <a:ext uri="{FF2B5EF4-FFF2-40B4-BE49-F238E27FC236}">
                <a16:creationId xmlns:a16="http://schemas.microsoft.com/office/drawing/2014/main" id="{EC7F01CB-A4C4-7847-849F-5499184DC318}"/>
              </a:ext>
            </a:extLst>
          </p:cNvPr>
          <p:cNvSpPr>
            <a:spLocks noGrp="1"/>
          </p:cNvSpPr>
          <p:nvPr>
            <p:ph type="ftr" sz="quarter" idx="11"/>
          </p:nvPr>
        </p:nvSpPr>
        <p:spPr/>
        <p:txBody>
          <a:bodyPr/>
          <a:lstStyle/>
          <a:p>
            <a:r>
              <a:rPr lang="it-IT"/>
              <a:t>Prof.ssa Maria Nardo</a:t>
            </a:r>
          </a:p>
        </p:txBody>
      </p:sp>
      <p:sp>
        <p:nvSpPr>
          <p:cNvPr id="4" name="Segnaposto numero diapositiva 3">
            <a:extLst>
              <a:ext uri="{FF2B5EF4-FFF2-40B4-BE49-F238E27FC236}">
                <a16:creationId xmlns:a16="http://schemas.microsoft.com/office/drawing/2014/main" id="{F439BAE3-5CC6-6F46-B5A0-744F1C33353D}"/>
              </a:ext>
            </a:extLst>
          </p:cNvPr>
          <p:cNvSpPr>
            <a:spLocks noGrp="1"/>
          </p:cNvSpPr>
          <p:nvPr>
            <p:ph type="sldNum" sz="quarter" idx="12"/>
          </p:nvPr>
        </p:nvSpPr>
        <p:spPr/>
        <p:txBody>
          <a:bodyPr/>
          <a:lstStyle/>
          <a:p>
            <a:fld id="{F6F21754-6127-4040-B4D2-7FB0A68421AE}" type="slidenum">
              <a:rPr lang="it-IT" smtClean="0"/>
              <a:t>‹N›</a:t>
            </a:fld>
            <a:endParaRPr lang="it-IT"/>
          </a:p>
        </p:txBody>
      </p:sp>
    </p:spTree>
    <p:extLst>
      <p:ext uri="{BB962C8B-B14F-4D97-AF65-F5344CB8AC3E}">
        <p14:creationId xmlns:p14="http://schemas.microsoft.com/office/powerpoint/2010/main" val="3751920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084F47D-7D20-F040-B734-BACF029E5FC9}"/>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FC1BA7E-BCE4-324E-B187-690FCE2D95A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A437DBA3-F645-5246-B487-2D4F643598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DA2A1FFA-B6B1-A54C-B656-DE51D6DB9CE0}"/>
              </a:ext>
            </a:extLst>
          </p:cNvPr>
          <p:cNvSpPr>
            <a:spLocks noGrp="1"/>
          </p:cNvSpPr>
          <p:nvPr>
            <p:ph type="dt" sz="half" idx="10"/>
          </p:nvPr>
        </p:nvSpPr>
        <p:spPr/>
        <p:txBody>
          <a:bodyPr/>
          <a:lstStyle/>
          <a:p>
            <a:fld id="{1727C270-5FB2-0040-877E-6E1A8F8240CC}" type="datetime1">
              <a:rPr lang="it-IT" smtClean="0"/>
              <a:t>14/10/24</a:t>
            </a:fld>
            <a:endParaRPr lang="it-IT"/>
          </a:p>
        </p:txBody>
      </p:sp>
      <p:sp>
        <p:nvSpPr>
          <p:cNvPr id="6" name="Segnaposto piè di pagina 5">
            <a:extLst>
              <a:ext uri="{FF2B5EF4-FFF2-40B4-BE49-F238E27FC236}">
                <a16:creationId xmlns:a16="http://schemas.microsoft.com/office/drawing/2014/main" id="{EF97F2EC-F460-2F45-88E8-743BB0E521BF}"/>
              </a:ext>
            </a:extLst>
          </p:cNvPr>
          <p:cNvSpPr>
            <a:spLocks noGrp="1"/>
          </p:cNvSpPr>
          <p:nvPr>
            <p:ph type="ftr" sz="quarter" idx="11"/>
          </p:nvPr>
        </p:nvSpPr>
        <p:spPr/>
        <p:txBody>
          <a:bodyPr/>
          <a:lstStyle/>
          <a:p>
            <a:r>
              <a:rPr lang="it-IT"/>
              <a:t>Prof.ssa Maria Nardo</a:t>
            </a:r>
          </a:p>
        </p:txBody>
      </p:sp>
      <p:sp>
        <p:nvSpPr>
          <p:cNvPr id="7" name="Segnaposto numero diapositiva 6">
            <a:extLst>
              <a:ext uri="{FF2B5EF4-FFF2-40B4-BE49-F238E27FC236}">
                <a16:creationId xmlns:a16="http://schemas.microsoft.com/office/drawing/2014/main" id="{F1B756E6-A8B4-2249-9E1F-520A1B677FE1}"/>
              </a:ext>
            </a:extLst>
          </p:cNvPr>
          <p:cNvSpPr>
            <a:spLocks noGrp="1"/>
          </p:cNvSpPr>
          <p:nvPr>
            <p:ph type="sldNum" sz="quarter" idx="12"/>
          </p:nvPr>
        </p:nvSpPr>
        <p:spPr/>
        <p:txBody>
          <a:bodyPr/>
          <a:lstStyle/>
          <a:p>
            <a:fld id="{F6F21754-6127-4040-B4D2-7FB0A68421AE}" type="slidenum">
              <a:rPr lang="it-IT" smtClean="0"/>
              <a:t>‹N›</a:t>
            </a:fld>
            <a:endParaRPr lang="it-IT"/>
          </a:p>
        </p:txBody>
      </p:sp>
    </p:spTree>
    <p:extLst>
      <p:ext uri="{BB962C8B-B14F-4D97-AF65-F5344CB8AC3E}">
        <p14:creationId xmlns:p14="http://schemas.microsoft.com/office/powerpoint/2010/main" val="1131081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46E815E-26E1-B449-ACF8-137F0052F90B}"/>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648B1C5D-E9A4-9746-82F1-0061C601CD4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1D7742A1-AD31-664C-A2DC-5016487D45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FC826264-62BD-C847-9927-4403783F2163}"/>
              </a:ext>
            </a:extLst>
          </p:cNvPr>
          <p:cNvSpPr>
            <a:spLocks noGrp="1"/>
          </p:cNvSpPr>
          <p:nvPr>
            <p:ph type="dt" sz="half" idx="10"/>
          </p:nvPr>
        </p:nvSpPr>
        <p:spPr/>
        <p:txBody>
          <a:bodyPr/>
          <a:lstStyle/>
          <a:p>
            <a:fld id="{B807F35A-426D-1F4C-ACC6-FFF2373C21EE}" type="datetime1">
              <a:rPr lang="it-IT" smtClean="0"/>
              <a:t>14/10/24</a:t>
            </a:fld>
            <a:endParaRPr lang="it-IT"/>
          </a:p>
        </p:txBody>
      </p:sp>
      <p:sp>
        <p:nvSpPr>
          <p:cNvPr id="6" name="Segnaposto piè di pagina 5">
            <a:extLst>
              <a:ext uri="{FF2B5EF4-FFF2-40B4-BE49-F238E27FC236}">
                <a16:creationId xmlns:a16="http://schemas.microsoft.com/office/drawing/2014/main" id="{C4B2F5AB-4A71-E248-A493-6DA8DB9523D1}"/>
              </a:ext>
            </a:extLst>
          </p:cNvPr>
          <p:cNvSpPr>
            <a:spLocks noGrp="1"/>
          </p:cNvSpPr>
          <p:nvPr>
            <p:ph type="ftr" sz="quarter" idx="11"/>
          </p:nvPr>
        </p:nvSpPr>
        <p:spPr/>
        <p:txBody>
          <a:bodyPr/>
          <a:lstStyle/>
          <a:p>
            <a:r>
              <a:rPr lang="it-IT"/>
              <a:t>Prof.ssa Maria Nardo</a:t>
            </a:r>
          </a:p>
        </p:txBody>
      </p:sp>
      <p:sp>
        <p:nvSpPr>
          <p:cNvPr id="7" name="Segnaposto numero diapositiva 6">
            <a:extLst>
              <a:ext uri="{FF2B5EF4-FFF2-40B4-BE49-F238E27FC236}">
                <a16:creationId xmlns:a16="http://schemas.microsoft.com/office/drawing/2014/main" id="{427FE741-9ABB-B142-9A44-82E3CCD302C0}"/>
              </a:ext>
            </a:extLst>
          </p:cNvPr>
          <p:cNvSpPr>
            <a:spLocks noGrp="1"/>
          </p:cNvSpPr>
          <p:nvPr>
            <p:ph type="sldNum" sz="quarter" idx="12"/>
          </p:nvPr>
        </p:nvSpPr>
        <p:spPr/>
        <p:txBody>
          <a:bodyPr/>
          <a:lstStyle/>
          <a:p>
            <a:fld id="{F6F21754-6127-4040-B4D2-7FB0A68421AE}" type="slidenum">
              <a:rPr lang="it-IT" smtClean="0"/>
              <a:t>‹N›</a:t>
            </a:fld>
            <a:endParaRPr lang="it-IT"/>
          </a:p>
        </p:txBody>
      </p:sp>
    </p:spTree>
    <p:extLst>
      <p:ext uri="{BB962C8B-B14F-4D97-AF65-F5344CB8AC3E}">
        <p14:creationId xmlns:p14="http://schemas.microsoft.com/office/powerpoint/2010/main" val="1747956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A1973537-8C0A-3C49-91A0-3E06E9F032B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EBC067BF-C099-4341-ADDC-721F604BF49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59F7A6D-CFE7-7B41-969A-DA34A915683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6401DB-AC9D-6C40-891F-E6F0B6E390D1}" type="datetime1">
              <a:rPr lang="it-IT" smtClean="0"/>
              <a:t>14/10/24</a:t>
            </a:fld>
            <a:endParaRPr lang="it-IT"/>
          </a:p>
        </p:txBody>
      </p:sp>
      <p:sp>
        <p:nvSpPr>
          <p:cNvPr id="5" name="Segnaposto piè di pagina 4">
            <a:extLst>
              <a:ext uri="{FF2B5EF4-FFF2-40B4-BE49-F238E27FC236}">
                <a16:creationId xmlns:a16="http://schemas.microsoft.com/office/drawing/2014/main" id="{239931B7-2B9C-C14A-924D-4D3624FB9A0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Prof.ssa Maria Nardo</a:t>
            </a:r>
          </a:p>
        </p:txBody>
      </p:sp>
      <p:sp>
        <p:nvSpPr>
          <p:cNvPr id="6" name="Segnaposto numero diapositiva 5">
            <a:extLst>
              <a:ext uri="{FF2B5EF4-FFF2-40B4-BE49-F238E27FC236}">
                <a16:creationId xmlns:a16="http://schemas.microsoft.com/office/drawing/2014/main" id="{A0AE80B9-C8AB-E545-9438-3B61D70E96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F21754-6127-4040-B4D2-7FB0A68421AE}" type="slidenum">
              <a:rPr lang="it-IT" smtClean="0"/>
              <a:t>‹N›</a:t>
            </a:fld>
            <a:endParaRPr lang="it-IT"/>
          </a:p>
        </p:txBody>
      </p:sp>
    </p:spTree>
    <p:extLst>
      <p:ext uri="{BB962C8B-B14F-4D97-AF65-F5344CB8AC3E}">
        <p14:creationId xmlns:p14="http://schemas.microsoft.com/office/powerpoint/2010/main" val="24471849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4.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a:extLst>
              <a:ext uri="{FF2B5EF4-FFF2-40B4-BE49-F238E27FC236}">
                <a16:creationId xmlns:a16="http://schemas.microsoft.com/office/drawing/2014/main" id="{688DBA76-1314-1B45-BBE4-A949750D1AEE}"/>
              </a:ext>
            </a:extLst>
          </p:cNvPr>
          <p:cNvGraphicFramePr>
            <a:graphicFrameLocks noGrp="1"/>
          </p:cNvGraphicFramePr>
          <p:nvPr>
            <p:extLst>
              <p:ext uri="{D42A27DB-BD31-4B8C-83A1-F6EECF244321}">
                <p14:modId xmlns:p14="http://schemas.microsoft.com/office/powerpoint/2010/main" val="464574056"/>
              </p:ext>
            </p:extLst>
          </p:nvPr>
        </p:nvGraphicFramePr>
        <p:xfrm>
          <a:off x="1288166" y="2077955"/>
          <a:ext cx="10113913" cy="1730162"/>
        </p:xfrm>
        <a:graphic>
          <a:graphicData uri="http://schemas.openxmlformats.org/drawingml/2006/table">
            <a:tbl>
              <a:tblPr firstRow="1" firstCol="1" bandRow="1">
                <a:tableStyleId>{5C22544A-7EE6-4342-B048-85BDC9FD1C3A}</a:tableStyleId>
              </a:tblPr>
              <a:tblGrid>
                <a:gridCol w="10113913">
                  <a:extLst>
                    <a:ext uri="{9D8B030D-6E8A-4147-A177-3AD203B41FA5}">
                      <a16:colId xmlns:a16="http://schemas.microsoft.com/office/drawing/2014/main" val="1065574430"/>
                    </a:ext>
                  </a:extLst>
                </a:gridCol>
              </a:tblGrid>
              <a:tr h="1730162">
                <a:tc>
                  <a:txBody>
                    <a:bodyPr/>
                    <a:lstStyle/>
                    <a:p>
                      <a:pPr algn="ctr"/>
                      <a:r>
                        <a:rPr lang="it-IT" sz="3200" b="1" i="0" u="none" strike="noStrike" kern="1200" dirty="0">
                          <a:solidFill>
                            <a:schemeClr val="lt1"/>
                          </a:solidFill>
                          <a:effectLst/>
                          <a:latin typeface="+mn-lt"/>
                          <a:ea typeface="+mn-ea"/>
                          <a:cs typeface="+mn-cs"/>
                        </a:rPr>
                        <a:t>Gli equilibri del bilancio negli enti in criticità finanziaria. </a:t>
                      </a:r>
                    </a:p>
                  </a:txBody>
                  <a:tcPr marL="68580" marR="68580" marT="0" marB="0"/>
                </a:tc>
                <a:extLst>
                  <a:ext uri="{0D108BD9-81ED-4DB2-BD59-A6C34878D82A}">
                    <a16:rowId xmlns:a16="http://schemas.microsoft.com/office/drawing/2014/main" val="1096508421"/>
                  </a:ext>
                </a:extLst>
              </a:tr>
            </a:tbl>
          </a:graphicData>
        </a:graphic>
      </p:graphicFrame>
      <p:sp>
        <p:nvSpPr>
          <p:cNvPr id="3" name="AutoShape 2">
            <a:extLst>
              <a:ext uri="{FF2B5EF4-FFF2-40B4-BE49-F238E27FC236}">
                <a16:creationId xmlns:a16="http://schemas.microsoft.com/office/drawing/2014/main" id="{D3EC853A-289F-8FD9-2A9D-D570E27B44C1}"/>
              </a:ext>
            </a:extLst>
          </p:cNvPr>
          <p:cNvSpPr>
            <a:spLocks noChangeAspect="1" noChangeArrowheads="1"/>
          </p:cNvSpPr>
          <p:nvPr/>
        </p:nvSpPr>
        <p:spPr bwMode="auto">
          <a:xfrm>
            <a:off x="127000" y="-258763"/>
            <a:ext cx="3009900" cy="1117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8" name="Segnaposto numero diapositiva 7">
            <a:extLst>
              <a:ext uri="{FF2B5EF4-FFF2-40B4-BE49-F238E27FC236}">
                <a16:creationId xmlns:a16="http://schemas.microsoft.com/office/drawing/2014/main" id="{2A460500-DB05-2BE7-1224-934557FD45E2}"/>
              </a:ext>
            </a:extLst>
          </p:cNvPr>
          <p:cNvSpPr>
            <a:spLocks noGrp="1"/>
          </p:cNvSpPr>
          <p:nvPr>
            <p:ph type="sldNum" sz="quarter" idx="12"/>
          </p:nvPr>
        </p:nvSpPr>
        <p:spPr/>
        <p:txBody>
          <a:bodyPr/>
          <a:lstStyle/>
          <a:p>
            <a:fld id="{F6F21754-6127-4040-B4D2-7FB0A68421AE}" type="slidenum">
              <a:rPr lang="it-IT" smtClean="0"/>
              <a:t>2</a:t>
            </a:fld>
            <a:endParaRPr lang="it-IT"/>
          </a:p>
        </p:txBody>
      </p:sp>
    </p:spTree>
    <p:extLst>
      <p:ext uri="{BB962C8B-B14F-4D97-AF65-F5344CB8AC3E}">
        <p14:creationId xmlns:p14="http://schemas.microsoft.com/office/powerpoint/2010/main" val="17280878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11">
            <a:extLst>
              <a:ext uri="{FF2B5EF4-FFF2-40B4-BE49-F238E27FC236}">
                <a16:creationId xmlns:a16="http://schemas.microsoft.com/office/drawing/2014/main" id="{C8B1DEE8-230D-BC48-9E2F-4512D972A0DC}"/>
              </a:ext>
            </a:extLst>
          </p:cNvPr>
          <p:cNvSpPr txBox="1">
            <a:spLocks/>
          </p:cNvSpPr>
          <p:nvPr/>
        </p:nvSpPr>
        <p:spPr>
          <a:xfrm>
            <a:off x="608805" y="3037247"/>
            <a:ext cx="2767936" cy="1701187"/>
          </a:xfrm>
          <a:prstGeom prst="rect">
            <a:avLst/>
          </a:prstGeom>
          <a:noFill/>
          <a:ln w="3175">
            <a:noFill/>
          </a:ln>
        </p:spPr>
        <p:txBody>
          <a:bodyPr vert="horz" lIns="91440" tIns="45720" rIns="91440" bIns="45720" rtlCol="0" anchor="ctr"/>
          <a:lstStyle>
            <a:defPPr>
              <a:defRPr lang="it-IT"/>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it-IT">
              <a:solidFill>
                <a:srgbClr val="FA4616"/>
              </a:solidFill>
            </a:endParaRPr>
          </a:p>
          <a:p>
            <a:endParaRPr lang="it-IT" dirty="0"/>
          </a:p>
        </p:txBody>
      </p:sp>
      <p:sp>
        <p:nvSpPr>
          <p:cNvPr id="5" name="Titolo 1">
            <a:extLst>
              <a:ext uri="{FF2B5EF4-FFF2-40B4-BE49-F238E27FC236}">
                <a16:creationId xmlns:a16="http://schemas.microsoft.com/office/drawing/2014/main" id="{1F9E6275-FE73-0744-9D3E-3FEB2BEE534E}"/>
              </a:ext>
            </a:extLst>
          </p:cNvPr>
          <p:cNvSpPr>
            <a:spLocks noGrp="1"/>
          </p:cNvSpPr>
          <p:nvPr>
            <p:ph type="title"/>
          </p:nvPr>
        </p:nvSpPr>
        <p:spPr>
          <a:xfrm>
            <a:off x="448252" y="392577"/>
            <a:ext cx="5647747" cy="905253"/>
          </a:xfrm>
        </p:spPr>
        <p:txBody>
          <a:bodyPr>
            <a:normAutofit fontScale="90000"/>
          </a:bodyPr>
          <a:lstStyle/>
          <a:p>
            <a:pPr algn="ctr"/>
            <a:r>
              <a:rPr lang="it-IT" b="1" dirty="0">
                <a:solidFill>
                  <a:srgbClr val="0070C0"/>
                </a:solidFill>
              </a:rPr>
              <a:t>I parametri di </a:t>
            </a:r>
            <a:r>
              <a:rPr lang="it-IT" b="1" dirty="0" err="1">
                <a:solidFill>
                  <a:srgbClr val="0070C0"/>
                </a:solidFill>
              </a:rPr>
              <a:t>deficitarietà</a:t>
            </a:r>
            <a:br>
              <a:rPr lang="it-IT" b="1" dirty="0">
                <a:solidFill>
                  <a:srgbClr val="0070C0"/>
                </a:solidFill>
              </a:rPr>
            </a:br>
            <a:r>
              <a:rPr lang="it-IT" b="1" i="1" dirty="0">
                <a:solidFill>
                  <a:srgbClr val="FF0000"/>
                </a:solidFill>
              </a:rPr>
              <a:t>I limiti  </a:t>
            </a:r>
          </a:p>
        </p:txBody>
      </p:sp>
      <p:sp>
        <p:nvSpPr>
          <p:cNvPr id="6" name="Segnaposto contenuto 12">
            <a:extLst>
              <a:ext uri="{FF2B5EF4-FFF2-40B4-BE49-F238E27FC236}">
                <a16:creationId xmlns:a16="http://schemas.microsoft.com/office/drawing/2014/main" id="{8116FFB5-E9B5-E244-B6DD-2B43DEEBA939}"/>
              </a:ext>
            </a:extLst>
          </p:cNvPr>
          <p:cNvSpPr txBox="1">
            <a:spLocks/>
          </p:cNvSpPr>
          <p:nvPr/>
        </p:nvSpPr>
        <p:spPr>
          <a:xfrm>
            <a:off x="534361" y="2036602"/>
            <a:ext cx="6046012" cy="3702475"/>
          </a:xfrm>
          <a:prstGeom prst="rect">
            <a:avLst/>
          </a:prstGeom>
          <a:noFill/>
          <a:ln w="3175">
            <a:noFill/>
          </a:ln>
        </p:spPr>
        <p:txBody>
          <a:bodyPr vert="horz" lIns="91440" tIns="45720" rIns="91440" bIns="45720" rtlCol="0" anchor="ctr"/>
          <a:lstStyle>
            <a:defPPr>
              <a:defRPr lang="it-IT"/>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2000" b="1" dirty="0">
                <a:solidFill>
                  <a:srgbClr val="211E1E"/>
                </a:solidFill>
                <a:latin typeface="AdvOT7e24f250"/>
              </a:rPr>
              <a:t>P1 </a:t>
            </a:r>
            <a:r>
              <a:rPr lang="it-IT" sz="2000" dirty="0">
                <a:solidFill>
                  <a:srgbClr val="211E1E"/>
                </a:solidFill>
                <a:latin typeface="AdvOT7e24f250"/>
              </a:rPr>
              <a:t>e</a:t>
            </a:r>
            <a:r>
              <a:rPr lang="it-IT" sz="2000" b="1" dirty="0">
                <a:solidFill>
                  <a:srgbClr val="211E1E"/>
                </a:solidFill>
                <a:latin typeface="AdvOT7e24f250"/>
              </a:rPr>
              <a:t> P4</a:t>
            </a:r>
            <a:r>
              <a:rPr lang="it-IT" sz="2000" dirty="0">
                <a:solidFill>
                  <a:srgbClr val="211E1E"/>
                </a:solidFill>
                <a:latin typeface="AdvOT7e24f250"/>
              </a:rPr>
              <a:t>, osserva </a:t>
            </a:r>
            <a:r>
              <a:rPr lang="it-IT" sz="2000" i="1" dirty="0">
                <a:solidFill>
                  <a:srgbClr val="211E1E"/>
                </a:solidFill>
                <a:latin typeface="AdvOT7e24f250"/>
              </a:rPr>
              <a:t>personale e debito</a:t>
            </a:r>
            <a:r>
              <a:rPr lang="it-IT" sz="2000" dirty="0">
                <a:solidFill>
                  <a:srgbClr val="211E1E"/>
                </a:solidFill>
                <a:latin typeface="AdvOT7e24f250"/>
              </a:rPr>
              <a:t>: gli enti in crisi non assumono e non ricorrono a mutui</a:t>
            </a:r>
          </a:p>
          <a:p>
            <a:r>
              <a:rPr lang="it-IT" sz="2000" b="1" dirty="0">
                <a:solidFill>
                  <a:srgbClr val="211E1E"/>
                </a:solidFill>
                <a:latin typeface="AdvOT7e24f250"/>
              </a:rPr>
              <a:t>P2 </a:t>
            </a:r>
            <a:r>
              <a:rPr lang="it-IT" sz="2000" dirty="0">
                <a:solidFill>
                  <a:srgbClr val="211E1E"/>
                </a:solidFill>
                <a:latin typeface="AdvOT7e24f250"/>
              </a:rPr>
              <a:t>e</a:t>
            </a:r>
            <a:r>
              <a:rPr lang="it-IT" sz="2000" b="1" dirty="0">
                <a:solidFill>
                  <a:srgbClr val="211E1E"/>
                </a:solidFill>
                <a:latin typeface="AdvOT7e24f250"/>
              </a:rPr>
              <a:t> P8,</a:t>
            </a:r>
            <a:r>
              <a:rPr lang="it-IT" sz="2000" dirty="0">
                <a:solidFill>
                  <a:srgbClr val="211E1E"/>
                </a:solidFill>
                <a:latin typeface="AdvOT7e24f250"/>
              </a:rPr>
              <a:t> osserva </a:t>
            </a:r>
            <a:r>
              <a:rPr lang="it-IT" sz="2000" i="1" dirty="0">
                <a:solidFill>
                  <a:srgbClr val="211E1E"/>
                </a:solidFill>
                <a:latin typeface="AdvOT7e24f250"/>
              </a:rPr>
              <a:t>incassi entrate proprie</a:t>
            </a:r>
            <a:r>
              <a:rPr lang="it-IT" sz="2000" dirty="0">
                <a:solidFill>
                  <a:srgbClr val="211E1E"/>
                </a:solidFill>
                <a:latin typeface="AdvOT7e24f250"/>
              </a:rPr>
              <a:t>: reale problema di alcune regioni (nuova questione meridionale)</a:t>
            </a:r>
          </a:p>
          <a:p>
            <a:r>
              <a:rPr lang="it-IT" sz="2000" b="1" dirty="0">
                <a:solidFill>
                  <a:srgbClr val="211E1E"/>
                </a:solidFill>
                <a:latin typeface="AdvOT7e24f250"/>
              </a:rPr>
              <a:t>P3,</a:t>
            </a:r>
            <a:r>
              <a:rPr lang="it-IT" sz="2000" dirty="0">
                <a:solidFill>
                  <a:srgbClr val="211E1E"/>
                </a:solidFill>
                <a:latin typeface="AdvOT7e24f250"/>
              </a:rPr>
              <a:t> </a:t>
            </a:r>
            <a:r>
              <a:rPr lang="it-IT" sz="2000" i="1" dirty="0">
                <a:solidFill>
                  <a:srgbClr val="211E1E"/>
                </a:solidFill>
                <a:latin typeface="AdvOT7e24f250"/>
              </a:rPr>
              <a:t>anticipazione tesoreria: </a:t>
            </a:r>
            <a:r>
              <a:rPr lang="it-IT" sz="2000" dirty="0">
                <a:solidFill>
                  <a:srgbClr val="211E1E"/>
                </a:solidFill>
                <a:latin typeface="AdvOT7e24f250"/>
              </a:rPr>
              <a:t>sono state sostituite da anticipazioni di liquidità con conseguenze su FAL o da fondi vincolati per cassa </a:t>
            </a:r>
          </a:p>
          <a:p>
            <a:r>
              <a:rPr lang="it-IT" sz="2000" b="1" dirty="0">
                <a:solidFill>
                  <a:srgbClr val="211E1E"/>
                </a:solidFill>
                <a:latin typeface="AdvOT7e24f250"/>
              </a:rPr>
              <a:t>P5</a:t>
            </a:r>
            <a:r>
              <a:rPr lang="it-IT" sz="2000" dirty="0">
                <a:solidFill>
                  <a:srgbClr val="211E1E"/>
                </a:solidFill>
                <a:latin typeface="AdvOT7e24f250"/>
              </a:rPr>
              <a:t>, osserva sostenibilità disavanzo: reale problema seppur «multiforme» e stratificato per tipologie</a:t>
            </a:r>
          </a:p>
          <a:p>
            <a:r>
              <a:rPr lang="it-IT" sz="2000" b="1" dirty="0">
                <a:solidFill>
                  <a:srgbClr val="211E1E"/>
                </a:solidFill>
                <a:latin typeface="AdvOT7e24f250"/>
              </a:rPr>
              <a:t>P6 </a:t>
            </a:r>
            <a:r>
              <a:rPr lang="it-IT" sz="2000" dirty="0">
                <a:solidFill>
                  <a:srgbClr val="211E1E"/>
                </a:solidFill>
                <a:latin typeface="AdvOT7e24f250"/>
              </a:rPr>
              <a:t>e</a:t>
            </a:r>
            <a:r>
              <a:rPr lang="it-IT" sz="2000" b="1" dirty="0">
                <a:solidFill>
                  <a:srgbClr val="211E1E"/>
                </a:solidFill>
                <a:latin typeface="AdvOT7e24f250"/>
              </a:rPr>
              <a:t> P7, </a:t>
            </a:r>
            <a:r>
              <a:rPr lang="it-IT" sz="2000" dirty="0">
                <a:solidFill>
                  <a:srgbClr val="211E1E"/>
                </a:solidFill>
                <a:latin typeface="AdvOT7e24f250"/>
              </a:rPr>
              <a:t>osserva debiti fuori bilancio riconosciuti (problema circoscritto con il fondo contenzioso e passività potenziali) e in corso di riconoscimento criticità rilevata attraverso attestazioni responsabili…</a:t>
            </a:r>
          </a:p>
          <a:p>
            <a:endParaRPr lang="it-IT" sz="2000" b="1" dirty="0">
              <a:solidFill>
                <a:srgbClr val="FF0000"/>
              </a:solidFill>
              <a:latin typeface="AdvOT7e24f250"/>
            </a:endParaRPr>
          </a:p>
          <a:p>
            <a:r>
              <a:rPr lang="it-IT" sz="2000" b="1" dirty="0">
                <a:solidFill>
                  <a:srgbClr val="FF0000"/>
                </a:solidFill>
                <a:latin typeface="AdvOT7e24f250"/>
              </a:rPr>
              <a:t>Forse manca una riflessione sulla Cassa Vincolata, sui fondi rischi, sulle anticipazioni di liquidità …</a:t>
            </a:r>
          </a:p>
        </p:txBody>
      </p:sp>
      <p:sp>
        <p:nvSpPr>
          <p:cNvPr id="7" name="CasellaDiTesto 6">
            <a:extLst>
              <a:ext uri="{FF2B5EF4-FFF2-40B4-BE49-F238E27FC236}">
                <a16:creationId xmlns:a16="http://schemas.microsoft.com/office/drawing/2014/main" id="{C683E3EE-1B44-2E44-AB1E-BBC88130C1B6}"/>
              </a:ext>
            </a:extLst>
          </p:cNvPr>
          <p:cNvSpPr txBox="1"/>
          <p:nvPr/>
        </p:nvSpPr>
        <p:spPr>
          <a:xfrm>
            <a:off x="224560" y="1070293"/>
            <a:ext cx="158803" cy="805378"/>
          </a:xfrm>
          <a:prstGeom prst="rect">
            <a:avLst/>
          </a:prstGeom>
          <a:noFill/>
        </p:spPr>
        <p:txBody>
          <a:bodyPr wrap="square" rtlCol="0">
            <a:spAutoFit/>
          </a:bodyPr>
          <a:lstStyle/>
          <a:p>
            <a:endParaRPr lang="it-IT"/>
          </a:p>
        </p:txBody>
      </p:sp>
      <p:pic>
        <p:nvPicPr>
          <p:cNvPr id="3" name="Immagine 2">
            <a:extLst>
              <a:ext uri="{FF2B5EF4-FFF2-40B4-BE49-F238E27FC236}">
                <a16:creationId xmlns:a16="http://schemas.microsoft.com/office/drawing/2014/main" id="{B4B3520E-4645-DE22-47C2-C563E1EBDF93}"/>
              </a:ext>
            </a:extLst>
          </p:cNvPr>
          <p:cNvPicPr>
            <a:picLocks noChangeAspect="1"/>
          </p:cNvPicPr>
          <p:nvPr/>
        </p:nvPicPr>
        <p:blipFill>
          <a:blip r:embed="rId2"/>
          <a:stretch>
            <a:fillRect/>
          </a:stretch>
        </p:blipFill>
        <p:spPr>
          <a:xfrm>
            <a:off x="7283302" y="231247"/>
            <a:ext cx="4684138" cy="6643687"/>
          </a:xfrm>
          <a:prstGeom prst="rect">
            <a:avLst/>
          </a:prstGeom>
          <a:solidFill>
            <a:schemeClr val="bg1"/>
          </a:solidFill>
          <a:ln>
            <a:solidFill>
              <a:schemeClr val="accent1"/>
            </a:solidFill>
          </a:ln>
        </p:spPr>
      </p:pic>
      <p:sp>
        <p:nvSpPr>
          <p:cNvPr id="8" name="Segnaposto numero diapositiva 7">
            <a:extLst>
              <a:ext uri="{FF2B5EF4-FFF2-40B4-BE49-F238E27FC236}">
                <a16:creationId xmlns:a16="http://schemas.microsoft.com/office/drawing/2014/main" id="{86DA3A1E-7E0F-240A-DC7A-04249B8B136F}"/>
              </a:ext>
            </a:extLst>
          </p:cNvPr>
          <p:cNvSpPr>
            <a:spLocks noGrp="1"/>
          </p:cNvSpPr>
          <p:nvPr>
            <p:ph type="sldNum" sz="quarter" idx="12"/>
          </p:nvPr>
        </p:nvSpPr>
        <p:spPr/>
        <p:txBody>
          <a:bodyPr/>
          <a:lstStyle/>
          <a:p>
            <a:pPr>
              <a:defRPr/>
            </a:pPr>
            <a:fld id="{5387C6B8-7A91-4655-8FD1-B5F0E43038C3}" type="slidenum">
              <a:rPr lang="it-IT" altLang="it-IT" smtClean="0"/>
              <a:pPr>
                <a:defRPr/>
              </a:pPr>
              <a:t>11</a:t>
            </a:fld>
            <a:endParaRPr lang="it-IT" altLang="it-IT"/>
          </a:p>
        </p:txBody>
      </p:sp>
    </p:spTree>
    <p:extLst>
      <p:ext uri="{BB962C8B-B14F-4D97-AF65-F5344CB8AC3E}">
        <p14:creationId xmlns:p14="http://schemas.microsoft.com/office/powerpoint/2010/main" val="7545371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8" name="Google Shape;118;p14"/>
          <p:cNvSpPr txBox="1">
            <a:spLocks noGrp="1"/>
          </p:cNvSpPr>
          <p:nvPr>
            <p:ph type="sldNum" sz="quarter" idx="12"/>
          </p:nvPr>
        </p:nvSpPr>
        <p:spPr>
          <a:prstGeom prst="rect">
            <a:avLst/>
          </a:prstGeom>
        </p:spPr>
        <p:txBody>
          <a:bodyPr spcFirstLastPara="1" vert="horz" wrap="square" lIns="121900" tIns="121900" rIns="121900" bIns="121900" rtlCol="0" anchor="ctr" anchorCtr="0">
            <a:noAutofit/>
          </a:bodyPr>
          <a:lstStyle/>
          <a:p>
            <a:pPr algn="ctr"/>
            <a:fld id="{00000000-1234-1234-1234-123412341234}" type="slidenum">
              <a:rPr lang="en"/>
              <a:pPr algn="ctr"/>
              <a:t>12</a:t>
            </a:fld>
            <a:endParaRPr/>
          </a:p>
        </p:txBody>
      </p:sp>
      <p:sp>
        <p:nvSpPr>
          <p:cNvPr id="115" name="Google Shape;115;p14"/>
          <p:cNvSpPr txBox="1">
            <a:spLocks noGrp="1"/>
          </p:cNvSpPr>
          <p:nvPr>
            <p:ph type="body" idx="4294967295"/>
          </p:nvPr>
        </p:nvSpPr>
        <p:spPr>
          <a:xfrm>
            <a:off x="641350" y="464658"/>
            <a:ext cx="10909300" cy="2389188"/>
          </a:xfrm>
          <a:prstGeom prst="rect">
            <a:avLst/>
          </a:prstGeom>
        </p:spPr>
        <p:txBody>
          <a:bodyPr spcFirstLastPara="1" vert="horz" wrap="square" lIns="121900" tIns="121900" rIns="121900" bIns="121900" rtlCol="0" anchor="t" anchorCtr="0">
            <a:noAutofit/>
          </a:bodyPr>
          <a:lstStyle/>
          <a:p>
            <a:pPr marL="0" indent="0" algn="just">
              <a:spcAft>
                <a:spcPts val="2667"/>
              </a:spcAft>
              <a:buNone/>
            </a:pPr>
            <a:r>
              <a:rPr lang="it-IT" sz="2667" dirty="0">
                <a:latin typeface="Dosis"/>
                <a:sym typeface="Dosis"/>
              </a:rPr>
              <a:t>Decreto  del ministero Economia e Finanze </a:t>
            </a:r>
            <a:r>
              <a:rPr lang="it-IT" sz="2400" dirty="0">
                <a:latin typeface="Dosis"/>
                <a:sym typeface="Dosis"/>
              </a:rPr>
              <a:t>25 luglio 2023 ( G.U. n. 181 del 4 /08/ 2023)</a:t>
            </a:r>
            <a:endParaRPr lang="it-IT" sz="2400" dirty="0"/>
          </a:p>
          <a:p>
            <a:pPr marL="0" indent="0" algn="just">
              <a:spcAft>
                <a:spcPts val="2667"/>
              </a:spcAft>
              <a:buNone/>
            </a:pPr>
            <a:r>
              <a:rPr lang="it-IT" sz="2400" b="1" dirty="0"/>
              <a:t>«Aggiornamento degli allegati al D. lgs n. 118  del 23/6/2011 recante Disposizioni in materia di armonizzazione dei sistemi contabili e degli schemi di bilancio delle regioni, degli enti locali e dei loro organismi, a norma degli art. 1 e 2  della legge 5 maggio 2009, n. 42»</a:t>
            </a:r>
            <a:endParaRPr lang="it-IT" sz="2400" dirty="0"/>
          </a:p>
          <a:p>
            <a:pPr marL="0" indent="0" algn="just">
              <a:buNone/>
            </a:pPr>
            <a:endParaRPr sz="1867" dirty="0"/>
          </a:p>
        </p:txBody>
      </p:sp>
      <p:sp>
        <p:nvSpPr>
          <p:cNvPr id="6" name="Freccia giù 5">
            <a:extLst>
              <a:ext uri="{FF2B5EF4-FFF2-40B4-BE49-F238E27FC236}">
                <a16:creationId xmlns:a16="http://schemas.microsoft.com/office/drawing/2014/main" id="{C8869AD1-F397-EB1E-5D94-902D4E8CA374}"/>
              </a:ext>
            </a:extLst>
          </p:cNvPr>
          <p:cNvSpPr/>
          <p:nvPr/>
        </p:nvSpPr>
        <p:spPr>
          <a:xfrm>
            <a:off x="5593236" y="3635813"/>
            <a:ext cx="1367881" cy="8173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400"/>
          </a:p>
        </p:txBody>
      </p:sp>
      <p:sp>
        <p:nvSpPr>
          <p:cNvPr id="7" name="CasellaDiTesto 6">
            <a:extLst>
              <a:ext uri="{FF2B5EF4-FFF2-40B4-BE49-F238E27FC236}">
                <a16:creationId xmlns:a16="http://schemas.microsoft.com/office/drawing/2014/main" id="{8CE16563-F4F2-20BB-81DF-8A41E84B89B5}"/>
              </a:ext>
            </a:extLst>
          </p:cNvPr>
          <p:cNvSpPr txBox="1"/>
          <p:nvPr/>
        </p:nvSpPr>
        <p:spPr>
          <a:xfrm>
            <a:off x="793201" y="5235098"/>
            <a:ext cx="10633256" cy="830997"/>
          </a:xfrm>
          <a:prstGeom prst="rect">
            <a:avLst/>
          </a:prstGeom>
          <a:noFill/>
        </p:spPr>
        <p:txBody>
          <a:bodyPr wrap="square">
            <a:spAutoFit/>
          </a:bodyPr>
          <a:lstStyle/>
          <a:p>
            <a:pPr algn="ctr">
              <a:spcAft>
                <a:spcPts val="2667"/>
              </a:spcAft>
            </a:pPr>
            <a:r>
              <a:rPr lang="it-IT" sz="2400" dirty="0">
                <a:latin typeface="Roboto" panose="02000000000000000000" pitchFamily="2" charset="0"/>
                <a:ea typeface="Roboto" panose="02000000000000000000" pitchFamily="2" charset="0"/>
                <a:cs typeface="Roboto" panose="02000000000000000000" pitchFamily="2" charset="0"/>
                <a:sym typeface="Roboto"/>
              </a:rPr>
              <a:t>È un  correttivo sull’armonizzazione contabile (D.lgs. 188/2011), quindi il riferimento è al 118 del 23/06/2011.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5" name="Google Shape;145;p18"/>
          <p:cNvSpPr txBox="1">
            <a:spLocks noGrp="1"/>
          </p:cNvSpPr>
          <p:nvPr>
            <p:ph type="sldNum" sz="quarter" idx="12"/>
          </p:nvPr>
        </p:nvSpPr>
        <p:spPr>
          <a:prstGeom prst="rect">
            <a:avLst/>
          </a:prstGeom>
        </p:spPr>
        <p:txBody>
          <a:bodyPr spcFirstLastPara="1" vert="horz" wrap="square" lIns="121900" tIns="121900" rIns="121900" bIns="121900" rtlCol="0" anchor="ctr" anchorCtr="0">
            <a:noAutofit/>
          </a:bodyPr>
          <a:lstStyle/>
          <a:p>
            <a:pPr algn="ctr"/>
            <a:fld id="{00000000-1234-1234-1234-123412341234}" type="slidenum">
              <a:rPr lang="en"/>
              <a:pPr algn="ctr"/>
              <a:t>13</a:t>
            </a:fld>
            <a:endParaRPr/>
          </a:p>
        </p:txBody>
      </p:sp>
      <p:sp>
        <p:nvSpPr>
          <p:cNvPr id="143" name="Google Shape;143;p18"/>
          <p:cNvSpPr txBox="1">
            <a:spLocks noGrp="1"/>
          </p:cNvSpPr>
          <p:nvPr>
            <p:ph type="title" idx="4294967295"/>
          </p:nvPr>
        </p:nvSpPr>
        <p:spPr>
          <a:xfrm>
            <a:off x="510362" y="321930"/>
            <a:ext cx="10728251" cy="998538"/>
          </a:xfrm>
          <a:prstGeom prst="rect">
            <a:avLst/>
          </a:prstGeom>
          <a:solidFill>
            <a:schemeClr val="accent5"/>
          </a:solidFill>
          <a:ln>
            <a:solidFill>
              <a:schemeClr val="accent1"/>
            </a:solidFill>
          </a:ln>
        </p:spPr>
        <p:txBody>
          <a:bodyPr spcFirstLastPara="1" vert="horz" wrap="square" lIns="121900" tIns="121900" rIns="121900" bIns="121900" rtlCol="0" anchor="ctr" anchorCtr="0">
            <a:noAutofit/>
          </a:bodyPr>
          <a:lstStyle/>
          <a:p>
            <a:r>
              <a:rPr lang="en" dirty="0">
                <a:solidFill>
                  <a:schemeClr val="bg1"/>
                </a:solidFill>
              </a:rPr>
              <a:t>D.M. del 25 </a:t>
            </a:r>
            <a:r>
              <a:rPr lang="en" dirty="0" err="1">
                <a:solidFill>
                  <a:schemeClr val="bg1"/>
                </a:solidFill>
              </a:rPr>
              <a:t>luglio</a:t>
            </a:r>
            <a:r>
              <a:rPr lang="en" dirty="0">
                <a:solidFill>
                  <a:schemeClr val="bg1"/>
                </a:solidFill>
              </a:rPr>
              <a:t> 2023. Le </a:t>
            </a:r>
            <a:r>
              <a:rPr lang="en" dirty="0" err="1">
                <a:solidFill>
                  <a:schemeClr val="bg1"/>
                </a:solidFill>
              </a:rPr>
              <a:t>principali</a:t>
            </a:r>
            <a:r>
              <a:rPr lang="en" dirty="0">
                <a:solidFill>
                  <a:schemeClr val="bg1"/>
                </a:solidFill>
              </a:rPr>
              <a:t> </a:t>
            </a:r>
            <a:r>
              <a:rPr lang="en" dirty="0" err="1">
                <a:solidFill>
                  <a:schemeClr val="bg1"/>
                </a:solidFill>
              </a:rPr>
              <a:t>novità</a:t>
            </a:r>
            <a:r>
              <a:rPr lang="en" dirty="0">
                <a:solidFill>
                  <a:schemeClr val="bg1"/>
                </a:solidFill>
              </a:rPr>
              <a:t>  </a:t>
            </a:r>
            <a:endParaRPr dirty="0">
              <a:solidFill>
                <a:schemeClr val="bg1"/>
              </a:solidFill>
            </a:endParaRPr>
          </a:p>
        </p:txBody>
      </p:sp>
      <p:sp>
        <p:nvSpPr>
          <p:cNvPr id="144" name="Google Shape;144;p18"/>
          <p:cNvSpPr txBox="1">
            <a:spLocks noGrp="1"/>
          </p:cNvSpPr>
          <p:nvPr>
            <p:ph type="body" idx="4294967295"/>
          </p:nvPr>
        </p:nvSpPr>
        <p:spPr>
          <a:xfrm>
            <a:off x="510362" y="1625600"/>
            <a:ext cx="10908526" cy="4864100"/>
          </a:xfrm>
          <a:prstGeom prst="rect">
            <a:avLst/>
          </a:prstGeom>
        </p:spPr>
        <p:txBody>
          <a:bodyPr spcFirstLastPara="1" vert="horz" wrap="square" lIns="121900" tIns="121900" rIns="121900" bIns="121900" rtlCol="0" anchor="t" anchorCtr="0">
            <a:noAutofit/>
          </a:bodyPr>
          <a:lstStyle/>
          <a:p>
            <a:pPr marL="380990" indent="-380990">
              <a:buFont typeface="Wingdings" pitchFamily="2" charset="2"/>
              <a:buChar char="§"/>
            </a:pPr>
            <a:r>
              <a:rPr lang="it-IT" sz="2400" dirty="0">
                <a:latin typeface="Roboto" panose="02000000000000000000" pitchFamily="2" charset="0"/>
                <a:ea typeface="Roboto" panose="02000000000000000000" pitchFamily="2" charset="0"/>
                <a:cs typeface="Roboto" panose="02000000000000000000" pitchFamily="2" charset="0"/>
              </a:rPr>
              <a:t>Fornisce una declinazione puntuale delle fasi e dei tempi del processo di formazione del bilancio di previsione per giungere ad una approvazione entro i termini di legge del documento (31 dicembre anno x-1)</a:t>
            </a:r>
          </a:p>
          <a:p>
            <a:pPr marL="380990" indent="-380990">
              <a:buFont typeface="Wingdings" pitchFamily="2" charset="2"/>
              <a:buChar char="§"/>
            </a:pPr>
            <a:r>
              <a:rPr lang="it-IT" sz="2400" dirty="0">
                <a:latin typeface="Roboto" panose="02000000000000000000" pitchFamily="2" charset="0"/>
                <a:ea typeface="Roboto" panose="02000000000000000000" pitchFamily="2" charset="0"/>
                <a:cs typeface="Roboto" panose="02000000000000000000" pitchFamily="2" charset="0"/>
              </a:rPr>
              <a:t>Introduce il «bilancio tecnico» a cura del responsabile finanziario</a:t>
            </a:r>
          </a:p>
          <a:p>
            <a:pPr marL="380990" indent="-380990">
              <a:buFont typeface="Wingdings" pitchFamily="2" charset="2"/>
              <a:buChar char="§"/>
            </a:pPr>
            <a:r>
              <a:rPr lang="it-IT" sz="2400" dirty="0">
                <a:latin typeface="Roboto" panose="02000000000000000000" pitchFamily="2" charset="0"/>
                <a:ea typeface="Roboto" panose="02000000000000000000" pitchFamily="2" charset="0"/>
                <a:cs typeface="Roboto" panose="02000000000000000000" pitchFamily="2" charset="0"/>
              </a:rPr>
              <a:t>Modifica il DUP nella parte programmazione annuale e triennale del fabbisogno di personale e il PEG</a:t>
            </a:r>
          </a:p>
          <a:p>
            <a:pPr marL="380990" indent="-380990">
              <a:buFont typeface="Wingdings" pitchFamily="2" charset="2"/>
              <a:buChar char="§"/>
            </a:pPr>
            <a:r>
              <a:rPr lang="it-IT" sz="2400" dirty="0">
                <a:latin typeface="Roboto" panose="02000000000000000000" pitchFamily="2" charset="0"/>
                <a:ea typeface="Roboto" panose="02000000000000000000" pitchFamily="2" charset="0"/>
                <a:cs typeface="Roboto" panose="02000000000000000000" pitchFamily="2" charset="0"/>
              </a:rPr>
              <a:t>Adegua alcuni allegati al </a:t>
            </a:r>
            <a:r>
              <a:rPr lang="it-IT" sz="2400" dirty="0" err="1">
                <a:latin typeface="Roboto" panose="02000000000000000000" pitchFamily="2" charset="0"/>
                <a:ea typeface="Roboto" panose="02000000000000000000" pitchFamily="2" charset="0"/>
                <a:cs typeface="Roboto" panose="02000000000000000000" pitchFamily="2" charset="0"/>
              </a:rPr>
              <a:t>d.lgs</a:t>
            </a:r>
            <a:r>
              <a:rPr lang="it-IT" sz="2400" dirty="0">
                <a:latin typeface="Roboto" panose="02000000000000000000" pitchFamily="2" charset="0"/>
                <a:ea typeface="Roboto" panose="02000000000000000000" pitchFamily="2" charset="0"/>
                <a:cs typeface="Roboto" panose="02000000000000000000" pitchFamily="2" charset="0"/>
              </a:rPr>
              <a:t> n. 118/2011 (Piano dei Conti Integrato, schema di Bilancio di previsione e schema di rendiconto, elenco delle missioni, programmi, </a:t>
            </a:r>
            <a:r>
              <a:rPr lang="it-IT" sz="2400" dirty="0" err="1">
                <a:latin typeface="Roboto" panose="02000000000000000000" pitchFamily="2" charset="0"/>
                <a:ea typeface="Roboto" panose="02000000000000000000" pitchFamily="2" charset="0"/>
                <a:cs typeface="Roboto" panose="02000000000000000000" pitchFamily="2" charset="0"/>
              </a:rPr>
              <a:t>macroaggregati</a:t>
            </a:r>
            <a:r>
              <a:rPr lang="it-IT" sz="2400" dirty="0">
                <a:latin typeface="Roboto" panose="02000000000000000000" pitchFamily="2" charset="0"/>
                <a:ea typeface="Roboto" panose="02000000000000000000" pitchFamily="2" charset="0"/>
                <a:cs typeface="Roboto" panose="02000000000000000000" pitchFamily="2" charset="0"/>
              </a:rPr>
              <a:t> e titoli di spesa).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5" name="Google Shape;145;p18"/>
          <p:cNvSpPr txBox="1">
            <a:spLocks noGrp="1"/>
          </p:cNvSpPr>
          <p:nvPr>
            <p:ph type="sldNum" sz="quarter" idx="12"/>
          </p:nvPr>
        </p:nvSpPr>
        <p:spPr>
          <a:prstGeom prst="rect">
            <a:avLst/>
          </a:prstGeom>
        </p:spPr>
        <p:txBody>
          <a:bodyPr spcFirstLastPara="1" vert="horz" wrap="square" lIns="121900" tIns="121900" rIns="121900" bIns="121900" rtlCol="0" anchor="ctr" anchorCtr="0">
            <a:noAutofit/>
          </a:bodyPr>
          <a:lstStyle/>
          <a:p>
            <a:pPr algn="ctr"/>
            <a:fld id="{00000000-1234-1234-1234-123412341234}" type="slidenum">
              <a:rPr lang="en"/>
              <a:pPr algn="ctr"/>
              <a:t>14</a:t>
            </a:fld>
            <a:endParaRPr/>
          </a:p>
        </p:txBody>
      </p:sp>
      <p:sp>
        <p:nvSpPr>
          <p:cNvPr id="143" name="Google Shape;143;p18"/>
          <p:cNvSpPr txBox="1">
            <a:spLocks noGrp="1"/>
          </p:cNvSpPr>
          <p:nvPr>
            <p:ph type="title" idx="4294967295"/>
          </p:nvPr>
        </p:nvSpPr>
        <p:spPr>
          <a:xfrm>
            <a:off x="477986" y="261974"/>
            <a:ext cx="10940902" cy="998538"/>
          </a:xfrm>
          <a:prstGeom prst="rect">
            <a:avLst/>
          </a:prstGeom>
          <a:solidFill>
            <a:schemeClr val="accent5"/>
          </a:solidFill>
        </p:spPr>
        <p:txBody>
          <a:bodyPr spcFirstLastPara="1" vert="horz" wrap="square" lIns="121900" tIns="121900" rIns="121900" bIns="121900" rtlCol="0" anchor="ctr" anchorCtr="0">
            <a:noAutofit/>
          </a:bodyPr>
          <a:lstStyle/>
          <a:p>
            <a:r>
              <a:rPr lang="en" dirty="0">
                <a:solidFill>
                  <a:schemeClr val="bg1"/>
                </a:solidFill>
              </a:rPr>
              <a:t>D.M. del 25 </a:t>
            </a:r>
            <a:r>
              <a:rPr lang="en" dirty="0" err="1">
                <a:solidFill>
                  <a:schemeClr val="bg1"/>
                </a:solidFill>
              </a:rPr>
              <a:t>luglio</a:t>
            </a:r>
            <a:r>
              <a:rPr lang="en" dirty="0">
                <a:solidFill>
                  <a:schemeClr val="bg1"/>
                </a:solidFill>
              </a:rPr>
              <a:t> 2023. Le </a:t>
            </a:r>
            <a:r>
              <a:rPr lang="en" dirty="0" err="1">
                <a:solidFill>
                  <a:schemeClr val="bg1"/>
                </a:solidFill>
              </a:rPr>
              <a:t>principali</a:t>
            </a:r>
            <a:r>
              <a:rPr lang="en" dirty="0">
                <a:solidFill>
                  <a:schemeClr val="bg1"/>
                </a:solidFill>
              </a:rPr>
              <a:t> </a:t>
            </a:r>
            <a:r>
              <a:rPr lang="en" dirty="0" err="1">
                <a:solidFill>
                  <a:schemeClr val="bg1"/>
                </a:solidFill>
              </a:rPr>
              <a:t>novità</a:t>
            </a:r>
            <a:r>
              <a:rPr lang="en" dirty="0">
                <a:solidFill>
                  <a:schemeClr val="bg1"/>
                </a:solidFill>
              </a:rPr>
              <a:t>  </a:t>
            </a:r>
            <a:endParaRPr dirty="0">
              <a:solidFill>
                <a:schemeClr val="bg1"/>
              </a:solidFill>
            </a:endParaRPr>
          </a:p>
        </p:txBody>
      </p:sp>
      <p:sp>
        <p:nvSpPr>
          <p:cNvPr id="144" name="Google Shape;144;p18"/>
          <p:cNvSpPr txBox="1">
            <a:spLocks noGrp="1"/>
          </p:cNvSpPr>
          <p:nvPr>
            <p:ph type="body" idx="4294967295"/>
          </p:nvPr>
        </p:nvSpPr>
        <p:spPr>
          <a:xfrm>
            <a:off x="717458" y="1376381"/>
            <a:ext cx="10461958" cy="4864100"/>
          </a:xfrm>
          <a:prstGeom prst="rect">
            <a:avLst/>
          </a:prstGeom>
        </p:spPr>
        <p:txBody>
          <a:bodyPr spcFirstLastPara="1" vert="horz" wrap="square" lIns="121900" tIns="121900" rIns="121900" bIns="121900" rtlCol="0" anchor="t" anchorCtr="0">
            <a:noAutofit/>
          </a:bodyPr>
          <a:lstStyle/>
          <a:p>
            <a:pPr marL="0" indent="0" algn="just">
              <a:buNone/>
            </a:pPr>
            <a:r>
              <a:rPr lang="it-IT" sz="3200" b="1" dirty="0">
                <a:solidFill>
                  <a:schemeClr val="accent1"/>
                </a:solidFill>
                <a:latin typeface="Roboto" panose="02000000000000000000" pitchFamily="2" charset="0"/>
                <a:ea typeface="Roboto" panose="02000000000000000000" pitchFamily="2" charset="0"/>
                <a:cs typeface="Roboto" panose="02000000000000000000" pitchFamily="2" charset="0"/>
              </a:rPr>
              <a:t>QUALI MODIFICHE?</a:t>
            </a:r>
          </a:p>
          <a:p>
            <a:pPr marL="0" indent="0" algn="just">
              <a:buNone/>
            </a:pPr>
            <a:r>
              <a:rPr lang="it-IT" sz="2400" b="1" dirty="0">
                <a:solidFill>
                  <a:srgbClr val="000000"/>
                </a:solidFill>
                <a:latin typeface="Roboto" panose="02000000000000000000" pitchFamily="2" charset="0"/>
                <a:ea typeface="Roboto" panose="02000000000000000000" pitchFamily="2" charset="0"/>
                <a:cs typeface="Roboto" panose="02000000000000000000" pitchFamily="2" charset="0"/>
              </a:rPr>
              <a:t>1) Adeguamento Processo e Documenti di Programmazione</a:t>
            </a:r>
          </a:p>
          <a:p>
            <a:pPr marL="0" indent="0" algn="just">
              <a:buNone/>
            </a:pPr>
            <a:r>
              <a:rPr lang="it-IT" sz="2400" dirty="0">
                <a:solidFill>
                  <a:srgbClr val="000000"/>
                </a:solidFill>
                <a:latin typeface="Roboto" panose="02000000000000000000" pitchFamily="2" charset="0"/>
                <a:ea typeface="Roboto" panose="02000000000000000000" pitchFamily="2" charset="0"/>
                <a:cs typeface="Roboto" panose="02000000000000000000" pitchFamily="2" charset="0"/>
              </a:rPr>
              <a:t>ALLEGATO 4/1</a:t>
            </a:r>
          </a:p>
          <a:p>
            <a:pPr marL="380990" indent="-380990" algn="just">
              <a:buFont typeface="Wingdings" pitchFamily="2" charset="2"/>
              <a:buChar char="ü"/>
            </a:pPr>
            <a:r>
              <a:rPr lang="it-IT" sz="2400" dirty="0">
                <a:solidFill>
                  <a:srgbClr val="000000"/>
                </a:solidFill>
                <a:latin typeface="Roboto" panose="02000000000000000000" pitchFamily="2" charset="0"/>
                <a:ea typeface="Roboto" panose="02000000000000000000" pitchFamily="2" charset="0"/>
                <a:cs typeface="Roboto" panose="02000000000000000000" pitchFamily="2" charset="0"/>
              </a:rPr>
              <a:t>AGGIORNAMENTO  DUP  adeguandolo alle disposizioni contenute nel Piano Integrato di attività e Organizzazione (PIAO), stralciando dallo stesso la programmazione annuale e triennale del fabbisogno di personale, ma mantenendo la definizione delle risorse finanziarie.</a:t>
            </a:r>
          </a:p>
          <a:p>
            <a:pPr marL="380990" indent="-380990" algn="just">
              <a:buFont typeface="Wingdings" pitchFamily="2" charset="2"/>
              <a:buChar char="ü"/>
            </a:pPr>
            <a:r>
              <a:rPr lang="it-IT" sz="2400" dirty="0">
                <a:latin typeface="Roboto" panose="02000000000000000000" pitchFamily="2" charset="0"/>
                <a:ea typeface="Roboto" panose="02000000000000000000" pitchFamily="2" charset="0"/>
                <a:cs typeface="Roboto" panose="02000000000000000000" pitchFamily="2" charset="0"/>
              </a:rPr>
              <a:t>NUOVO MODELLO di Piano esecutivo di gestione (PEG)</a:t>
            </a:r>
          </a:p>
          <a:p>
            <a:pPr marL="380990" indent="-380990" algn="just">
              <a:buFont typeface="Wingdings" pitchFamily="2" charset="2"/>
              <a:buChar char="ü"/>
            </a:pPr>
            <a:r>
              <a:rPr lang="it-IT" sz="2400" dirty="0">
                <a:latin typeface="Roboto" panose="02000000000000000000" pitchFamily="2" charset="0"/>
                <a:ea typeface="Roboto" panose="02000000000000000000" pitchFamily="2" charset="0"/>
                <a:cs typeface="Roboto" panose="02000000000000000000" pitchFamily="2" charset="0"/>
              </a:rPr>
              <a:t>Fasi dettagliate del processo di programmazione economico-finanziaria con </a:t>
            </a:r>
            <a:r>
              <a:rPr lang="it-IT" sz="2400" b="1" u="sng" dirty="0">
                <a:latin typeface="Roboto" panose="02000000000000000000" pitchFamily="2" charset="0"/>
                <a:ea typeface="Roboto" panose="02000000000000000000" pitchFamily="2" charset="0"/>
                <a:cs typeface="Roboto" panose="02000000000000000000" pitchFamily="2" charset="0"/>
              </a:rPr>
              <a:t>avvio il 15 settembre dell’anno x-1</a:t>
            </a:r>
          </a:p>
          <a:p>
            <a:pPr marL="380990" indent="-380990" algn="just">
              <a:buFont typeface="Wingdings" pitchFamily="2" charset="2"/>
              <a:buChar char="ü"/>
            </a:pPr>
            <a:endParaRPr lang="it-IT" sz="2400" dirty="0">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4848797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5" name="Google Shape;145;p18"/>
          <p:cNvSpPr txBox="1">
            <a:spLocks noGrp="1"/>
          </p:cNvSpPr>
          <p:nvPr>
            <p:ph type="sldNum" sz="quarter" idx="12"/>
          </p:nvPr>
        </p:nvSpPr>
        <p:spPr>
          <a:prstGeom prst="rect">
            <a:avLst/>
          </a:prstGeom>
        </p:spPr>
        <p:txBody>
          <a:bodyPr spcFirstLastPara="1" vert="horz" wrap="square" lIns="121900" tIns="121900" rIns="121900" bIns="121900" rtlCol="0" anchor="ctr" anchorCtr="0">
            <a:noAutofit/>
          </a:bodyPr>
          <a:lstStyle/>
          <a:p>
            <a:pPr algn="ctr"/>
            <a:fld id="{00000000-1234-1234-1234-123412341234}" type="slidenum">
              <a:rPr lang="en"/>
              <a:pPr algn="ctr"/>
              <a:t>15</a:t>
            </a:fld>
            <a:endParaRPr/>
          </a:p>
        </p:txBody>
      </p:sp>
      <p:sp>
        <p:nvSpPr>
          <p:cNvPr id="143" name="Google Shape;143;p18"/>
          <p:cNvSpPr txBox="1">
            <a:spLocks noGrp="1"/>
          </p:cNvSpPr>
          <p:nvPr>
            <p:ph type="title" idx="4294967295"/>
          </p:nvPr>
        </p:nvSpPr>
        <p:spPr>
          <a:xfrm>
            <a:off x="371659" y="293872"/>
            <a:ext cx="11047228" cy="998538"/>
          </a:xfrm>
          <a:prstGeom prst="rect">
            <a:avLst/>
          </a:prstGeom>
          <a:solidFill>
            <a:schemeClr val="accent5"/>
          </a:solidFill>
        </p:spPr>
        <p:txBody>
          <a:bodyPr spcFirstLastPara="1" vert="horz" wrap="square" lIns="121900" tIns="121900" rIns="121900" bIns="121900" rtlCol="0" anchor="ctr" anchorCtr="0">
            <a:noAutofit/>
          </a:bodyPr>
          <a:lstStyle/>
          <a:p>
            <a:r>
              <a:rPr lang="en" dirty="0">
                <a:solidFill>
                  <a:schemeClr val="bg1"/>
                </a:solidFill>
              </a:rPr>
              <a:t>D.M. del 25 </a:t>
            </a:r>
            <a:r>
              <a:rPr lang="en" dirty="0" err="1">
                <a:solidFill>
                  <a:schemeClr val="bg1"/>
                </a:solidFill>
              </a:rPr>
              <a:t>luglio</a:t>
            </a:r>
            <a:r>
              <a:rPr lang="en" dirty="0">
                <a:solidFill>
                  <a:schemeClr val="bg1"/>
                </a:solidFill>
              </a:rPr>
              <a:t> 2023. Le </a:t>
            </a:r>
            <a:r>
              <a:rPr lang="en" dirty="0" err="1">
                <a:solidFill>
                  <a:schemeClr val="bg1"/>
                </a:solidFill>
              </a:rPr>
              <a:t>principali</a:t>
            </a:r>
            <a:r>
              <a:rPr lang="en" dirty="0">
                <a:solidFill>
                  <a:schemeClr val="bg1"/>
                </a:solidFill>
              </a:rPr>
              <a:t> </a:t>
            </a:r>
            <a:r>
              <a:rPr lang="en" dirty="0" err="1">
                <a:solidFill>
                  <a:schemeClr val="bg1"/>
                </a:solidFill>
              </a:rPr>
              <a:t>novità</a:t>
            </a:r>
            <a:r>
              <a:rPr lang="en" dirty="0">
                <a:solidFill>
                  <a:schemeClr val="bg1"/>
                </a:solidFill>
              </a:rPr>
              <a:t>  </a:t>
            </a:r>
            <a:endParaRPr dirty="0">
              <a:solidFill>
                <a:schemeClr val="bg1"/>
              </a:solidFill>
            </a:endParaRPr>
          </a:p>
        </p:txBody>
      </p:sp>
      <p:sp>
        <p:nvSpPr>
          <p:cNvPr id="144" name="Google Shape;144;p18"/>
          <p:cNvSpPr txBox="1">
            <a:spLocks noGrp="1"/>
          </p:cNvSpPr>
          <p:nvPr>
            <p:ph type="body" idx="4294967295"/>
          </p:nvPr>
        </p:nvSpPr>
        <p:spPr>
          <a:xfrm>
            <a:off x="1127050" y="1625600"/>
            <a:ext cx="10291837" cy="4864100"/>
          </a:xfrm>
          <a:prstGeom prst="rect">
            <a:avLst/>
          </a:prstGeom>
        </p:spPr>
        <p:txBody>
          <a:bodyPr spcFirstLastPara="1" vert="horz" wrap="square" lIns="121900" tIns="121900" rIns="121900" bIns="121900" rtlCol="0" anchor="t" anchorCtr="0">
            <a:noAutofit/>
          </a:bodyPr>
          <a:lstStyle/>
          <a:p>
            <a:pPr marL="0" indent="0" algn="just">
              <a:buNone/>
            </a:pPr>
            <a:r>
              <a:rPr lang="it-IT" sz="3200" b="1" dirty="0">
                <a:solidFill>
                  <a:schemeClr val="accent1"/>
                </a:solidFill>
                <a:latin typeface="Roboto" panose="02000000000000000000" pitchFamily="2" charset="0"/>
                <a:ea typeface="Roboto" panose="02000000000000000000" pitchFamily="2" charset="0"/>
                <a:cs typeface="Roboto" panose="02000000000000000000" pitchFamily="2" charset="0"/>
              </a:rPr>
              <a:t>QUALI MODIFICHE?</a:t>
            </a:r>
          </a:p>
          <a:p>
            <a:pPr marL="0" indent="0" algn="just">
              <a:buNone/>
            </a:pPr>
            <a:r>
              <a:rPr lang="it-IT" sz="2400" b="1" dirty="0">
                <a:solidFill>
                  <a:srgbClr val="000000"/>
                </a:solidFill>
                <a:latin typeface="Roboto" panose="02000000000000000000" pitchFamily="2" charset="0"/>
                <a:ea typeface="Roboto" panose="02000000000000000000" pitchFamily="2" charset="0"/>
                <a:cs typeface="Roboto" panose="02000000000000000000" pitchFamily="2" charset="0"/>
              </a:rPr>
              <a:t>2) Modifica Schemi Contabili</a:t>
            </a:r>
          </a:p>
          <a:p>
            <a:pPr marL="380990" indent="-380990" algn="just">
              <a:buFont typeface="Wingdings" pitchFamily="2" charset="2"/>
              <a:buChar char="ü"/>
            </a:pPr>
            <a:r>
              <a:rPr lang="it-IT" sz="2400" dirty="0">
                <a:solidFill>
                  <a:srgbClr val="000000"/>
                </a:solidFill>
                <a:latin typeface="Roboto" panose="02000000000000000000" pitchFamily="2" charset="0"/>
                <a:ea typeface="Roboto" panose="02000000000000000000" pitchFamily="2" charset="0"/>
                <a:cs typeface="Roboto" panose="02000000000000000000" pitchFamily="2" charset="0"/>
              </a:rPr>
              <a:t>Rendiconto (allegato </a:t>
            </a:r>
            <a:r>
              <a:rPr lang="it-IT" sz="2400" dirty="0">
                <a:latin typeface="Roboto" panose="02000000000000000000" pitchFamily="2" charset="0"/>
                <a:ea typeface="Roboto" panose="02000000000000000000" pitchFamily="2" charset="0"/>
                <a:cs typeface="Roboto" panose="02000000000000000000" pitchFamily="2" charset="0"/>
              </a:rPr>
              <a:t>10) e Bilancio di previsione (allegato 9)</a:t>
            </a:r>
            <a:endParaRPr lang="it-IT" sz="2400" dirty="0">
              <a:solidFill>
                <a:srgbClr val="000000"/>
              </a:solidFill>
              <a:latin typeface="Roboto" panose="02000000000000000000" pitchFamily="2" charset="0"/>
              <a:ea typeface="Roboto" panose="02000000000000000000" pitchFamily="2" charset="0"/>
              <a:cs typeface="Roboto" panose="02000000000000000000" pitchFamily="2" charset="0"/>
            </a:endParaRPr>
          </a:p>
          <a:p>
            <a:pPr marL="380990" indent="-380990" algn="just">
              <a:buFont typeface="Wingdings" pitchFamily="2" charset="2"/>
              <a:buChar char="ü"/>
            </a:pPr>
            <a:endParaRPr lang="it-IT" sz="2400" dirty="0">
              <a:solidFill>
                <a:srgbClr val="000000"/>
              </a:solidFill>
              <a:latin typeface="Roboto" panose="02000000000000000000" pitchFamily="2" charset="0"/>
              <a:ea typeface="Roboto" panose="02000000000000000000" pitchFamily="2" charset="0"/>
              <a:cs typeface="Roboto" panose="02000000000000000000" pitchFamily="2" charset="0"/>
            </a:endParaRPr>
          </a:p>
          <a:p>
            <a:pPr marL="0" indent="0" algn="just">
              <a:buNone/>
            </a:pPr>
            <a:r>
              <a:rPr lang="it-IT" sz="2400" dirty="0">
                <a:latin typeface="Roboto" panose="02000000000000000000" pitchFamily="2" charset="0"/>
                <a:ea typeface="Roboto" panose="02000000000000000000" pitchFamily="2" charset="0"/>
                <a:cs typeface="Roboto" panose="02000000000000000000" pitchFamily="2" charset="0"/>
              </a:rPr>
              <a:t>Nuovo schema di Rendiconto Generale adottato a partire dal rendiconto 2023</a:t>
            </a:r>
          </a:p>
          <a:p>
            <a:pPr marL="380990" indent="-380990" algn="just">
              <a:buFont typeface="Wingdings" pitchFamily="2" charset="2"/>
              <a:buChar char="ü"/>
            </a:pPr>
            <a:endParaRPr lang="it-IT" sz="2400" dirty="0">
              <a:latin typeface="Roboto" panose="02000000000000000000" pitchFamily="2" charset="0"/>
              <a:ea typeface="Roboto" panose="02000000000000000000" pitchFamily="2" charset="0"/>
              <a:cs typeface="Roboto" panose="02000000000000000000" pitchFamily="2" charset="0"/>
            </a:endParaRPr>
          </a:p>
          <a:p>
            <a:pPr marL="0" indent="0" algn="just">
              <a:buNone/>
            </a:pPr>
            <a:r>
              <a:rPr lang="it-IT" sz="2400" dirty="0">
                <a:latin typeface="Roboto" panose="02000000000000000000" pitchFamily="2" charset="0"/>
                <a:ea typeface="Roboto" panose="02000000000000000000" pitchFamily="2" charset="0"/>
                <a:cs typeface="Roboto" panose="02000000000000000000" pitchFamily="2" charset="0"/>
              </a:rPr>
              <a:t>Il nuovo schema di Bilancio di Previsione verrà adottato a decorrere dal ciclo di programmazione 2025/2027.</a:t>
            </a:r>
          </a:p>
          <a:p>
            <a:pPr marL="0" indent="0" algn="just">
              <a:buNone/>
            </a:pPr>
            <a:endParaRPr lang="it-IT" sz="2400" dirty="0">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31253370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5" name="Google Shape;145;p18"/>
          <p:cNvSpPr txBox="1">
            <a:spLocks noGrp="1"/>
          </p:cNvSpPr>
          <p:nvPr>
            <p:ph type="sldNum" sz="quarter" idx="12"/>
          </p:nvPr>
        </p:nvSpPr>
        <p:spPr>
          <a:prstGeom prst="rect">
            <a:avLst/>
          </a:prstGeom>
        </p:spPr>
        <p:txBody>
          <a:bodyPr spcFirstLastPara="1" vert="horz" wrap="square" lIns="121900" tIns="121900" rIns="121900" bIns="121900" rtlCol="0" anchor="ctr" anchorCtr="0">
            <a:noAutofit/>
          </a:bodyPr>
          <a:lstStyle/>
          <a:p>
            <a:pPr algn="ctr"/>
            <a:fld id="{00000000-1234-1234-1234-123412341234}" type="slidenum">
              <a:rPr lang="en"/>
              <a:pPr algn="ctr"/>
              <a:t>16</a:t>
            </a:fld>
            <a:endParaRPr/>
          </a:p>
        </p:txBody>
      </p:sp>
      <p:sp>
        <p:nvSpPr>
          <p:cNvPr id="143" name="Google Shape;143;p18"/>
          <p:cNvSpPr txBox="1">
            <a:spLocks noGrp="1"/>
          </p:cNvSpPr>
          <p:nvPr>
            <p:ph type="title" idx="4294967295"/>
          </p:nvPr>
        </p:nvSpPr>
        <p:spPr>
          <a:xfrm>
            <a:off x="402265" y="368300"/>
            <a:ext cx="10951535" cy="998538"/>
          </a:xfrm>
          <a:prstGeom prst="rect">
            <a:avLst/>
          </a:prstGeom>
          <a:solidFill>
            <a:schemeClr val="accent5"/>
          </a:solidFill>
        </p:spPr>
        <p:txBody>
          <a:bodyPr spcFirstLastPara="1" vert="horz" wrap="square" lIns="121900" tIns="121900" rIns="121900" bIns="121900" rtlCol="0" anchor="ctr" anchorCtr="0">
            <a:noAutofit/>
          </a:bodyPr>
          <a:lstStyle/>
          <a:p>
            <a:r>
              <a:rPr lang="en" dirty="0">
                <a:solidFill>
                  <a:schemeClr val="bg1"/>
                </a:solidFill>
              </a:rPr>
              <a:t>D.M. del 25 </a:t>
            </a:r>
            <a:r>
              <a:rPr lang="en" dirty="0" err="1">
                <a:solidFill>
                  <a:schemeClr val="bg1"/>
                </a:solidFill>
              </a:rPr>
              <a:t>luglio</a:t>
            </a:r>
            <a:r>
              <a:rPr lang="en" dirty="0">
                <a:solidFill>
                  <a:schemeClr val="bg1"/>
                </a:solidFill>
              </a:rPr>
              <a:t> 2023. Le </a:t>
            </a:r>
            <a:r>
              <a:rPr lang="en" dirty="0" err="1">
                <a:solidFill>
                  <a:schemeClr val="bg1"/>
                </a:solidFill>
              </a:rPr>
              <a:t>principali</a:t>
            </a:r>
            <a:r>
              <a:rPr lang="en" dirty="0">
                <a:solidFill>
                  <a:schemeClr val="bg1"/>
                </a:solidFill>
              </a:rPr>
              <a:t> </a:t>
            </a:r>
            <a:r>
              <a:rPr lang="en" dirty="0" err="1">
                <a:solidFill>
                  <a:schemeClr val="bg1"/>
                </a:solidFill>
              </a:rPr>
              <a:t>novità</a:t>
            </a:r>
            <a:r>
              <a:rPr lang="en" dirty="0">
                <a:solidFill>
                  <a:schemeClr val="bg1"/>
                </a:solidFill>
              </a:rPr>
              <a:t>  </a:t>
            </a:r>
            <a:endParaRPr dirty="0">
              <a:solidFill>
                <a:schemeClr val="bg1"/>
              </a:solidFill>
            </a:endParaRPr>
          </a:p>
        </p:txBody>
      </p:sp>
      <p:sp>
        <p:nvSpPr>
          <p:cNvPr id="144" name="Google Shape;144;p18"/>
          <p:cNvSpPr txBox="1">
            <a:spLocks noGrp="1"/>
          </p:cNvSpPr>
          <p:nvPr>
            <p:ph type="body" idx="4294967295"/>
          </p:nvPr>
        </p:nvSpPr>
        <p:spPr>
          <a:xfrm>
            <a:off x="455667" y="1492250"/>
            <a:ext cx="10844730" cy="4864100"/>
          </a:xfrm>
          <a:prstGeom prst="rect">
            <a:avLst/>
          </a:prstGeom>
        </p:spPr>
        <p:txBody>
          <a:bodyPr spcFirstLastPara="1" vert="horz" wrap="square" lIns="121900" tIns="121900" rIns="121900" bIns="121900" rtlCol="0" anchor="t" anchorCtr="0">
            <a:noAutofit/>
          </a:bodyPr>
          <a:lstStyle/>
          <a:p>
            <a:pPr marL="0" indent="0" algn="just">
              <a:buNone/>
            </a:pPr>
            <a:r>
              <a:rPr lang="it-IT" sz="3200" b="1" dirty="0">
                <a:solidFill>
                  <a:schemeClr val="accent1"/>
                </a:solidFill>
                <a:latin typeface="Roboto" panose="02000000000000000000" pitchFamily="2" charset="0"/>
                <a:ea typeface="Roboto" panose="02000000000000000000" pitchFamily="2" charset="0"/>
                <a:cs typeface="Roboto" panose="02000000000000000000" pitchFamily="2" charset="0"/>
              </a:rPr>
              <a:t>QUALI MODIFICHE?</a:t>
            </a:r>
          </a:p>
          <a:p>
            <a:pPr marL="0" indent="0" algn="just">
              <a:buNone/>
            </a:pPr>
            <a:r>
              <a:rPr lang="it-IT" sz="2400" b="1" dirty="0">
                <a:solidFill>
                  <a:srgbClr val="000000"/>
                </a:solidFill>
                <a:latin typeface="Roboto" panose="02000000000000000000" pitchFamily="2" charset="0"/>
                <a:ea typeface="Roboto" panose="02000000000000000000" pitchFamily="2" charset="0"/>
                <a:cs typeface="Roboto" panose="02000000000000000000" pitchFamily="2" charset="0"/>
              </a:rPr>
              <a:t>3) Modifica Piano dei Conti Integrato e </a:t>
            </a:r>
            <a:r>
              <a:rPr lang="it-IT" sz="2400" b="1" dirty="0">
                <a:latin typeface="Roboto" panose="02000000000000000000" pitchFamily="2" charset="0"/>
                <a:ea typeface="Roboto" panose="02000000000000000000" pitchFamily="2" charset="0"/>
                <a:cs typeface="Roboto" panose="02000000000000000000" pitchFamily="2" charset="0"/>
              </a:rPr>
              <a:t>elenco delle missioni, programmi, </a:t>
            </a:r>
            <a:r>
              <a:rPr lang="it-IT" sz="2400" b="1" dirty="0" err="1">
                <a:latin typeface="Roboto" panose="02000000000000000000" pitchFamily="2" charset="0"/>
                <a:ea typeface="Roboto" panose="02000000000000000000" pitchFamily="2" charset="0"/>
                <a:cs typeface="Roboto" panose="02000000000000000000" pitchFamily="2" charset="0"/>
              </a:rPr>
              <a:t>macroaggregati</a:t>
            </a:r>
            <a:r>
              <a:rPr lang="it-IT" sz="2400" b="1" dirty="0">
                <a:latin typeface="Roboto" panose="02000000000000000000" pitchFamily="2" charset="0"/>
                <a:ea typeface="Roboto" panose="02000000000000000000" pitchFamily="2" charset="0"/>
                <a:cs typeface="Roboto" panose="02000000000000000000" pitchFamily="2" charset="0"/>
              </a:rPr>
              <a:t> e titoli di spesa a decorrere 2025/2027</a:t>
            </a:r>
            <a:endParaRPr lang="it-IT" sz="2400" b="1" dirty="0">
              <a:solidFill>
                <a:srgbClr val="000000"/>
              </a:solidFill>
              <a:latin typeface="Roboto" panose="02000000000000000000" pitchFamily="2" charset="0"/>
              <a:ea typeface="Roboto" panose="02000000000000000000" pitchFamily="2" charset="0"/>
              <a:cs typeface="Roboto" panose="02000000000000000000" pitchFamily="2" charset="0"/>
            </a:endParaRPr>
          </a:p>
          <a:p>
            <a:pPr marL="0" indent="0" algn="just">
              <a:buNone/>
            </a:pPr>
            <a:r>
              <a:rPr lang="it-IT" sz="2400" i="1" dirty="0">
                <a:latin typeface="Roboto" panose="02000000000000000000" pitchFamily="2" charset="0"/>
                <a:ea typeface="Roboto" panose="02000000000000000000" pitchFamily="2" charset="0"/>
                <a:cs typeface="Roboto" panose="02000000000000000000" pitchFamily="2" charset="0"/>
              </a:rPr>
              <a:t>Allegato 6 - Piano dei conti integrato e allegato 14 </a:t>
            </a:r>
            <a:endParaRPr lang="it-IT" sz="1867" dirty="0">
              <a:latin typeface="Roboto" panose="02000000000000000000" pitchFamily="2" charset="0"/>
              <a:ea typeface="Roboto" panose="02000000000000000000" pitchFamily="2" charset="0"/>
              <a:cs typeface="Roboto" panose="02000000000000000000" pitchFamily="2" charset="0"/>
            </a:endParaRPr>
          </a:p>
          <a:p>
            <a:pPr marL="380990" indent="-380990" algn="just">
              <a:buFont typeface="Wingdings" pitchFamily="2" charset="2"/>
              <a:buChar char="ü"/>
            </a:pPr>
            <a:r>
              <a:rPr lang="it-IT" sz="2400" dirty="0">
                <a:latin typeface="Roboto" panose="02000000000000000000" pitchFamily="2" charset="0"/>
                <a:ea typeface="Roboto" panose="02000000000000000000" pitchFamily="2" charset="0"/>
                <a:cs typeface="Roboto" panose="02000000000000000000" pitchFamily="2" charset="0"/>
              </a:rPr>
              <a:t>Adeguamento conti ambientali di tipo monetario secondo richiesta ISTAT e le direttive del regolamento comunitario n. 691/2011, riguardanti le stime sui prodotti realizzati e le attività svolte dagli operatori economici con finalità ambientale. </a:t>
            </a:r>
          </a:p>
          <a:p>
            <a:pPr marL="380990" indent="-380990" algn="just">
              <a:buFont typeface="Wingdings" pitchFamily="2" charset="2"/>
              <a:buChar char="ü"/>
            </a:pPr>
            <a:r>
              <a:rPr lang="it-IT" sz="2400" dirty="0">
                <a:latin typeface="Roboto" panose="02000000000000000000" pitchFamily="2" charset="0"/>
                <a:ea typeface="Roboto" panose="02000000000000000000" pitchFamily="2" charset="0"/>
                <a:cs typeface="Roboto" panose="02000000000000000000" pitchFamily="2" charset="0"/>
              </a:rPr>
              <a:t>Le modifiche riguardano allegato 6 e la parte seconda dell’allegato 14 al decreto legislativo n. 118/2011 concernente l’elenco delle missioni, programmi, </a:t>
            </a:r>
            <a:r>
              <a:rPr lang="it-IT" sz="2400" dirty="0" err="1">
                <a:latin typeface="Roboto" panose="02000000000000000000" pitchFamily="2" charset="0"/>
                <a:ea typeface="Roboto" panose="02000000000000000000" pitchFamily="2" charset="0"/>
                <a:cs typeface="Roboto" panose="02000000000000000000" pitchFamily="2" charset="0"/>
              </a:rPr>
              <a:t>macroaggregati</a:t>
            </a:r>
            <a:r>
              <a:rPr lang="it-IT" sz="2400" dirty="0">
                <a:latin typeface="Roboto" panose="02000000000000000000" pitchFamily="2" charset="0"/>
                <a:ea typeface="Roboto" panose="02000000000000000000" pitchFamily="2" charset="0"/>
                <a:cs typeface="Roboto" panose="02000000000000000000" pitchFamily="2" charset="0"/>
              </a:rPr>
              <a:t> </a:t>
            </a:r>
          </a:p>
        </p:txBody>
      </p:sp>
    </p:spTree>
    <p:extLst>
      <p:ext uri="{BB962C8B-B14F-4D97-AF65-F5344CB8AC3E}">
        <p14:creationId xmlns:p14="http://schemas.microsoft.com/office/powerpoint/2010/main" val="25882342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Google Shape;351;p38"/>
          <p:cNvSpPr txBox="1">
            <a:spLocks noGrp="1"/>
          </p:cNvSpPr>
          <p:nvPr>
            <p:ph type="ctrTitle" idx="4294967295"/>
          </p:nvPr>
        </p:nvSpPr>
        <p:spPr>
          <a:xfrm>
            <a:off x="786809" y="479868"/>
            <a:ext cx="10271051" cy="1546225"/>
          </a:xfrm>
          <a:prstGeom prst="rect">
            <a:avLst/>
          </a:prstGeom>
          <a:solidFill>
            <a:schemeClr val="accent5"/>
          </a:solidFill>
        </p:spPr>
        <p:txBody>
          <a:bodyPr spcFirstLastPara="1" vert="horz" wrap="square" lIns="121900" tIns="121900" rIns="121900" bIns="121900" rtlCol="0" anchor="b" anchorCtr="0">
            <a:noAutofit/>
          </a:bodyPr>
          <a:lstStyle/>
          <a:p>
            <a:r>
              <a:rPr lang="en" dirty="0">
                <a:solidFill>
                  <a:schemeClr val="bg1"/>
                </a:solidFill>
              </a:rPr>
              <a:t>Il </a:t>
            </a:r>
            <a:r>
              <a:rPr lang="en" dirty="0" err="1">
                <a:solidFill>
                  <a:schemeClr val="bg1"/>
                </a:solidFill>
              </a:rPr>
              <a:t>Bilancio</a:t>
            </a:r>
            <a:r>
              <a:rPr lang="en" dirty="0">
                <a:solidFill>
                  <a:schemeClr val="bg1"/>
                </a:solidFill>
              </a:rPr>
              <a:t> </a:t>
            </a:r>
            <a:r>
              <a:rPr lang="en" dirty="0" err="1">
                <a:solidFill>
                  <a:schemeClr val="bg1"/>
                </a:solidFill>
              </a:rPr>
              <a:t>tecnico</a:t>
            </a:r>
            <a:r>
              <a:rPr lang="en" dirty="0">
                <a:solidFill>
                  <a:schemeClr val="bg1"/>
                </a:solidFill>
              </a:rPr>
              <a:t> e </a:t>
            </a:r>
            <a:r>
              <a:rPr lang="it-IT" dirty="0">
                <a:solidFill>
                  <a:schemeClr val="bg1"/>
                </a:solidFill>
              </a:rPr>
              <a:t>i</a:t>
            </a:r>
            <a:r>
              <a:rPr lang="en" dirty="0">
                <a:solidFill>
                  <a:schemeClr val="bg1"/>
                </a:solidFill>
              </a:rPr>
              <a:t> </a:t>
            </a:r>
            <a:r>
              <a:rPr lang="en" dirty="0" err="1">
                <a:solidFill>
                  <a:schemeClr val="bg1"/>
                </a:solidFill>
              </a:rPr>
              <a:t>casi</a:t>
            </a:r>
            <a:r>
              <a:rPr lang="en" dirty="0">
                <a:solidFill>
                  <a:schemeClr val="bg1"/>
                </a:solidFill>
              </a:rPr>
              <a:t> di </a:t>
            </a:r>
            <a:r>
              <a:rPr lang="en" dirty="0" err="1">
                <a:solidFill>
                  <a:schemeClr val="bg1"/>
                </a:solidFill>
              </a:rPr>
              <a:t>squilibrio</a:t>
            </a:r>
            <a:r>
              <a:rPr lang="en" dirty="0">
                <a:solidFill>
                  <a:schemeClr val="bg1"/>
                </a:solidFill>
              </a:rPr>
              <a:t> </a:t>
            </a:r>
            <a:r>
              <a:rPr lang="en" dirty="0" err="1">
                <a:solidFill>
                  <a:schemeClr val="bg1"/>
                </a:solidFill>
              </a:rPr>
              <a:t>finanziario</a:t>
            </a:r>
            <a:r>
              <a:rPr lang="en" dirty="0">
                <a:solidFill>
                  <a:schemeClr val="bg1"/>
                </a:solidFill>
              </a:rPr>
              <a:t>  </a:t>
            </a:r>
            <a:endParaRPr dirty="0">
              <a:solidFill>
                <a:schemeClr val="bg1"/>
              </a:solidFill>
            </a:endParaRPr>
          </a:p>
        </p:txBody>
      </p:sp>
      <p:sp>
        <p:nvSpPr>
          <p:cNvPr id="3" name="CasellaDiTesto 2">
            <a:extLst>
              <a:ext uri="{FF2B5EF4-FFF2-40B4-BE49-F238E27FC236}">
                <a16:creationId xmlns:a16="http://schemas.microsoft.com/office/drawing/2014/main" id="{63163E5A-0EFF-E0DB-CB41-DE65B32BA3A3}"/>
              </a:ext>
            </a:extLst>
          </p:cNvPr>
          <p:cNvSpPr txBox="1"/>
          <p:nvPr/>
        </p:nvSpPr>
        <p:spPr>
          <a:xfrm>
            <a:off x="1073888" y="2747868"/>
            <a:ext cx="9505507" cy="2585323"/>
          </a:xfrm>
          <a:prstGeom prst="rect">
            <a:avLst/>
          </a:prstGeom>
          <a:noFill/>
        </p:spPr>
        <p:txBody>
          <a:bodyPr wrap="square">
            <a:spAutoFit/>
          </a:bodyPr>
          <a:lstStyle/>
          <a:p>
            <a:pPr marL="380990" indent="-380990" algn="just">
              <a:buFont typeface="Arial" panose="020B0604020202020204" pitchFamily="34" charset="0"/>
              <a:buChar char="•"/>
            </a:pPr>
            <a:r>
              <a:rPr lang="it-IT" dirty="0">
                <a:solidFill>
                  <a:srgbClr val="000000"/>
                </a:solidFill>
                <a:latin typeface="Roboto" panose="02000000000000000000" pitchFamily="2" charset="0"/>
                <a:ea typeface="Roboto" panose="02000000000000000000" pitchFamily="2" charset="0"/>
                <a:cs typeface="Roboto" panose="02000000000000000000" pitchFamily="2" charset="0"/>
              </a:rPr>
              <a:t>è a legislazione vigente</a:t>
            </a:r>
          </a:p>
          <a:p>
            <a:pPr marL="380990" indent="-380990" algn="just">
              <a:buFont typeface="Arial" panose="020B0604020202020204" pitchFamily="34" charset="0"/>
              <a:buChar char="•"/>
            </a:pPr>
            <a:r>
              <a:rPr lang="it-IT" dirty="0">
                <a:solidFill>
                  <a:srgbClr val="000000"/>
                </a:solidFill>
                <a:latin typeface="Roboto" panose="02000000000000000000" pitchFamily="2" charset="0"/>
                <a:ea typeface="Roboto" panose="02000000000000000000" pitchFamily="2" charset="0"/>
                <a:cs typeface="Roboto" panose="02000000000000000000" pitchFamily="2" charset="0"/>
              </a:rPr>
              <a:t>è predisposto dal responsabile del settore finanziario </a:t>
            </a:r>
          </a:p>
          <a:p>
            <a:pPr marL="380990" indent="-380990" algn="just">
              <a:buFont typeface="Arial" panose="020B0604020202020204" pitchFamily="34" charset="0"/>
              <a:buChar char="•"/>
            </a:pPr>
            <a:r>
              <a:rPr lang="it-IT" dirty="0">
                <a:solidFill>
                  <a:srgbClr val="000000"/>
                </a:solidFill>
                <a:latin typeface="Roboto" panose="02000000000000000000" pitchFamily="2" charset="0"/>
                <a:ea typeface="Roboto" panose="02000000000000000000" pitchFamily="2" charset="0"/>
                <a:cs typeface="Roboto" panose="02000000000000000000" pitchFamily="2" charset="0"/>
              </a:rPr>
              <a:t>è corredato dai prospetti riguardanti le previsioni delle entrate e delle spese riferiti almeno al triennio successivo, dal </a:t>
            </a:r>
            <a:r>
              <a:rPr lang="it-IT" u="sng" dirty="0">
                <a:solidFill>
                  <a:srgbClr val="000000"/>
                </a:solidFill>
                <a:latin typeface="Roboto" panose="02000000000000000000" pitchFamily="2" charset="0"/>
                <a:ea typeface="Roboto" panose="02000000000000000000" pitchFamily="2" charset="0"/>
                <a:cs typeface="Roboto" panose="02000000000000000000" pitchFamily="2" charset="0"/>
              </a:rPr>
              <a:t>prospetto degli equilibri </a:t>
            </a:r>
            <a:r>
              <a:rPr lang="it-IT" dirty="0">
                <a:solidFill>
                  <a:srgbClr val="000000"/>
                </a:solidFill>
                <a:latin typeface="Roboto" panose="02000000000000000000" pitchFamily="2" charset="0"/>
                <a:ea typeface="Roboto" panose="02000000000000000000" pitchFamily="2" charset="0"/>
                <a:cs typeface="Roboto" panose="02000000000000000000" pitchFamily="2" charset="0"/>
              </a:rPr>
              <a:t>e almeno dagli </a:t>
            </a:r>
            <a:r>
              <a:rPr lang="it-IT" u="sng" dirty="0">
                <a:solidFill>
                  <a:srgbClr val="000000"/>
                </a:solidFill>
                <a:latin typeface="Roboto" panose="02000000000000000000" pitchFamily="2" charset="0"/>
                <a:ea typeface="Roboto" panose="02000000000000000000" pitchFamily="2" charset="0"/>
                <a:cs typeface="Roboto" panose="02000000000000000000" pitchFamily="2" charset="0"/>
              </a:rPr>
              <a:t>allegati relativi al fondo pluriennale vincolato</a:t>
            </a:r>
            <a:r>
              <a:rPr lang="it-IT" dirty="0">
                <a:solidFill>
                  <a:srgbClr val="000000"/>
                </a:solidFill>
                <a:latin typeface="Roboto" panose="02000000000000000000" pitchFamily="2" charset="0"/>
                <a:ea typeface="Roboto" panose="02000000000000000000" pitchFamily="2" charset="0"/>
                <a:cs typeface="Roboto" panose="02000000000000000000" pitchFamily="2" charset="0"/>
              </a:rPr>
              <a:t> e al </a:t>
            </a:r>
            <a:r>
              <a:rPr lang="it-IT" u="sng" dirty="0">
                <a:solidFill>
                  <a:srgbClr val="000000"/>
                </a:solidFill>
                <a:latin typeface="Roboto" panose="02000000000000000000" pitchFamily="2" charset="0"/>
                <a:ea typeface="Roboto" panose="02000000000000000000" pitchFamily="2" charset="0"/>
                <a:cs typeface="Roboto" panose="02000000000000000000" pitchFamily="2" charset="0"/>
              </a:rPr>
              <a:t>fondo crediti di dubbia esigibilità</a:t>
            </a:r>
            <a:r>
              <a:rPr lang="it-IT" dirty="0">
                <a:solidFill>
                  <a:srgbClr val="000000"/>
                </a:solidFill>
                <a:latin typeface="Roboto" panose="02000000000000000000" pitchFamily="2" charset="0"/>
                <a:ea typeface="Roboto" panose="02000000000000000000" pitchFamily="2" charset="0"/>
                <a:cs typeface="Roboto" panose="02000000000000000000" pitchFamily="2" charset="0"/>
              </a:rPr>
              <a:t>; dall’elenco dei capitoli distinti per centri di responsabilità riferito ai medesimi esercizi considerati nel bilancio di previsione;</a:t>
            </a:r>
          </a:p>
          <a:p>
            <a:pPr marL="380990" indent="-380990" algn="just">
              <a:buFont typeface="Arial" panose="020B0604020202020204" pitchFamily="34" charset="0"/>
              <a:buChar char="•"/>
            </a:pPr>
            <a:r>
              <a:rPr lang="it-IT" dirty="0">
                <a:solidFill>
                  <a:srgbClr val="000000"/>
                </a:solidFill>
                <a:latin typeface="Roboto" panose="02000000000000000000" pitchFamily="2" charset="0"/>
                <a:ea typeface="Roboto" panose="02000000000000000000" pitchFamily="2" charset="0"/>
                <a:cs typeface="Roboto" panose="02000000000000000000" pitchFamily="2" charset="0"/>
              </a:rPr>
              <a:t>è/può essere integrato dalle richieste dei responsabili di servizio e dagli atti di indirizzo della Giunta.</a:t>
            </a:r>
          </a:p>
        </p:txBody>
      </p:sp>
      <p:sp>
        <p:nvSpPr>
          <p:cNvPr id="5" name="CasellaDiTesto 4">
            <a:extLst>
              <a:ext uri="{FF2B5EF4-FFF2-40B4-BE49-F238E27FC236}">
                <a16:creationId xmlns:a16="http://schemas.microsoft.com/office/drawing/2014/main" id="{50F5B463-2903-264E-AB08-F83DAEB31551}"/>
              </a:ext>
            </a:extLst>
          </p:cNvPr>
          <p:cNvSpPr txBox="1"/>
          <p:nvPr/>
        </p:nvSpPr>
        <p:spPr>
          <a:xfrm>
            <a:off x="550234" y="6054966"/>
            <a:ext cx="10271051" cy="369332"/>
          </a:xfrm>
          <a:prstGeom prst="rect">
            <a:avLst/>
          </a:prstGeom>
          <a:noFill/>
        </p:spPr>
        <p:txBody>
          <a:bodyPr wrap="square">
            <a:spAutoFit/>
          </a:bodyPr>
          <a:lstStyle/>
          <a:p>
            <a:pPr algn="just"/>
            <a:r>
              <a:rPr lang="it-IT" sz="1800" dirty="0">
                <a:latin typeface="Roboto" panose="02000000000000000000" pitchFamily="2" charset="0"/>
                <a:ea typeface="Roboto" panose="02000000000000000000" pitchFamily="2" charset="0"/>
                <a:cs typeface="Roboto" panose="02000000000000000000" pitchFamily="2" charset="0"/>
              </a:rPr>
              <a:t>Il processo di programmazione economico-finanziaria ha </a:t>
            </a:r>
            <a:r>
              <a:rPr lang="it-IT" sz="1800" b="1" u="sng" dirty="0">
                <a:latin typeface="Roboto" panose="02000000000000000000" pitchFamily="2" charset="0"/>
                <a:ea typeface="Roboto" panose="02000000000000000000" pitchFamily="2" charset="0"/>
                <a:cs typeface="Roboto" panose="02000000000000000000" pitchFamily="2" charset="0"/>
              </a:rPr>
              <a:t>avvio il 15 settembre dell’anno x-1</a:t>
            </a:r>
          </a:p>
        </p:txBody>
      </p:sp>
      <p:sp>
        <p:nvSpPr>
          <p:cNvPr id="2" name="Segnaposto numero diapositiva 1">
            <a:extLst>
              <a:ext uri="{FF2B5EF4-FFF2-40B4-BE49-F238E27FC236}">
                <a16:creationId xmlns:a16="http://schemas.microsoft.com/office/drawing/2014/main" id="{B6265F6F-DED4-F42C-F42F-4D52E84263CE}"/>
              </a:ext>
            </a:extLst>
          </p:cNvPr>
          <p:cNvSpPr>
            <a:spLocks noGrp="1"/>
          </p:cNvSpPr>
          <p:nvPr>
            <p:ph type="sldNum" sz="quarter" idx="12"/>
          </p:nvPr>
        </p:nvSpPr>
        <p:spPr/>
        <p:txBody>
          <a:bodyPr/>
          <a:lstStyle/>
          <a:p>
            <a:fld id="{F6F21754-6127-4040-B4D2-7FB0A68421AE}" type="slidenum">
              <a:rPr lang="it-IT" smtClean="0"/>
              <a:t>17</a:t>
            </a:fld>
            <a:endParaRPr lang="it-IT"/>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5" name="Google Shape;145;p18"/>
          <p:cNvSpPr txBox="1">
            <a:spLocks noGrp="1"/>
          </p:cNvSpPr>
          <p:nvPr>
            <p:ph type="sldNum" sz="quarter" idx="12"/>
          </p:nvPr>
        </p:nvSpPr>
        <p:spPr>
          <a:prstGeom prst="rect">
            <a:avLst/>
          </a:prstGeom>
        </p:spPr>
        <p:txBody>
          <a:bodyPr spcFirstLastPara="1" vert="horz" wrap="square" lIns="121900" tIns="121900" rIns="121900" bIns="121900" rtlCol="0" anchor="ctr" anchorCtr="0">
            <a:noAutofit/>
          </a:bodyPr>
          <a:lstStyle/>
          <a:p>
            <a:pPr algn="ctr"/>
            <a:fld id="{00000000-1234-1234-1234-123412341234}" type="slidenum">
              <a:rPr lang="en"/>
              <a:pPr algn="ctr"/>
              <a:t>18</a:t>
            </a:fld>
            <a:endParaRPr/>
          </a:p>
        </p:txBody>
      </p:sp>
      <p:sp>
        <p:nvSpPr>
          <p:cNvPr id="143" name="Google Shape;143;p18"/>
          <p:cNvSpPr txBox="1">
            <a:spLocks noGrp="1"/>
          </p:cNvSpPr>
          <p:nvPr>
            <p:ph type="title" idx="4294967295"/>
          </p:nvPr>
        </p:nvSpPr>
        <p:spPr>
          <a:xfrm>
            <a:off x="1015999" y="495802"/>
            <a:ext cx="9786679" cy="1439323"/>
          </a:xfrm>
          <a:prstGeom prst="rect">
            <a:avLst/>
          </a:prstGeom>
          <a:solidFill>
            <a:schemeClr val="accent5"/>
          </a:solidFill>
        </p:spPr>
        <p:txBody>
          <a:bodyPr spcFirstLastPara="1" vert="horz" wrap="square" lIns="121900" tIns="121900" rIns="121900" bIns="121900" rtlCol="0" anchor="ctr" anchorCtr="0">
            <a:noAutofit/>
          </a:bodyPr>
          <a:lstStyle/>
          <a:p>
            <a:r>
              <a:rPr lang="en" dirty="0">
                <a:solidFill>
                  <a:schemeClr val="bg1"/>
                </a:solidFill>
              </a:rPr>
              <a:t>Il </a:t>
            </a:r>
            <a:r>
              <a:rPr lang="en" dirty="0" err="1">
                <a:solidFill>
                  <a:schemeClr val="bg1"/>
                </a:solidFill>
              </a:rPr>
              <a:t>Bilancio</a:t>
            </a:r>
            <a:r>
              <a:rPr lang="en" dirty="0">
                <a:solidFill>
                  <a:schemeClr val="bg1"/>
                </a:solidFill>
              </a:rPr>
              <a:t> </a:t>
            </a:r>
            <a:r>
              <a:rPr lang="en" dirty="0" err="1">
                <a:solidFill>
                  <a:schemeClr val="bg1"/>
                </a:solidFill>
              </a:rPr>
              <a:t>tecnico</a:t>
            </a:r>
            <a:r>
              <a:rPr lang="en" dirty="0">
                <a:solidFill>
                  <a:schemeClr val="bg1"/>
                </a:solidFill>
              </a:rPr>
              <a:t> e </a:t>
            </a:r>
            <a:r>
              <a:rPr lang="en" dirty="0" err="1">
                <a:solidFill>
                  <a:schemeClr val="bg1"/>
                </a:solidFill>
              </a:rPr>
              <a:t>i</a:t>
            </a:r>
            <a:r>
              <a:rPr lang="en" dirty="0">
                <a:solidFill>
                  <a:schemeClr val="bg1"/>
                </a:solidFill>
              </a:rPr>
              <a:t> </a:t>
            </a:r>
            <a:r>
              <a:rPr lang="en" dirty="0" err="1">
                <a:solidFill>
                  <a:schemeClr val="bg1"/>
                </a:solidFill>
              </a:rPr>
              <a:t>casi</a:t>
            </a:r>
            <a:r>
              <a:rPr lang="en" dirty="0">
                <a:solidFill>
                  <a:schemeClr val="bg1"/>
                </a:solidFill>
              </a:rPr>
              <a:t> di </a:t>
            </a:r>
            <a:r>
              <a:rPr lang="en" dirty="0" err="1">
                <a:solidFill>
                  <a:schemeClr val="bg1"/>
                </a:solidFill>
              </a:rPr>
              <a:t>squilibrio</a:t>
            </a:r>
            <a:r>
              <a:rPr lang="en" dirty="0">
                <a:solidFill>
                  <a:schemeClr val="bg1"/>
                </a:solidFill>
              </a:rPr>
              <a:t> </a:t>
            </a:r>
            <a:r>
              <a:rPr lang="en" dirty="0" err="1">
                <a:solidFill>
                  <a:schemeClr val="bg1"/>
                </a:solidFill>
              </a:rPr>
              <a:t>finanziario</a:t>
            </a:r>
            <a:r>
              <a:rPr lang="en" dirty="0">
                <a:solidFill>
                  <a:schemeClr val="bg1"/>
                </a:solidFill>
              </a:rPr>
              <a:t>. </a:t>
            </a:r>
            <a:endParaRPr dirty="0">
              <a:solidFill>
                <a:schemeClr val="bg1"/>
              </a:solidFill>
            </a:endParaRPr>
          </a:p>
        </p:txBody>
      </p:sp>
      <p:sp>
        <p:nvSpPr>
          <p:cNvPr id="2" name="Google Shape;144;p18">
            <a:extLst>
              <a:ext uri="{FF2B5EF4-FFF2-40B4-BE49-F238E27FC236}">
                <a16:creationId xmlns:a16="http://schemas.microsoft.com/office/drawing/2014/main" id="{C3B9DB7C-B427-1673-6A3B-C7D567A785DB}"/>
              </a:ext>
            </a:extLst>
          </p:cNvPr>
          <p:cNvSpPr txBox="1">
            <a:spLocks/>
          </p:cNvSpPr>
          <p:nvPr/>
        </p:nvSpPr>
        <p:spPr>
          <a:xfrm>
            <a:off x="935665" y="1844906"/>
            <a:ext cx="10110872" cy="4511444"/>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L="457200" marR="0" lvl="0" indent="-4191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1pPr>
            <a:lvl2pPr marL="914400" marR="0" lvl="1" indent="-3810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2pPr>
            <a:lvl3pPr marL="1371600" marR="0" lvl="2" indent="-3810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3pPr>
            <a:lvl4pPr marL="1828800" marR="0" lvl="3" indent="-3429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4pPr>
            <a:lvl5pPr marL="2286000" marR="0" lvl="4" indent="-3429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5pPr>
            <a:lvl6pPr marL="2743200" marR="0" lvl="5" indent="-3429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6pPr>
            <a:lvl7pPr marL="3200400" marR="0" lvl="6" indent="-3429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7pPr>
            <a:lvl8pPr marL="3657600" marR="0" lvl="7" indent="-3429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8pPr>
            <a:lvl9pPr marL="4114800" marR="0" lvl="8" indent="-3429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9pPr>
          </a:lstStyle>
          <a:p>
            <a:pPr marL="0" indent="0" algn="just"/>
            <a:endParaRPr lang="it-IT" dirty="0">
              <a:solidFill>
                <a:srgbClr val="000000"/>
              </a:solidFill>
              <a:latin typeface="Roboto" panose="02000000000000000000" pitchFamily="2" charset="0"/>
              <a:ea typeface="Roboto" panose="02000000000000000000" pitchFamily="2" charset="0"/>
              <a:cs typeface="Roboto" panose="02000000000000000000" pitchFamily="2" charset="0"/>
            </a:endParaRPr>
          </a:p>
          <a:p>
            <a:pPr marL="0" indent="0" algn="just"/>
            <a:r>
              <a:rPr lang="it-IT" b="1" dirty="0">
                <a:solidFill>
                  <a:srgbClr val="000000"/>
                </a:solidFill>
                <a:latin typeface="Roboto" panose="02000000000000000000" pitchFamily="2" charset="0"/>
                <a:ea typeface="Roboto" panose="02000000000000000000" pitchFamily="2" charset="0"/>
                <a:cs typeface="Roboto" panose="02000000000000000000" pitchFamily="2" charset="0"/>
              </a:rPr>
              <a:t>Se nel corso dell’elaborazione del bilancio tecnico emergono squilibri di bilancio</a:t>
            </a:r>
            <a:r>
              <a:rPr lang="it-IT" dirty="0">
                <a:solidFill>
                  <a:srgbClr val="000000"/>
                </a:solidFill>
                <a:latin typeface="Roboto" panose="02000000000000000000" pitchFamily="2" charset="0"/>
                <a:ea typeface="Roboto" panose="02000000000000000000" pitchFamily="2" charset="0"/>
                <a:cs typeface="Roboto" panose="02000000000000000000" pitchFamily="2" charset="0"/>
              </a:rPr>
              <a:t>, il responsabile del servizio finanziario ne dà immediatamente notizia al Sindaco, alla Giunta, al segretario comunale e al direttore generale ove previsto, </a:t>
            </a:r>
            <a:r>
              <a:rPr lang="it-IT" b="1" dirty="0">
                <a:solidFill>
                  <a:srgbClr val="000000"/>
                </a:solidFill>
                <a:latin typeface="Roboto" panose="02000000000000000000" pitchFamily="2" charset="0"/>
                <a:ea typeface="Roboto" panose="02000000000000000000" pitchFamily="2" charset="0"/>
                <a:cs typeface="Roboto" panose="02000000000000000000" pitchFamily="2" charset="0"/>
              </a:rPr>
              <a:t>con la richiesta di individuare gli interventi da inserire nella nota di aggiornamento al DUP e nel bilancio di previsione per compensare gli squilibri, attraverso maggiori entrate e/o minori spese</a:t>
            </a:r>
            <a:r>
              <a:rPr lang="it-IT" dirty="0">
                <a:solidFill>
                  <a:srgbClr val="000000"/>
                </a:solidFill>
                <a:latin typeface="Roboto" panose="02000000000000000000" pitchFamily="2" charset="0"/>
                <a:ea typeface="Roboto" panose="02000000000000000000" pitchFamily="2" charset="0"/>
                <a:cs typeface="Roboto" panose="02000000000000000000" pitchFamily="2" charset="0"/>
              </a:rPr>
              <a:t>.</a:t>
            </a:r>
          </a:p>
        </p:txBody>
      </p:sp>
    </p:spTree>
    <p:extLst>
      <p:ext uri="{BB962C8B-B14F-4D97-AF65-F5344CB8AC3E}">
        <p14:creationId xmlns:p14="http://schemas.microsoft.com/office/powerpoint/2010/main" val="18811405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5" name="Google Shape;145;p18"/>
          <p:cNvSpPr txBox="1">
            <a:spLocks noGrp="1"/>
          </p:cNvSpPr>
          <p:nvPr>
            <p:ph type="sldNum" sz="quarter" idx="12"/>
          </p:nvPr>
        </p:nvSpPr>
        <p:spPr>
          <a:prstGeom prst="rect">
            <a:avLst/>
          </a:prstGeom>
        </p:spPr>
        <p:txBody>
          <a:bodyPr spcFirstLastPara="1" vert="horz" wrap="square" lIns="121900" tIns="121900" rIns="121900" bIns="121900" rtlCol="0" anchor="ctr" anchorCtr="0">
            <a:noAutofit/>
          </a:bodyPr>
          <a:lstStyle/>
          <a:p>
            <a:pPr algn="ctr"/>
            <a:fld id="{00000000-1234-1234-1234-123412341234}" type="slidenum">
              <a:rPr lang="en"/>
              <a:pPr algn="ctr"/>
              <a:t>19</a:t>
            </a:fld>
            <a:endParaRPr/>
          </a:p>
        </p:txBody>
      </p:sp>
      <p:sp>
        <p:nvSpPr>
          <p:cNvPr id="143" name="Google Shape;143;p18"/>
          <p:cNvSpPr txBox="1">
            <a:spLocks noGrp="1"/>
          </p:cNvSpPr>
          <p:nvPr>
            <p:ph type="title" idx="4294967295"/>
          </p:nvPr>
        </p:nvSpPr>
        <p:spPr>
          <a:xfrm>
            <a:off x="691116" y="272606"/>
            <a:ext cx="10876416" cy="1579579"/>
          </a:xfrm>
          <a:prstGeom prst="rect">
            <a:avLst/>
          </a:prstGeom>
          <a:solidFill>
            <a:schemeClr val="accent5"/>
          </a:solidFill>
        </p:spPr>
        <p:txBody>
          <a:bodyPr spcFirstLastPara="1" vert="horz" wrap="square" lIns="121900" tIns="121900" rIns="121900" bIns="121900" rtlCol="0" anchor="ctr" anchorCtr="0">
            <a:noAutofit/>
          </a:bodyPr>
          <a:lstStyle/>
          <a:p>
            <a:r>
              <a:rPr lang="en" dirty="0">
                <a:solidFill>
                  <a:schemeClr val="bg1"/>
                </a:solidFill>
              </a:rPr>
              <a:t>Il </a:t>
            </a:r>
            <a:r>
              <a:rPr lang="en" dirty="0" err="1">
                <a:solidFill>
                  <a:schemeClr val="bg1"/>
                </a:solidFill>
              </a:rPr>
              <a:t>Bilancio</a:t>
            </a:r>
            <a:r>
              <a:rPr lang="en" dirty="0">
                <a:solidFill>
                  <a:schemeClr val="bg1"/>
                </a:solidFill>
              </a:rPr>
              <a:t> </a:t>
            </a:r>
            <a:r>
              <a:rPr lang="en" dirty="0" err="1">
                <a:solidFill>
                  <a:schemeClr val="bg1"/>
                </a:solidFill>
              </a:rPr>
              <a:t>tecnico</a:t>
            </a:r>
            <a:r>
              <a:rPr lang="en" dirty="0">
                <a:solidFill>
                  <a:schemeClr val="bg1"/>
                </a:solidFill>
              </a:rPr>
              <a:t> e </a:t>
            </a:r>
            <a:r>
              <a:rPr lang="en" dirty="0" err="1">
                <a:solidFill>
                  <a:schemeClr val="bg1"/>
                </a:solidFill>
              </a:rPr>
              <a:t>i</a:t>
            </a:r>
            <a:r>
              <a:rPr lang="en" dirty="0">
                <a:solidFill>
                  <a:schemeClr val="bg1"/>
                </a:solidFill>
              </a:rPr>
              <a:t> </a:t>
            </a:r>
            <a:r>
              <a:rPr lang="en" dirty="0" err="1">
                <a:solidFill>
                  <a:schemeClr val="bg1"/>
                </a:solidFill>
              </a:rPr>
              <a:t>casi</a:t>
            </a:r>
            <a:r>
              <a:rPr lang="en" dirty="0">
                <a:solidFill>
                  <a:schemeClr val="bg1"/>
                </a:solidFill>
              </a:rPr>
              <a:t> di </a:t>
            </a:r>
            <a:r>
              <a:rPr lang="en" dirty="0" err="1">
                <a:solidFill>
                  <a:schemeClr val="bg1"/>
                </a:solidFill>
              </a:rPr>
              <a:t>squilibrio</a:t>
            </a:r>
            <a:r>
              <a:rPr lang="en" dirty="0">
                <a:solidFill>
                  <a:schemeClr val="bg1"/>
                </a:solidFill>
              </a:rPr>
              <a:t> </a:t>
            </a:r>
            <a:r>
              <a:rPr lang="en" dirty="0" err="1">
                <a:solidFill>
                  <a:schemeClr val="bg1"/>
                </a:solidFill>
              </a:rPr>
              <a:t>finanziario</a:t>
            </a:r>
            <a:r>
              <a:rPr lang="en" dirty="0">
                <a:solidFill>
                  <a:schemeClr val="bg1"/>
                </a:solidFill>
              </a:rPr>
              <a:t>. </a:t>
            </a:r>
            <a:endParaRPr dirty="0">
              <a:solidFill>
                <a:schemeClr val="bg1"/>
              </a:solidFill>
            </a:endParaRPr>
          </a:p>
        </p:txBody>
      </p:sp>
      <p:sp>
        <p:nvSpPr>
          <p:cNvPr id="2" name="Google Shape;144;p18">
            <a:extLst>
              <a:ext uri="{FF2B5EF4-FFF2-40B4-BE49-F238E27FC236}">
                <a16:creationId xmlns:a16="http://schemas.microsoft.com/office/drawing/2014/main" id="{C3B9DB7C-B427-1673-6A3B-C7D567A785DB}"/>
              </a:ext>
            </a:extLst>
          </p:cNvPr>
          <p:cNvSpPr txBox="1">
            <a:spLocks/>
          </p:cNvSpPr>
          <p:nvPr/>
        </p:nvSpPr>
        <p:spPr>
          <a:xfrm>
            <a:off x="475785" y="1852186"/>
            <a:ext cx="11091747" cy="4511444"/>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L="457200" marR="0" lvl="0" indent="-4191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1pPr>
            <a:lvl2pPr marL="914400" marR="0" lvl="1" indent="-3810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2pPr>
            <a:lvl3pPr marL="1371600" marR="0" lvl="2" indent="-3810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3pPr>
            <a:lvl4pPr marL="1828800" marR="0" lvl="3" indent="-3429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4pPr>
            <a:lvl5pPr marL="2286000" marR="0" lvl="4" indent="-3429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5pPr>
            <a:lvl6pPr marL="2743200" marR="0" lvl="5" indent="-3429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6pPr>
            <a:lvl7pPr marL="3200400" marR="0" lvl="6" indent="-3429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7pPr>
            <a:lvl8pPr marL="3657600" marR="0" lvl="7" indent="-3429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8pPr>
            <a:lvl9pPr marL="4114800" marR="0" lvl="8" indent="-3429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9pPr>
          </a:lstStyle>
          <a:p>
            <a:pPr marL="0" indent="0" algn="just"/>
            <a:r>
              <a:rPr lang="it-IT" dirty="0">
                <a:solidFill>
                  <a:srgbClr val="000000"/>
                </a:solidFill>
                <a:latin typeface="Roboto" panose="02000000000000000000" pitchFamily="2" charset="0"/>
                <a:ea typeface="Roboto" panose="02000000000000000000" pitchFamily="2" charset="0"/>
                <a:cs typeface="Roboto" panose="02000000000000000000" pitchFamily="2" charset="0"/>
              </a:rPr>
              <a:t>Il responsabile del servizio finanziario, in questi casi, </a:t>
            </a:r>
            <a:r>
              <a:rPr lang="it-IT" b="1" dirty="0">
                <a:solidFill>
                  <a:srgbClr val="000000"/>
                </a:solidFill>
                <a:latin typeface="Roboto" panose="02000000000000000000" pitchFamily="2" charset="0"/>
                <a:ea typeface="Roboto" panose="02000000000000000000" pitchFamily="2" charset="0"/>
                <a:cs typeface="Roboto" panose="02000000000000000000" pitchFamily="2" charset="0"/>
              </a:rPr>
              <a:t>segnala i possibili interventi da adottare per riequilibrare il bilancio </a:t>
            </a:r>
            <a:r>
              <a:rPr lang="it-IT" dirty="0">
                <a:solidFill>
                  <a:srgbClr val="000000"/>
                </a:solidFill>
                <a:latin typeface="Roboto" panose="02000000000000000000" pitchFamily="2" charset="0"/>
                <a:ea typeface="Roboto" panose="02000000000000000000" pitchFamily="2" charset="0"/>
                <a:cs typeface="Roboto" panose="02000000000000000000" pitchFamily="2" charset="0"/>
              </a:rPr>
              <a:t>(ad esempio l’aumento di imposte e tasse, il potenziamento della lotta all’evasione, il miglioramento della riscossione delle entrate, la riduzione di </a:t>
            </a:r>
            <a:r>
              <a:rPr lang="it-IT" b="1" dirty="0">
                <a:solidFill>
                  <a:srgbClr val="000000"/>
                </a:solidFill>
                <a:latin typeface="Roboto" panose="02000000000000000000" pitchFamily="2" charset="0"/>
                <a:ea typeface="Roboto" panose="02000000000000000000" pitchFamily="2" charset="0"/>
                <a:cs typeface="Roboto" panose="02000000000000000000" pitchFamily="2" charset="0"/>
              </a:rPr>
              <a:t>spese non ricorrenti fornendone l’elenco con i relativi stanziamenti</a:t>
            </a:r>
            <a:r>
              <a:rPr lang="it-IT" dirty="0">
                <a:solidFill>
                  <a:srgbClr val="000000"/>
                </a:solidFill>
                <a:latin typeface="Roboto" panose="02000000000000000000" pitchFamily="2" charset="0"/>
                <a:ea typeface="Roboto" panose="02000000000000000000" pitchFamily="2" charset="0"/>
                <a:cs typeface="Roboto" panose="02000000000000000000" pitchFamily="2" charset="0"/>
              </a:rPr>
              <a:t>). In assenza di indirizzi dell’organo esecutivo, il responsabile del servizio finanziario predispone in ogni caso il bilancio tecnico in equilibrio, </a:t>
            </a:r>
            <a:r>
              <a:rPr lang="it-IT" b="1" dirty="0">
                <a:solidFill>
                  <a:srgbClr val="000000"/>
                </a:solidFill>
                <a:latin typeface="Roboto" panose="02000000000000000000" pitchFamily="2" charset="0"/>
                <a:ea typeface="Roboto" panose="02000000000000000000" pitchFamily="2" charset="0"/>
                <a:cs typeface="Roboto" panose="02000000000000000000" pitchFamily="2" charset="0"/>
              </a:rPr>
              <a:t>riducendo in primo luogo gli stanziamenti delle spese non ricorrenti non impegnate </a:t>
            </a:r>
            <a:r>
              <a:rPr lang="it-IT" dirty="0">
                <a:solidFill>
                  <a:srgbClr val="000000"/>
                </a:solidFill>
                <a:latin typeface="Roboto" panose="02000000000000000000" pitchFamily="2" charset="0"/>
                <a:ea typeface="Roboto" panose="02000000000000000000" pitchFamily="2" charset="0"/>
                <a:cs typeface="Roboto" panose="02000000000000000000" pitchFamily="2" charset="0"/>
              </a:rPr>
              <a:t>e, a seguire, delle </a:t>
            </a:r>
            <a:r>
              <a:rPr lang="it-IT" b="1" dirty="0">
                <a:solidFill>
                  <a:srgbClr val="000000"/>
                </a:solidFill>
                <a:latin typeface="Roboto" panose="02000000000000000000" pitchFamily="2" charset="0"/>
                <a:ea typeface="Roboto" panose="02000000000000000000" pitchFamily="2" charset="0"/>
                <a:cs typeface="Roboto" panose="02000000000000000000" pitchFamily="2" charset="0"/>
              </a:rPr>
              <a:t>spese ricorrenti non contrattualizzate</a:t>
            </a:r>
            <a:r>
              <a:rPr lang="it-IT" dirty="0">
                <a:solidFill>
                  <a:srgbClr val="000000"/>
                </a:solidFill>
                <a:latin typeface="Roboto" panose="02000000000000000000" pitchFamily="2" charset="0"/>
                <a:ea typeface="Roboto" panose="02000000000000000000" pitchFamily="2" charset="0"/>
                <a:cs typeface="Roboto" panose="02000000000000000000" pitchFamily="2" charset="0"/>
              </a:rPr>
              <a:t> non riguardanti le funzioni fondamentali dell’ente. Nel trasmettere la documentazione, il responsabile deve evidenziare gli interventi oggetto di riduzione con la richiesta di segnalare le eventuali  criticità derivanti dai tagli e di proporre ulteriori interventi da sottoporre alla Giunta. </a:t>
            </a:r>
          </a:p>
        </p:txBody>
      </p:sp>
    </p:spTree>
    <p:extLst>
      <p:ext uri="{BB962C8B-B14F-4D97-AF65-F5344CB8AC3E}">
        <p14:creationId xmlns:p14="http://schemas.microsoft.com/office/powerpoint/2010/main" val="19634712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5" name="Google Shape;145;p18"/>
          <p:cNvSpPr txBox="1">
            <a:spLocks noGrp="1"/>
          </p:cNvSpPr>
          <p:nvPr>
            <p:ph type="sldNum" sz="quarter" idx="12"/>
          </p:nvPr>
        </p:nvSpPr>
        <p:spPr>
          <a:prstGeom prst="rect">
            <a:avLst/>
          </a:prstGeom>
        </p:spPr>
        <p:txBody>
          <a:bodyPr spcFirstLastPara="1" vert="horz" wrap="square" lIns="121900" tIns="121900" rIns="121900" bIns="121900" rtlCol="0" anchor="ctr" anchorCtr="0">
            <a:noAutofit/>
          </a:bodyPr>
          <a:lstStyle/>
          <a:p>
            <a:pPr algn="ctr"/>
            <a:fld id="{00000000-1234-1234-1234-123412341234}" type="slidenum">
              <a:rPr lang="en"/>
              <a:pPr algn="ctr"/>
              <a:t>20</a:t>
            </a:fld>
            <a:endParaRPr/>
          </a:p>
        </p:txBody>
      </p:sp>
      <p:sp>
        <p:nvSpPr>
          <p:cNvPr id="143" name="Google Shape;143;p18"/>
          <p:cNvSpPr txBox="1">
            <a:spLocks noGrp="1"/>
          </p:cNvSpPr>
          <p:nvPr>
            <p:ph type="title" idx="4294967295"/>
          </p:nvPr>
        </p:nvSpPr>
        <p:spPr>
          <a:xfrm>
            <a:off x="357704" y="262123"/>
            <a:ext cx="11664175" cy="998538"/>
          </a:xfrm>
          <a:prstGeom prst="rect">
            <a:avLst/>
          </a:prstGeom>
          <a:solidFill>
            <a:schemeClr val="accent5"/>
          </a:solidFill>
        </p:spPr>
        <p:txBody>
          <a:bodyPr spcFirstLastPara="1" vert="horz" wrap="square" lIns="121900" tIns="121900" rIns="121900" bIns="121900" rtlCol="0" anchor="ctr" anchorCtr="0">
            <a:noAutofit/>
          </a:bodyPr>
          <a:lstStyle/>
          <a:p>
            <a:r>
              <a:rPr lang="en" sz="4000" dirty="0">
                <a:solidFill>
                  <a:schemeClr val="bg1"/>
                </a:solidFill>
              </a:rPr>
              <a:t>Il </a:t>
            </a:r>
            <a:r>
              <a:rPr lang="it-IT" sz="4000" dirty="0">
                <a:solidFill>
                  <a:schemeClr val="bg1"/>
                </a:solidFill>
              </a:rPr>
              <a:t>nuovo processo di programmazione: gli attori</a:t>
            </a:r>
            <a:r>
              <a:rPr lang="en" sz="4000" dirty="0">
                <a:solidFill>
                  <a:schemeClr val="bg1"/>
                </a:solidFill>
              </a:rPr>
              <a:t> e le </a:t>
            </a:r>
            <a:r>
              <a:rPr lang="en" sz="4000" dirty="0" err="1">
                <a:solidFill>
                  <a:schemeClr val="bg1"/>
                </a:solidFill>
              </a:rPr>
              <a:t>scadenze</a:t>
            </a:r>
            <a:r>
              <a:rPr lang="en" sz="4000" dirty="0">
                <a:solidFill>
                  <a:schemeClr val="bg1"/>
                </a:solidFill>
              </a:rPr>
              <a:t>  </a:t>
            </a:r>
            <a:endParaRPr sz="4000" dirty="0">
              <a:solidFill>
                <a:schemeClr val="bg1"/>
              </a:solidFill>
            </a:endParaRPr>
          </a:p>
        </p:txBody>
      </p:sp>
      <p:pic>
        <p:nvPicPr>
          <p:cNvPr id="3" name="Elemento grafico 2">
            <a:extLst>
              <a:ext uri="{FF2B5EF4-FFF2-40B4-BE49-F238E27FC236}">
                <a16:creationId xmlns:a16="http://schemas.microsoft.com/office/drawing/2014/main" id="{7E7CD8B1-20DB-411E-CC32-DA8B0808F3B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80987" y="1366900"/>
            <a:ext cx="11019610" cy="4883211"/>
          </a:xfrm>
          <a:prstGeom prst="rect">
            <a:avLst/>
          </a:prstGeom>
        </p:spPr>
      </p:pic>
      <p:sp>
        <p:nvSpPr>
          <p:cNvPr id="2" name="Ovale 1">
            <a:extLst>
              <a:ext uri="{FF2B5EF4-FFF2-40B4-BE49-F238E27FC236}">
                <a16:creationId xmlns:a16="http://schemas.microsoft.com/office/drawing/2014/main" id="{89E3990B-BE7B-875D-2C83-F4812AF273FD}"/>
              </a:ext>
            </a:extLst>
          </p:cNvPr>
          <p:cNvSpPr/>
          <p:nvPr/>
        </p:nvSpPr>
        <p:spPr>
          <a:xfrm>
            <a:off x="5977719" y="2579427"/>
            <a:ext cx="2756848" cy="245660"/>
          </a:xfrm>
          <a:prstGeom prst="ellipse">
            <a:avLst/>
          </a:prstGeom>
          <a:solidFill>
            <a:srgbClr val="4472C4">
              <a:alpha val="1764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Ovale 3">
            <a:extLst>
              <a:ext uri="{FF2B5EF4-FFF2-40B4-BE49-F238E27FC236}">
                <a16:creationId xmlns:a16="http://schemas.microsoft.com/office/drawing/2014/main" id="{33299F95-7900-AB68-FDBA-D8114CFE63E6}"/>
              </a:ext>
            </a:extLst>
          </p:cNvPr>
          <p:cNvSpPr/>
          <p:nvPr/>
        </p:nvSpPr>
        <p:spPr>
          <a:xfrm>
            <a:off x="1476232" y="4546979"/>
            <a:ext cx="2044890" cy="229737"/>
          </a:xfrm>
          <a:prstGeom prst="ellipse">
            <a:avLst/>
          </a:prstGeom>
          <a:solidFill>
            <a:srgbClr val="4472C4">
              <a:alpha val="1764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Ovale 5">
            <a:extLst>
              <a:ext uri="{FF2B5EF4-FFF2-40B4-BE49-F238E27FC236}">
                <a16:creationId xmlns:a16="http://schemas.microsoft.com/office/drawing/2014/main" id="{9929BDE3-9B4E-B287-EC51-B18F829C67DB}"/>
              </a:ext>
            </a:extLst>
          </p:cNvPr>
          <p:cNvSpPr/>
          <p:nvPr/>
        </p:nvSpPr>
        <p:spPr>
          <a:xfrm>
            <a:off x="1601336" y="5422718"/>
            <a:ext cx="3434688" cy="229737"/>
          </a:xfrm>
          <a:prstGeom prst="ellipse">
            <a:avLst/>
          </a:prstGeom>
          <a:solidFill>
            <a:srgbClr val="4472C4">
              <a:alpha val="1764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1789826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a:extLst>
              <a:ext uri="{FF2B5EF4-FFF2-40B4-BE49-F238E27FC236}">
                <a16:creationId xmlns:a16="http://schemas.microsoft.com/office/drawing/2014/main" id="{688DBA76-1314-1B45-BBE4-A949750D1AEE}"/>
              </a:ext>
            </a:extLst>
          </p:cNvPr>
          <p:cNvGraphicFramePr>
            <a:graphicFrameLocks noGrp="1"/>
          </p:cNvGraphicFramePr>
          <p:nvPr>
            <p:extLst>
              <p:ext uri="{D42A27DB-BD31-4B8C-83A1-F6EECF244321}">
                <p14:modId xmlns:p14="http://schemas.microsoft.com/office/powerpoint/2010/main" val="1814486252"/>
              </p:ext>
            </p:extLst>
          </p:nvPr>
        </p:nvGraphicFramePr>
        <p:xfrm>
          <a:off x="978194" y="2201183"/>
          <a:ext cx="9869975" cy="2945892"/>
        </p:xfrm>
        <a:graphic>
          <a:graphicData uri="http://schemas.openxmlformats.org/drawingml/2006/table">
            <a:tbl>
              <a:tblPr firstRow="1" firstCol="1" bandRow="1">
                <a:tableStyleId>{5C22544A-7EE6-4342-B048-85BDC9FD1C3A}</a:tableStyleId>
              </a:tblPr>
              <a:tblGrid>
                <a:gridCol w="9869975">
                  <a:extLst>
                    <a:ext uri="{9D8B030D-6E8A-4147-A177-3AD203B41FA5}">
                      <a16:colId xmlns:a16="http://schemas.microsoft.com/office/drawing/2014/main" val="1065574430"/>
                    </a:ext>
                  </a:extLst>
                </a:gridCol>
              </a:tblGrid>
              <a:tr h="690840">
                <a:tc>
                  <a:txBody>
                    <a:bodyPr/>
                    <a:lstStyle/>
                    <a:p>
                      <a:r>
                        <a:rPr lang="it-IT" sz="2400" b="1" i="0" kern="1200" dirty="0">
                          <a:solidFill>
                            <a:schemeClr val="lt1"/>
                          </a:solidFill>
                          <a:effectLst/>
                          <a:latin typeface="+mn-lt"/>
                          <a:ea typeface="+mn-ea"/>
                          <a:cs typeface="+mn-cs"/>
                        </a:rPr>
                        <a:t>AGENDA </a:t>
                      </a:r>
                    </a:p>
                    <a:p>
                      <a:endParaRPr lang="it-IT" sz="1800" b="1" i="0" kern="1200" dirty="0">
                        <a:solidFill>
                          <a:schemeClr val="lt1"/>
                        </a:solidFill>
                        <a:effectLst/>
                        <a:latin typeface="+mn-lt"/>
                        <a:ea typeface="+mn-ea"/>
                        <a:cs typeface="+mn-cs"/>
                      </a:endParaRPr>
                    </a:p>
                    <a:p>
                      <a:pPr marL="285750" indent="-285750">
                        <a:buFont typeface="Wingdings" pitchFamily="2" charset="2"/>
                        <a:buChar char="ü"/>
                      </a:pPr>
                      <a:r>
                        <a:rPr lang="it-IT" sz="1800" b="0" i="0" kern="1200" dirty="0">
                          <a:solidFill>
                            <a:schemeClr val="lt1"/>
                          </a:solidFill>
                          <a:effectLst/>
                          <a:latin typeface="+mn-lt"/>
                          <a:ea typeface="+mn-ea"/>
                          <a:cs typeface="+mn-cs"/>
                        </a:rPr>
                        <a:t>Gli equilibri del bilancio negli enti in criticità finanziaria</a:t>
                      </a:r>
                    </a:p>
                    <a:p>
                      <a:pPr marL="285750" indent="-285750">
                        <a:buFont typeface="Wingdings" pitchFamily="2" charset="2"/>
                        <a:buChar char="ü"/>
                      </a:pPr>
                      <a:r>
                        <a:rPr lang="it-IT" sz="1800" b="0" i="0" kern="1200" dirty="0">
                          <a:solidFill>
                            <a:schemeClr val="lt1"/>
                          </a:solidFill>
                          <a:effectLst/>
                          <a:latin typeface="+mn-lt"/>
                          <a:ea typeface="+mn-ea"/>
                          <a:cs typeface="+mn-cs"/>
                        </a:rPr>
                        <a:t>I parametri di </a:t>
                      </a:r>
                      <a:r>
                        <a:rPr lang="it-IT" sz="1800" b="0" i="0" kern="1200" dirty="0" err="1">
                          <a:solidFill>
                            <a:schemeClr val="lt1"/>
                          </a:solidFill>
                          <a:effectLst/>
                          <a:latin typeface="+mn-lt"/>
                          <a:ea typeface="+mn-ea"/>
                          <a:cs typeface="+mn-cs"/>
                        </a:rPr>
                        <a:t>deficitarietà</a:t>
                      </a:r>
                      <a:r>
                        <a:rPr lang="it-IT" sz="1800" b="0" i="0" kern="1200" dirty="0">
                          <a:solidFill>
                            <a:schemeClr val="lt1"/>
                          </a:solidFill>
                          <a:effectLst/>
                          <a:latin typeface="+mn-lt"/>
                          <a:ea typeface="+mn-ea"/>
                          <a:cs typeface="+mn-cs"/>
                        </a:rPr>
                        <a:t> strutturale</a:t>
                      </a:r>
                    </a:p>
                    <a:p>
                      <a:pPr marL="285750" indent="-285750">
                        <a:buFont typeface="Wingdings" pitchFamily="2" charset="2"/>
                        <a:buChar char="ü"/>
                      </a:pPr>
                      <a:r>
                        <a:rPr lang="it-IT" sz="1800" b="0" i="0" kern="1200" dirty="0">
                          <a:solidFill>
                            <a:schemeClr val="lt1"/>
                          </a:solidFill>
                          <a:effectLst/>
                          <a:latin typeface="+mn-lt"/>
                          <a:ea typeface="+mn-ea"/>
                          <a:cs typeface="+mn-cs"/>
                        </a:rPr>
                        <a:t>Il </a:t>
                      </a:r>
                      <a:r>
                        <a:rPr lang="it-IT" sz="1800" b="0" i="0" kern="1200" dirty="0" err="1">
                          <a:solidFill>
                            <a:schemeClr val="lt1"/>
                          </a:solidFill>
                          <a:effectLst/>
                          <a:latin typeface="+mn-lt"/>
                          <a:ea typeface="+mn-ea"/>
                          <a:cs typeface="+mn-cs"/>
                        </a:rPr>
                        <a:t>pre</a:t>
                      </a:r>
                      <a:r>
                        <a:rPr lang="it-IT" sz="1800" b="0" i="0" kern="1200" dirty="0">
                          <a:solidFill>
                            <a:schemeClr val="lt1"/>
                          </a:solidFill>
                          <a:effectLst/>
                          <a:latin typeface="+mn-lt"/>
                          <a:ea typeface="+mn-ea"/>
                          <a:cs typeface="+mn-cs"/>
                        </a:rPr>
                        <a:t>-dissesto e il dissesto</a:t>
                      </a:r>
                    </a:p>
                    <a:p>
                      <a:pPr marL="285750" indent="-285750">
                        <a:buFont typeface="Wingdings" pitchFamily="2" charset="2"/>
                        <a:buChar char="ü"/>
                      </a:pPr>
                      <a:r>
                        <a:rPr lang="it-IT" sz="1800" b="0" i="0" kern="1200" dirty="0">
                          <a:solidFill>
                            <a:schemeClr val="lt1"/>
                          </a:solidFill>
                          <a:effectLst/>
                          <a:latin typeface="+mn-lt"/>
                          <a:ea typeface="+mn-ea"/>
                          <a:cs typeface="+mn-cs"/>
                        </a:rPr>
                        <a:t>La ricostituzione di nuovo disavanzo o di debiti fuori bilancio: procedure straordinarie per ulteriori passività (art. 268 e 268 - bis, TUEL)</a:t>
                      </a:r>
                    </a:p>
                    <a:p>
                      <a:pPr marL="285750" indent="-285750">
                        <a:buFont typeface="Wingdings" pitchFamily="2" charset="2"/>
                        <a:buChar char="ü"/>
                      </a:pPr>
                      <a:r>
                        <a:rPr lang="it-IT" sz="1800" b="0" i="0" kern="1200" dirty="0">
                          <a:solidFill>
                            <a:schemeClr val="lt1"/>
                          </a:solidFill>
                          <a:effectLst/>
                          <a:latin typeface="+mn-lt"/>
                          <a:ea typeface="+mn-ea"/>
                          <a:cs typeface="+mn-cs"/>
                        </a:rPr>
                        <a:t>Il piano di riequilibrio a seguito della liquidazione e del pagamento della massa passiva</a:t>
                      </a:r>
                    </a:p>
                    <a:p>
                      <a:pPr algn="ctr">
                        <a:lnSpc>
                          <a:spcPct val="115000"/>
                        </a:lnSpc>
                      </a:pPr>
                      <a:endParaRPr lang="it-IT" sz="4000" dirty="0">
                        <a:effectLst/>
                      </a:endParaRPr>
                    </a:p>
                  </a:txBody>
                  <a:tcPr marL="68580" marR="68580" marT="0" marB="0"/>
                </a:tc>
                <a:extLst>
                  <a:ext uri="{0D108BD9-81ED-4DB2-BD59-A6C34878D82A}">
                    <a16:rowId xmlns:a16="http://schemas.microsoft.com/office/drawing/2014/main" val="1096508421"/>
                  </a:ext>
                </a:extLst>
              </a:tr>
            </a:tbl>
          </a:graphicData>
        </a:graphic>
      </p:graphicFrame>
      <p:sp>
        <p:nvSpPr>
          <p:cNvPr id="7" name="Segnaposto numero diapositiva 6">
            <a:extLst>
              <a:ext uri="{FF2B5EF4-FFF2-40B4-BE49-F238E27FC236}">
                <a16:creationId xmlns:a16="http://schemas.microsoft.com/office/drawing/2014/main" id="{ADD6E195-4184-F2F1-D76F-C2E322D8BE1F}"/>
              </a:ext>
            </a:extLst>
          </p:cNvPr>
          <p:cNvSpPr>
            <a:spLocks noGrp="1"/>
          </p:cNvSpPr>
          <p:nvPr>
            <p:ph type="sldNum" sz="quarter" idx="12"/>
          </p:nvPr>
        </p:nvSpPr>
        <p:spPr/>
        <p:txBody>
          <a:bodyPr/>
          <a:lstStyle/>
          <a:p>
            <a:fld id="{F6F21754-6127-4040-B4D2-7FB0A68421AE}" type="slidenum">
              <a:rPr lang="it-IT" smtClean="0"/>
              <a:t>3</a:t>
            </a:fld>
            <a:endParaRPr lang="it-IT"/>
          </a:p>
        </p:txBody>
      </p:sp>
    </p:spTree>
    <p:extLst>
      <p:ext uri="{BB962C8B-B14F-4D97-AF65-F5344CB8AC3E}">
        <p14:creationId xmlns:p14="http://schemas.microsoft.com/office/powerpoint/2010/main" val="14801320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5" name="Google Shape;145;p18"/>
          <p:cNvSpPr txBox="1">
            <a:spLocks noGrp="1"/>
          </p:cNvSpPr>
          <p:nvPr>
            <p:ph type="sldNum" sz="quarter" idx="12"/>
          </p:nvPr>
        </p:nvSpPr>
        <p:spPr>
          <a:prstGeom prst="rect">
            <a:avLst/>
          </a:prstGeom>
        </p:spPr>
        <p:txBody>
          <a:bodyPr spcFirstLastPara="1" vert="horz" wrap="square" lIns="121900" tIns="121900" rIns="121900" bIns="121900" rtlCol="0" anchor="ctr" anchorCtr="0">
            <a:noAutofit/>
          </a:bodyPr>
          <a:lstStyle/>
          <a:p>
            <a:pPr algn="ctr"/>
            <a:fld id="{00000000-1234-1234-1234-123412341234}" type="slidenum">
              <a:rPr lang="en"/>
              <a:pPr algn="ctr"/>
              <a:t>21</a:t>
            </a:fld>
            <a:endParaRPr/>
          </a:p>
        </p:txBody>
      </p:sp>
      <p:sp>
        <p:nvSpPr>
          <p:cNvPr id="143" name="Google Shape;143;p18"/>
          <p:cNvSpPr txBox="1">
            <a:spLocks noGrp="1"/>
          </p:cNvSpPr>
          <p:nvPr>
            <p:ph type="title" idx="4294967295"/>
          </p:nvPr>
        </p:nvSpPr>
        <p:spPr>
          <a:xfrm>
            <a:off x="477672" y="368363"/>
            <a:ext cx="10876128" cy="998538"/>
          </a:xfrm>
          <a:prstGeom prst="rect">
            <a:avLst/>
          </a:prstGeom>
          <a:solidFill>
            <a:srgbClr val="4472C4"/>
          </a:solidFill>
        </p:spPr>
        <p:txBody>
          <a:bodyPr spcFirstLastPara="1" vert="horz" wrap="square" lIns="121900" tIns="121900" rIns="121900" bIns="121900" rtlCol="0" anchor="ctr" anchorCtr="0">
            <a:noAutofit/>
          </a:bodyPr>
          <a:lstStyle/>
          <a:p>
            <a:r>
              <a:rPr lang="en" dirty="0">
                <a:solidFill>
                  <a:schemeClr val="bg1"/>
                </a:solidFill>
              </a:rPr>
              <a:t>Il </a:t>
            </a:r>
            <a:r>
              <a:rPr lang="it-IT" dirty="0">
                <a:solidFill>
                  <a:schemeClr val="bg1"/>
                </a:solidFill>
              </a:rPr>
              <a:t>nuovo processo di programmazione: gli attori</a:t>
            </a:r>
            <a:r>
              <a:rPr lang="en" dirty="0">
                <a:solidFill>
                  <a:schemeClr val="bg1"/>
                </a:solidFill>
              </a:rPr>
              <a:t> e le </a:t>
            </a:r>
            <a:r>
              <a:rPr lang="en" dirty="0" err="1">
                <a:solidFill>
                  <a:schemeClr val="bg1"/>
                </a:solidFill>
              </a:rPr>
              <a:t>scadenze</a:t>
            </a:r>
            <a:endParaRPr dirty="0">
              <a:solidFill>
                <a:schemeClr val="bg1"/>
              </a:solidFill>
            </a:endParaRPr>
          </a:p>
        </p:txBody>
      </p:sp>
      <p:sp>
        <p:nvSpPr>
          <p:cNvPr id="2" name="Google Shape;144;p18">
            <a:extLst>
              <a:ext uri="{FF2B5EF4-FFF2-40B4-BE49-F238E27FC236}">
                <a16:creationId xmlns:a16="http://schemas.microsoft.com/office/drawing/2014/main" id="{43EC0478-9A6A-AA4B-052B-41121D63A39D}"/>
              </a:ext>
            </a:extLst>
          </p:cNvPr>
          <p:cNvSpPr txBox="1">
            <a:spLocks/>
          </p:cNvSpPr>
          <p:nvPr/>
        </p:nvSpPr>
        <p:spPr>
          <a:xfrm>
            <a:off x="334920" y="1366901"/>
            <a:ext cx="11663792" cy="4897548"/>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L="457200" marR="0" lvl="0" indent="-4191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1pPr>
            <a:lvl2pPr marL="914400" marR="0" lvl="1" indent="-3810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2pPr>
            <a:lvl3pPr marL="1371600" marR="0" lvl="2" indent="-3810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3pPr>
            <a:lvl4pPr marL="1828800" marR="0" lvl="3" indent="-3429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4pPr>
            <a:lvl5pPr marL="2286000" marR="0" lvl="4" indent="-3429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5pPr>
            <a:lvl6pPr marL="2743200" marR="0" lvl="5" indent="-3429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6pPr>
            <a:lvl7pPr marL="3200400" marR="0" lvl="6" indent="-3429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7pPr>
            <a:lvl8pPr marL="3657600" marR="0" lvl="7" indent="-3429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8pPr>
            <a:lvl9pPr marL="4114800" marR="0" lvl="8" indent="-3429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9pPr>
          </a:lstStyle>
          <a:p>
            <a:pPr algn="just"/>
            <a:r>
              <a:rPr lang="it-IT" sz="1600" b="1" dirty="0">
                <a:solidFill>
                  <a:schemeClr val="accent1"/>
                </a:solidFill>
                <a:latin typeface="Roboto" panose="02000000000000000000" pitchFamily="2" charset="0"/>
                <a:ea typeface="Roboto" panose="02000000000000000000" pitchFamily="2" charset="0"/>
                <a:cs typeface="Roboto" panose="02000000000000000000" pitchFamily="2" charset="0"/>
              </a:rPr>
              <a:t>NEI COMUNI SENZA STRUTTURA ORGANIZZATIVA PREVISTA DALL’ART 153, CO. 4 DEL TUEL</a:t>
            </a:r>
          </a:p>
          <a:p>
            <a:pPr algn="just"/>
            <a:endParaRPr lang="it-IT" sz="1600" dirty="0">
              <a:solidFill>
                <a:srgbClr val="000000"/>
              </a:solidFill>
              <a:latin typeface="Roboto" panose="02000000000000000000" pitchFamily="2" charset="0"/>
              <a:ea typeface="Roboto" panose="02000000000000000000" pitchFamily="2" charset="0"/>
              <a:cs typeface="Roboto" panose="02000000000000000000" pitchFamily="2" charset="0"/>
            </a:endParaRPr>
          </a:p>
          <a:p>
            <a:pPr marL="228594" indent="-228594" algn="just">
              <a:spcAft>
                <a:spcPts val="533"/>
              </a:spcAft>
              <a:buFont typeface="Arial" panose="020B0604020202020204" pitchFamily="34" charset="0"/>
              <a:buChar char="•"/>
            </a:pPr>
            <a:r>
              <a:rPr lang="it-IT" sz="1600" dirty="0">
                <a:solidFill>
                  <a:srgbClr val="000000"/>
                </a:solidFill>
                <a:latin typeface="Roboto" panose="02000000000000000000" pitchFamily="2" charset="0"/>
                <a:ea typeface="Roboto" panose="02000000000000000000" pitchFamily="2" charset="0"/>
                <a:cs typeface="Roboto" panose="02000000000000000000" pitchFamily="2" charset="0"/>
              </a:rPr>
              <a:t>Nei comuni che hanno </a:t>
            </a:r>
            <a:r>
              <a:rPr lang="it-IT" sz="1600" b="1" dirty="0">
                <a:solidFill>
                  <a:srgbClr val="000000"/>
                </a:solidFill>
                <a:latin typeface="Roboto" panose="02000000000000000000" pitchFamily="2" charset="0"/>
                <a:ea typeface="Roboto" panose="02000000000000000000" pitchFamily="2" charset="0"/>
                <a:cs typeface="Roboto" panose="02000000000000000000" pitchFamily="2" charset="0"/>
              </a:rPr>
              <a:t>meno di cinquanta dipendenti </a:t>
            </a:r>
            <a:r>
              <a:rPr lang="it-IT" sz="1600" dirty="0">
                <a:solidFill>
                  <a:srgbClr val="000000"/>
                </a:solidFill>
                <a:latin typeface="Roboto" panose="02000000000000000000" pitchFamily="2" charset="0"/>
                <a:ea typeface="Roboto" panose="02000000000000000000" pitchFamily="2" charset="0"/>
                <a:cs typeface="Roboto" panose="02000000000000000000" pitchFamily="2" charset="0"/>
              </a:rPr>
              <a:t>o una articolazione organizzativa semplice che non prevede distinte figure di responsabilità per l’ufficio personale, l’ufficio tecnico e l’ufficio entrate, lo schema di bilancio è predisposto dall’organo esecutivo con la collaborazione del segretario comunale e del responsabile del servizio finanziario. </a:t>
            </a:r>
          </a:p>
          <a:p>
            <a:pPr marL="228594" indent="-228594" algn="just">
              <a:spcAft>
                <a:spcPts val="533"/>
              </a:spcAft>
              <a:buFont typeface="Arial" panose="020B0604020202020204" pitchFamily="34" charset="0"/>
              <a:buChar char="•"/>
            </a:pPr>
            <a:r>
              <a:rPr lang="it-IT" sz="1600" dirty="0">
                <a:solidFill>
                  <a:srgbClr val="000000"/>
                </a:solidFill>
                <a:latin typeface="Roboto" panose="02000000000000000000" pitchFamily="2" charset="0"/>
                <a:ea typeface="Roboto" panose="02000000000000000000" pitchFamily="2" charset="0"/>
                <a:cs typeface="Roboto" panose="02000000000000000000" pitchFamily="2" charset="0"/>
              </a:rPr>
              <a:t>Il responsabile del servizio finanziario o chi ne fa le veci, </a:t>
            </a:r>
            <a:r>
              <a:rPr lang="it-IT" sz="1600" b="1" dirty="0">
                <a:solidFill>
                  <a:srgbClr val="000000"/>
                </a:solidFill>
                <a:latin typeface="Roboto" panose="02000000000000000000" pitchFamily="2" charset="0"/>
                <a:ea typeface="Roboto" panose="02000000000000000000" pitchFamily="2" charset="0"/>
                <a:cs typeface="Roboto" panose="02000000000000000000" pitchFamily="2" charset="0"/>
              </a:rPr>
              <a:t>entro il 30 settembre</a:t>
            </a:r>
            <a:r>
              <a:rPr lang="it-IT" sz="1600" dirty="0">
                <a:solidFill>
                  <a:srgbClr val="000000"/>
                </a:solidFill>
                <a:latin typeface="Roboto" panose="02000000000000000000" pitchFamily="2" charset="0"/>
                <a:ea typeface="Roboto" panose="02000000000000000000" pitchFamily="2" charset="0"/>
                <a:cs typeface="Roboto" panose="02000000000000000000" pitchFamily="2" charset="0"/>
              </a:rPr>
              <a:t>,  predispone e trasmette all’organo esecutivo e al segretario comunale lo schema del bilancio di previsione a legislazione vigente e ad amministrazione invariata (bilancio tecnico) e la documentazione di natura contabile necessaria per l’elaborazione delle previsioni di bilancio.</a:t>
            </a:r>
          </a:p>
          <a:p>
            <a:pPr marL="228594" indent="-228594" algn="just">
              <a:spcAft>
                <a:spcPts val="533"/>
              </a:spcAft>
              <a:buFont typeface="Arial" panose="020B0604020202020204" pitchFamily="34" charset="0"/>
              <a:buChar char="•"/>
            </a:pPr>
            <a:r>
              <a:rPr lang="it-IT" sz="1600" dirty="0">
                <a:solidFill>
                  <a:srgbClr val="000000"/>
                </a:solidFill>
                <a:latin typeface="Roboto" panose="02000000000000000000" pitchFamily="2" charset="0"/>
                <a:ea typeface="Roboto" panose="02000000000000000000" pitchFamily="2" charset="0"/>
                <a:cs typeface="Roboto" panose="02000000000000000000" pitchFamily="2" charset="0"/>
              </a:rPr>
              <a:t> La giunta </a:t>
            </a:r>
            <a:r>
              <a:rPr lang="it-IT" sz="1600" b="1" dirty="0">
                <a:solidFill>
                  <a:srgbClr val="000000"/>
                </a:solidFill>
                <a:latin typeface="Roboto" panose="02000000000000000000" pitchFamily="2" charset="0"/>
                <a:ea typeface="Roboto" panose="02000000000000000000" pitchFamily="2" charset="0"/>
                <a:cs typeface="Roboto" panose="02000000000000000000" pitchFamily="2" charset="0"/>
              </a:rPr>
              <a:t>entro il 15 ottobre</a:t>
            </a:r>
            <a:r>
              <a:rPr lang="it-IT" sz="1600" dirty="0">
                <a:solidFill>
                  <a:srgbClr val="000000"/>
                </a:solidFill>
                <a:latin typeface="Roboto" panose="02000000000000000000" pitchFamily="2" charset="0"/>
                <a:ea typeface="Roboto" panose="02000000000000000000" pitchFamily="2" charset="0"/>
                <a:cs typeface="Roboto" panose="02000000000000000000" pitchFamily="2" charset="0"/>
              </a:rPr>
              <a:t>, sulla base della documentazione, con la collaborazione del responsabile del servizio finanziario o chi ne fa le veci e, se possibile, degli uffici del comune, definisce le previsioni di entrata e di spesa del bilancio. </a:t>
            </a:r>
          </a:p>
          <a:p>
            <a:pPr marL="228594" indent="-228594" algn="just">
              <a:spcAft>
                <a:spcPts val="533"/>
              </a:spcAft>
              <a:buFont typeface="Arial" panose="020B0604020202020204" pitchFamily="34" charset="0"/>
              <a:buChar char="•"/>
            </a:pPr>
            <a:r>
              <a:rPr lang="it-IT" sz="1600" b="1" dirty="0">
                <a:solidFill>
                  <a:srgbClr val="000000"/>
                </a:solidFill>
                <a:latin typeface="Roboto" panose="02000000000000000000" pitchFamily="2" charset="0"/>
                <a:ea typeface="Roboto" panose="02000000000000000000" pitchFamily="2" charset="0"/>
                <a:cs typeface="Roboto" panose="02000000000000000000" pitchFamily="2" charset="0"/>
              </a:rPr>
              <a:t>Entro il 20 ottobre </a:t>
            </a:r>
            <a:r>
              <a:rPr lang="it-IT" sz="1600" dirty="0">
                <a:solidFill>
                  <a:srgbClr val="000000"/>
                </a:solidFill>
                <a:latin typeface="Roboto" panose="02000000000000000000" pitchFamily="2" charset="0"/>
                <a:ea typeface="Roboto" panose="02000000000000000000" pitchFamily="2" charset="0"/>
                <a:cs typeface="Roboto" panose="02000000000000000000" pitchFamily="2" charset="0"/>
              </a:rPr>
              <a:t>il responsabile del servizio finanziario o chi ne fa le veci verifica le previsioni di bilancio ai sensi dell’art. 153, comma 4, del TUEL e le iscrive nel bilancio, determina il risultato di amministrazione presunto, predispone la versione finale del bilancio di previsione e degli allegati e trasmette alla Giunta la documentazione necessaria per la delibera di approvazione dello schema del  bilancio di previsione (escluso il parere dell’organo di revisione).</a:t>
            </a:r>
          </a:p>
          <a:p>
            <a:pPr marL="228594" indent="-228594" algn="just">
              <a:spcAft>
                <a:spcPts val="533"/>
              </a:spcAft>
              <a:buFont typeface="Arial" panose="020B0604020202020204" pitchFamily="34" charset="0"/>
              <a:buChar char="•"/>
            </a:pPr>
            <a:r>
              <a:rPr lang="it-IT" sz="1600" dirty="0">
                <a:solidFill>
                  <a:srgbClr val="000000"/>
                </a:solidFill>
                <a:latin typeface="Roboto" panose="02000000000000000000" pitchFamily="2" charset="0"/>
                <a:ea typeface="Roboto" panose="02000000000000000000" pitchFamily="2" charset="0"/>
                <a:cs typeface="Roboto" panose="02000000000000000000" pitchFamily="2" charset="0"/>
              </a:rPr>
              <a:t>In attuazione dell’art. 174 del TUEL l’organo esecutivo predispone lo schema di bilancio di previsione e lo trasmette al Consiglio Comunale unitamente agli allegati </a:t>
            </a:r>
            <a:r>
              <a:rPr lang="it-IT" sz="1600" b="1" dirty="0">
                <a:solidFill>
                  <a:srgbClr val="000000"/>
                </a:solidFill>
                <a:latin typeface="Roboto" panose="02000000000000000000" pitchFamily="2" charset="0"/>
                <a:ea typeface="Roboto" panose="02000000000000000000" pitchFamily="2" charset="0"/>
                <a:cs typeface="Roboto" panose="02000000000000000000" pitchFamily="2" charset="0"/>
              </a:rPr>
              <a:t>entro il 15 novembre</a:t>
            </a:r>
            <a:r>
              <a:rPr lang="it-IT" sz="1600" dirty="0">
                <a:solidFill>
                  <a:srgbClr val="000000"/>
                </a:solidFill>
                <a:latin typeface="Roboto" panose="02000000000000000000" pitchFamily="2" charset="0"/>
                <a:ea typeface="Roboto" panose="02000000000000000000" pitchFamily="2" charset="0"/>
                <a:cs typeface="Roboto" panose="02000000000000000000" pitchFamily="2" charset="0"/>
              </a:rPr>
              <a:t>. </a:t>
            </a:r>
          </a:p>
          <a:p>
            <a:pPr marL="228594" indent="-228594" algn="just">
              <a:spcAft>
                <a:spcPts val="533"/>
              </a:spcAft>
              <a:buFont typeface="Arial" panose="020B0604020202020204" pitchFamily="34" charset="0"/>
              <a:buChar char="•"/>
            </a:pPr>
            <a:r>
              <a:rPr lang="it-IT" sz="1600" b="1" dirty="0">
                <a:solidFill>
                  <a:srgbClr val="000000"/>
                </a:solidFill>
                <a:latin typeface="Roboto" panose="02000000000000000000" pitchFamily="2" charset="0"/>
                <a:ea typeface="Roboto" panose="02000000000000000000" pitchFamily="2" charset="0"/>
                <a:cs typeface="Roboto" panose="02000000000000000000" pitchFamily="2" charset="0"/>
              </a:rPr>
              <a:t>Entro il 31 dicembre </a:t>
            </a:r>
            <a:r>
              <a:rPr lang="it-IT" sz="1600" dirty="0">
                <a:solidFill>
                  <a:srgbClr val="000000"/>
                </a:solidFill>
                <a:latin typeface="Roboto" panose="02000000000000000000" pitchFamily="2" charset="0"/>
                <a:ea typeface="Roboto" panose="02000000000000000000" pitchFamily="2" charset="0"/>
                <a:cs typeface="Roboto" panose="02000000000000000000" pitchFamily="2" charset="0"/>
              </a:rPr>
              <a:t>il Consiglio Comunale, </a:t>
            </a:r>
            <a:r>
              <a:rPr lang="it-IT" sz="1600" b="1" u="sng" dirty="0">
                <a:solidFill>
                  <a:srgbClr val="000000"/>
                </a:solidFill>
                <a:latin typeface="Roboto" panose="02000000000000000000" pitchFamily="2" charset="0"/>
                <a:ea typeface="Roboto" panose="02000000000000000000" pitchFamily="2" charset="0"/>
                <a:cs typeface="Roboto" panose="02000000000000000000" pitchFamily="2" charset="0"/>
              </a:rPr>
              <a:t>previa acquisizione del parere del collegio dei revisori</a:t>
            </a:r>
            <a:r>
              <a:rPr lang="it-IT" sz="1600" dirty="0">
                <a:solidFill>
                  <a:srgbClr val="000000"/>
                </a:solidFill>
                <a:latin typeface="Roboto" panose="02000000000000000000" pitchFamily="2" charset="0"/>
                <a:ea typeface="Roboto" panose="02000000000000000000" pitchFamily="2" charset="0"/>
                <a:cs typeface="Roboto" panose="02000000000000000000" pitchFamily="2" charset="0"/>
              </a:rPr>
              <a:t>, approva il bilancio di previsione riguardante le previsioni di entrata e di spesa con riferimento al triennio successivo e l’eventuale nota di aggiornamento al documento unico di programmazione.</a:t>
            </a:r>
            <a:endParaRPr lang="it-IT" sz="1600" dirty="0">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20884722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5" name="Google Shape;145;p18"/>
          <p:cNvSpPr txBox="1">
            <a:spLocks noGrp="1"/>
          </p:cNvSpPr>
          <p:nvPr>
            <p:ph type="sldNum" sz="quarter" idx="12"/>
          </p:nvPr>
        </p:nvSpPr>
        <p:spPr>
          <a:prstGeom prst="rect">
            <a:avLst/>
          </a:prstGeom>
        </p:spPr>
        <p:txBody>
          <a:bodyPr spcFirstLastPara="1" vert="horz" wrap="square" lIns="121900" tIns="121900" rIns="121900" bIns="121900" rtlCol="0" anchor="ctr" anchorCtr="0">
            <a:noAutofit/>
          </a:bodyPr>
          <a:lstStyle/>
          <a:p>
            <a:pPr algn="ctr"/>
            <a:fld id="{00000000-1234-1234-1234-123412341234}" type="slidenum">
              <a:rPr lang="en"/>
              <a:pPr algn="ctr"/>
              <a:t>22</a:t>
            </a:fld>
            <a:endParaRPr/>
          </a:p>
        </p:txBody>
      </p:sp>
      <p:sp>
        <p:nvSpPr>
          <p:cNvPr id="143" name="Google Shape;143;p18"/>
          <p:cNvSpPr txBox="1">
            <a:spLocks noGrp="1"/>
          </p:cNvSpPr>
          <p:nvPr>
            <p:ph type="title" idx="4294967295"/>
          </p:nvPr>
        </p:nvSpPr>
        <p:spPr>
          <a:xfrm>
            <a:off x="95534" y="368300"/>
            <a:ext cx="11532359" cy="998538"/>
          </a:xfrm>
          <a:prstGeom prst="rect">
            <a:avLst/>
          </a:prstGeom>
          <a:solidFill>
            <a:srgbClr val="4472C4"/>
          </a:solidFill>
        </p:spPr>
        <p:txBody>
          <a:bodyPr spcFirstLastPara="1" vert="horz" wrap="square" lIns="121900" tIns="121900" rIns="121900" bIns="121900" rtlCol="0" anchor="ctr" anchorCtr="0">
            <a:noAutofit/>
          </a:bodyPr>
          <a:lstStyle/>
          <a:p>
            <a:r>
              <a:rPr lang="en" dirty="0">
                <a:solidFill>
                  <a:schemeClr val="bg1"/>
                </a:solidFill>
              </a:rPr>
              <a:t>Il </a:t>
            </a:r>
            <a:r>
              <a:rPr lang="it-IT" dirty="0">
                <a:solidFill>
                  <a:schemeClr val="bg1"/>
                </a:solidFill>
              </a:rPr>
              <a:t>nuovo processo di programmazione: gli attori</a:t>
            </a:r>
            <a:r>
              <a:rPr lang="en" dirty="0">
                <a:solidFill>
                  <a:schemeClr val="bg1"/>
                </a:solidFill>
              </a:rPr>
              <a:t> e le </a:t>
            </a:r>
            <a:r>
              <a:rPr lang="en" dirty="0" err="1">
                <a:solidFill>
                  <a:schemeClr val="bg1"/>
                </a:solidFill>
              </a:rPr>
              <a:t>scadenze</a:t>
            </a:r>
            <a:r>
              <a:rPr lang="en" dirty="0">
                <a:solidFill>
                  <a:schemeClr val="bg1"/>
                </a:solidFill>
              </a:rPr>
              <a:t> </a:t>
            </a:r>
            <a:endParaRPr dirty="0">
              <a:solidFill>
                <a:schemeClr val="bg1"/>
              </a:solidFill>
            </a:endParaRPr>
          </a:p>
        </p:txBody>
      </p:sp>
      <p:sp>
        <p:nvSpPr>
          <p:cNvPr id="3" name="Google Shape;144;p18">
            <a:extLst>
              <a:ext uri="{FF2B5EF4-FFF2-40B4-BE49-F238E27FC236}">
                <a16:creationId xmlns:a16="http://schemas.microsoft.com/office/drawing/2014/main" id="{80EA0C64-5D3C-6BD1-6BFC-3137497776EE}"/>
              </a:ext>
            </a:extLst>
          </p:cNvPr>
          <p:cNvSpPr txBox="1">
            <a:spLocks/>
          </p:cNvSpPr>
          <p:nvPr/>
        </p:nvSpPr>
        <p:spPr>
          <a:xfrm>
            <a:off x="396599" y="1496887"/>
            <a:ext cx="10933039" cy="4658328"/>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L="457200" marR="0" lvl="0" indent="-4191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1pPr>
            <a:lvl2pPr marL="914400" marR="0" lvl="1" indent="-3810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2pPr>
            <a:lvl3pPr marL="1371600" marR="0" lvl="2" indent="-3810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3pPr>
            <a:lvl4pPr marL="1828800" marR="0" lvl="3" indent="-3429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4pPr>
            <a:lvl5pPr marL="2286000" marR="0" lvl="4" indent="-3429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5pPr>
            <a:lvl6pPr marL="2743200" marR="0" lvl="5" indent="-3429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6pPr>
            <a:lvl7pPr marL="3200400" marR="0" lvl="6" indent="-3429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7pPr>
            <a:lvl8pPr marL="3657600" marR="0" lvl="7" indent="-3429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8pPr>
            <a:lvl9pPr marL="4114800" marR="0" lvl="8" indent="-342900" algn="l" rtl="0">
              <a:lnSpc>
                <a:spcPct val="100000"/>
              </a:lnSpc>
              <a:spcBef>
                <a:spcPts val="0"/>
              </a:spcBef>
              <a:spcAft>
                <a:spcPts val="0"/>
              </a:spcAft>
              <a:buClr>
                <a:srgbClr val="222222"/>
              </a:buClr>
              <a:buSzPts val="2400"/>
              <a:buFont typeface="Roboto"/>
              <a:buNone/>
              <a:defRPr sz="2400" b="0" i="0" u="none" strike="noStrike" cap="none">
                <a:solidFill>
                  <a:schemeClr val="dk1"/>
                </a:solidFill>
                <a:latin typeface="Roboto"/>
                <a:ea typeface="Roboto"/>
                <a:cs typeface="Roboto"/>
                <a:sym typeface="Roboto"/>
              </a:defRPr>
            </a:lvl9pPr>
          </a:lstStyle>
          <a:p>
            <a:pPr algn="just"/>
            <a:r>
              <a:rPr lang="it-IT" b="1" dirty="0">
                <a:solidFill>
                  <a:srgbClr val="000000"/>
                </a:solidFill>
                <a:latin typeface="Segoe UI" panose="020B0502040204020203" pitchFamily="34" charset="0"/>
              </a:rPr>
              <a:t>PROROGA  DELL’APPROVAZIONE DEL BILANCIO DOPO  IL 31 DICEMBRE</a:t>
            </a:r>
          </a:p>
          <a:p>
            <a:pPr algn="just"/>
            <a:r>
              <a:rPr lang="it-IT" dirty="0">
                <a:solidFill>
                  <a:srgbClr val="000000"/>
                </a:solidFill>
                <a:latin typeface="Segoe UI" panose="020B0502040204020203" pitchFamily="34" charset="0"/>
              </a:rPr>
              <a:t>             </a:t>
            </a:r>
          </a:p>
          <a:p>
            <a:pPr algn="just"/>
            <a:endParaRPr lang="it-IT" dirty="0">
              <a:solidFill>
                <a:srgbClr val="000000"/>
              </a:solidFill>
              <a:latin typeface="Segoe UI" panose="020B0502040204020203" pitchFamily="34" charset="0"/>
            </a:endParaRPr>
          </a:p>
          <a:p>
            <a:pPr marL="0" indent="0" algn="just">
              <a:spcBef>
                <a:spcPts val="1333"/>
              </a:spcBef>
            </a:pPr>
            <a:r>
              <a:rPr lang="it-IT" dirty="0">
                <a:solidFill>
                  <a:srgbClr val="000000"/>
                </a:solidFill>
                <a:latin typeface="Segoe UI" panose="020B0502040204020203" pitchFamily="34" charset="0"/>
              </a:rPr>
              <a:t>Per poter approvare il bilancio dopo il 31 dicembre è necessaria la motivazione non solo da parte del Ministero dell’Interno nei decreti  con i quali si dispone il rinvio, ma anche da parte dei Comuni che ritengono di avvalersi di questa facoltà. </a:t>
            </a:r>
          </a:p>
          <a:p>
            <a:pPr marL="0" indent="0" algn="just">
              <a:spcBef>
                <a:spcPts val="1333"/>
              </a:spcBef>
            </a:pPr>
            <a:r>
              <a:rPr lang="it-IT" dirty="0">
                <a:solidFill>
                  <a:srgbClr val="000000"/>
                </a:solidFill>
                <a:latin typeface="Segoe UI" panose="020B0502040204020203" pitchFamily="34" charset="0"/>
              </a:rPr>
              <a:t>In assenza di una chiara ed esaustiva motivazione la data di approvazione rimane fissata al 31 dicembre, e la mancata approvazione produce le sanzioni di legge.</a:t>
            </a:r>
            <a:endParaRPr lang="it-IT" dirty="0">
              <a:latin typeface="Times New Roman" panose="02020603050405020304" pitchFamily="18" charset="0"/>
              <a:ea typeface="Times New Roman" panose="02020603050405020304" pitchFamily="18" charset="0"/>
            </a:endParaRPr>
          </a:p>
          <a:p>
            <a:pPr algn="just"/>
            <a:endParaRPr lang="it-IT" dirty="0">
              <a:solidFill>
                <a:srgbClr val="000000"/>
              </a:solidFill>
              <a:latin typeface="Segoe UI" panose="020B0502040204020203" pitchFamily="34" charset="0"/>
            </a:endParaRPr>
          </a:p>
        </p:txBody>
      </p:sp>
    </p:spTree>
    <p:extLst>
      <p:ext uri="{BB962C8B-B14F-4D97-AF65-F5344CB8AC3E}">
        <p14:creationId xmlns:p14="http://schemas.microsoft.com/office/powerpoint/2010/main" val="15437650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11">
            <a:extLst>
              <a:ext uri="{FF2B5EF4-FFF2-40B4-BE49-F238E27FC236}">
                <a16:creationId xmlns:a16="http://schemas.microsoft.com/office/drawing/2014/main" id="{ED509E91-66C8-734B-8AED-6B0924CBDBBB}"/>
              </a:ext>
            </a:extLst>
          </p:cNvPr>
          <p:cNvSpPr txBox="1">
            <a:spLocks/>
          </p:cNvSpPr>
          <p:nvPr/>
        </p:nvSpPr>
        <p:spPr>
          <a:xfrm>
            <a:off x="989805" y="3875447"/>
            <a:ext cx="2243139" cy="1186691"/>
          </a:xfrm>
          <a:prstGeom prst="rect">
            <a:avLst/>
          </a:prstGeom>
          <a:noFill/>
          <a:ln w="3175">
            <a:noFill/>
          </a:ln>
        </p:spPr>
        <p:txBody>
          <a:bodyPr vert="horz" lIns="91440" tIns="45720" rIns="91440" bIns="45720" rtlCol="0" anchor="ctr"/>
          <a:lstStyle>
            <a:defPPr>
              <a:defRPr lang="it-IT"/>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it-IT">
              <a:solidFill>
                <a:srgbClr val="FA4616"/>
              </a:solidFill>
            </a:endParaRPr>
          </a:p>
          <a:p>
            <a:endParaRPr lang="it-IT" dirty="0"/>
          </a:p>
        </p:txBody>
      </p:sp>
      <p:sp>
        <p:nvSpPr>
          <p:cNvPr id="5" name="Titolo 1">
            <a:extLst>
              <a:ext uri="{FF2B5EF4-FFF2-40B4-BE49-F238E27FC236}">
                <a16:creationId xmlns:a16="http://schemas.microsoft.com/office/drawing/2014/main" id="{18D9369A-9032-E041-A249-938F5AC01549}"/>
              </a:ext>
            </a:extLst>
          </p:cNvPr>
          <p:cNvSpPr>
            <a:spLocks noGrp="1"/>
          </p:cNvSpPr>
          <p:nvPr>
            <p:ph type="title"/>
          </p:nvPr>
        </p:nvSpPr>
        <p:spPr>
          <a:xfrm>
            <a:off x="669908" y="235122"/>
            <a:ext cx="9224056" cy="631474"/>
          </a:xfrm>
        </p:spPr>
        <p:txBody>
          <a:bodyPr>
            <a:normAutofit fontScale="90000"/>
          </a:bodyPr>
          <a:lstStyle/>
          <a:p>
            <a:r>
              <a:rPr lang="it-IT" b="1" dirty="0">
                <a:solidFill>
                  <a:srgbClr val="0070C0"/>
                </a:solidFill>
              </a:rPr>
              <a:t>Il riequilibrio pluriennale (243bis)</a:t>
            </a:r>
          </a:p>
        </p:txBody>
      </p:sp>
      <p:sp>
        <p:nvSpPr>
          <p:cNvPr id="6" name="Segnaposto contenuto 12">
            <a:extLst>
              <a:ext uri="{FF2B5EF4-FFF2-40B4-BE49-F238E27FC236}">
                <a16:creationId xmlns:a16="http://schemas.microsoft.com/office/drawing/2014/main" id="{02DD1CF5-ADDC-8A4E-B9DD-3585946A85E7}"/>
              </a:ext>
            </a:extLst>
          </p:cNvPr>
          <p:cNvSpPr txBox="1">
            <a:spLocks/>
          </p:cNvSpPr>
          <p:nvPr/>
        </p:nvSpPr>
        <p:spPr>
          <a:xfrm>
            <a:off x="504977" y="1608838"/>
            <a:ext cx="8475250" cy="4393927"/>
          </a:xfrm>
          <a:prstGeom prst="rect">
            <a:avLst/>
          </a:prstGeom>
          <a:noFill/>
          <a:ln w="3175">
            <a:noFill/>
          </a:ln>
        </p:spPr>
        <p:txBody>
          <a:bodyPr vert="horz" lIns="91440" tIns="45720" rIns="91440" bIns="45720" rtlCol="0" anchor="ctr"/>
          <a:lstStyle>
            <a:defPPr>
              <a:defRPr lang="it-IT"/>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it-IT" sz="1800" dirty="0">
                <a:solidFill>
                  <a:schemeClr val="tx1"/>
                </a:solidFill>
              </a:rPr>
              <a:t>Lo chiede il comune (attivazione della procedura)</a:t>
            </a:r>
          </a:p>
          <a:p>
            <a:pPr algn="l"/>
            <a:endParaRPr lang="it-IT" sz="1800" dirty="0">
              <a:solidFill>
                <a:schemeClr val="tx1"/>
              </a:solidFill>
            </a:endParaRPr>
          </a:p>
          <a:p>
            <a:pPr algn="l"/>
            <a:r>
              <a:rPr lang="it-IT" sz="1800" dirty="0">
                <a:solidFill>
                  <a:schemeClr val="tx1"/>
                </a:solidFill>
              </a:rPr>
              <a:t>Entro 90 giorni deve redigere un Piano di riequilibrio di durata variabile (da 4 a 20 anni)</a:t>
            </a:r>
          </a:p>
          <a:p>
            <a:pPr lvl="1"/>
            <a:r>
              <a:rPr lang="it-IT" dirty="0"/>
              <a:t>Analisi delle criticità</a:t>
            </a:r>
          </a:p>
          <a:p>
            <a:pPr lvl="1"/>
            <a:r>
              <a:rPr lang="it-IT" dirty="0"/>
              <a:t>Quantificazione massa passiva </a:t>
            </a:r>
          </a:p>
          <a:p>
            <a:pPr lvl="1"/>
            <a:r>
              <a:rPr lang="it-IT" dirty="0"/>
              <a:t>Soluzioni (modi e tempo di ripiano)</a:t>
            </a:r>
          </a:p>
          <a:p>
            <a:pPr lvl="1"/>
            <a:r>
              <a:rPr lang="it-IT" dirty="0"/>
              <a:t>Fondo rotativo (utilizzo o meno del fondo)</a:t>
            </a:r>
          </a:p>
          <a:p>
            <a:pPr algn="l"/>
            <a:endParaRPr lang="it-IT" sz="1800" dirty="0">
              <a:solidFill>
                <a:schemeClr val="tx1"/>
              </a:solidFill>
            </a:endParaRPr>
          </a:p>
          <a:p>
            <a:pPr algn="l"/>
            <a:r>
              <a:rPr lang="it-IT" sz="1800" dirty="0">
                <a:solidFill>
                  <a:schemeClr val="tx1"/>
                </a:solidFill>
              </a:rPr>
              <a:t>Istruttoria ministeriale (Interno)</a:t>
            </a:r>
          </a:p>
          <a:p>
            <a:pPr algn="l"/>
            <a:endParaRPr lang="it-IT" sz="1800" dirty="0">
              <a:solidFill>
                <a:schemeClr val="tx1"/>
              </a:solidFill>
            </a:endParaRPr>
          </a:p>
          <a:p>
            <a:pPr algn="l"/>
            <a:r>
              <a:rPr lang="it-IT" sz="1800" dirty="0">
                <a:solidFill>
                  <a:schemeClr val="tx1"/>
                </a:solidFill>
              </a:rPr>
              <a:t>Valutazione della sezione regionale della Corte dei Conti</a:t>
            </a:r>
          </a:p>
          <a:p>
            <a:pPr lvl="1"/>
            <a:r>
              <a:rPr lang="it-IT" dirty="0"/>
              <a:t>In caso di diniego il comune va in dissesto (può ricorrere alle sezioni riunite)</a:t>
            </a:r>
          </a:p>
          <a:p>
            <a:pPr lvl="1"/>
            <a:r>
              <a:rPr lang="it-IT" dirty="0"/>
              <a:t>In caso di approvazione il Piano va in gestione e la Corte controlla (relazioni semestrali)</a:t>
            </a:r>
          </a:p>
          <a:p>
            <a:pPr lvl="1"/>
            <a:endParaRPr lang="it-IT" dirty="0"/>
          </a:p>
          <a:p>
            <a:pPr lvl="1"/>
            <a:endParaRPr lang="it-IT" sz="2000" dirty="0"/>
          </a:p>
          <a:p>
            <a:endParaRPr lang="it-IT" sz="2000" dirty="0">
              <a:solidFill>
                <a:schemeClr val="tx1"/>
              </a:solidFill>
            </a:endParaRPr>
          </a:p>
          <a:p>
            <a:endParaRPr lang="it-IT" dirty="0">
              <a:solidFill>
                <a:schemeClr val="tx1"/>
              </a:solidFill>
            </a:endParaRPr>
          </a:p>
        </p:txBody>
      </p:sp>
      <p:sp>
        <p:nvSpPr>
          <p:cNvPr id="7" name="CasellaDiTesto 6">
            <a:extLst>
              <a:ext uri="{FF2B5EF4-FFF2-40B4-BE49-F238E27FC236}">
                <a16:creationId xmlns:a16="http://schemas.microsoft.com/office/drawing/2014/main" id="{7207402C-6393-4048-B56A-66F3A8EE1DDD}"/>
              </a:ext>
            </a:extLst>
          </p:cNvPr>
          <p:cNvSpPr txBox="1"/>
          <p:nvPr/>
        </p:nvSpPr>
        <p:spPr>
          <a:xfrm>
            <a:off x="605561" y="1908493"/>
            <a:ext cx="128694" cy="805378"/>
          </a:xfrm>
          <a:prstGeom prst="rect">
            <a:avLst/>
          </a:prstGeom>
          <a:noFill/>
        </p:spPr>
        <p:txBody>
          <a:bodyPr wrap="square" rtlCol="0">
            <a:spAutoFit/>
          </a:bodyPr>
          <a:lstStyle/>
          <a:p>
            <a:endParaRPr lang="it-IT"/>
          </a:p>
        </p:txBody>
      </p:sp>
      <p:sp>
        <p:nvSpPr>
          <p:cNvPr id="2" name="CasellaDiTesto 1">
            <a:extLst>
              <a:ext uri="{FF2B5EF4-FFF2-40B4-BE49-F238E27FC236}">
                <a16:creationId xmlns:a16="http://schemas.microsoft.com/office/drawing/2014/main" id="{50230AE5-CFA0-CB81-E936-56FC42BF6E8E}"/>
              </a:ext>
            </a:extLst>
          </p:cNvPr>
          <p:cNvSpPr txBox="1"/>
          <p:nvPr/>
        </p:nvSpPr>
        <p:spPr>
          <a:xfrm>
            <a:off x="734255" y="5433020"/>
            <a:ext cx="10852694" cy="923330"/>
          </a:xfrm>
          <a:prstGeom prst="rect">
            <a:avLst/>
          </a:prstGeom>
          <a:noFill/>
        </p:spPr>
        <p:txBody>
          <a:bodyPr wrap="square" rtlCol="0">
            <a:spAutoFit/>
          </a:bodyPr>
          <a:lstStyle/>
          <a:p>
            <a:pPr algn="ctr"/>
            <a:r>
              <a:rPr lang="it-IT" b="1" dirty="0">
                <a:solidFill>
                  <a:srgbClr val="FF0000"/>
                </a:solidFill>
              </a:rPr>
              <a:t>Il piano di riequilibrio non è un «vero piano» poiché è «sostanzialmente» immodificabile (tranne in casi previsti da specifica norma) poiché deve cristallizzare ad una specifica data i saldi di finanza.</a:t>
            </a:r>
          </a:p>
          <a:p>
            <a:pPr algn="ctr"/>
            <a:r>
              <a:rPr lang="it-IT" b="1" dirty="0">
                <a:solidFill>
                  <a:srgbClr val="FF0000"/>
                </a:solidFill>
              </a:rPr>
              <a:t>È lo strumento che con tutti i limiti del caso meglio si sposa con il sistema di contabilità armonizzato vigente </a:t>
            </a:r>
          </a:p>
        </p:txBody>
      </p:sp>
      <p:sp>
        <p:nvSpPr>
          <p:cNvPr id="8" name="CasellaDiTesto 7">
            <a:extLst>
              <a:ext uri="{FF2B5EF4-FFF2-40B4-BE49-F238E27FC236}">
                <a16:creationId xmlns:a16="http://schemas.microsoft.com/office/drawing/2014/main" id="{BEB1881B-967F-6261-DC23-6C430E75D1E0}"/>
              </a:ext>
            </a:extLst>
          </p:cNvPr>
          <p:cNvSpPr txBox="1"/>
          <p:nvPr/>
        </p:nvSpPr>
        <p:spPr>
          <a:xfrm>
            <a:off x="6209414" y="2247469"/>
            <a:ext cx="5688113" cy="1477328"/>
          </a:xfrm>
          <a:prstGeom prst="rect">
            <a:avLst/>
          </a:prstGeom>
          <a:noFill/>
          <a:ln>
            <a:solidFill>
              <a:schemeClr val="accent1"/>
            </a:solidFill>
          </a:ln>
        </p:spPr>
        <p:txBody>
          <a:bodyPr wrap="square">
            <a:spAutoFit/>
          </a:bodyPr>
          <a:lstStyle/>
          <a:p>
            <a:r>
              <a:rPr lang="it-IT" sz="1800" i="1" dirty="0">
                <a:effectLst/>
                <a:latin typeface="BookAntiqua"/>
              </a:rPr>
              <a:t>Una volta scaduto il termine per l’approvazione tempestiva del PRFP è precluso all’amministrazione qualsiasi potere di modifica dello stesso, in virtù dei principi di irretrattabilità dei saldi e di intangibilit</a:t>
            </a:r>
            <a:r>
              <a:rPr lang="it-IT" i="1" dirty="0">
                <a:latin typeface="BookAntiqua"/>
              </a:rPr>
              <a:t>à</a:t>
            </a:r>
            <a:r>
              <a:rPr lang="it-IT" sz="1800" i="1" dirty="0">
                <a:effectLst/>
                <a:latin typeface="BookAntiqua"/>
              </a:rPr>
              <a:t> del percorso di riequilibrio (Cfr. Corte dei conti </a:t>
            </a:r>
            <a:r>
              <a:rPr lang="it-IT" sz="1800" i="1" dirty="0" err="1">
                <a:effectLst/>
                <a:latin typeface="BookAntiqua"/>
              </a:rPr>
              <a:t>ss.rr.</a:t>
            </a:r>
            <a:r>
              <a:rPr lang="it-IT" sz="1800" i="1" dirty="0">
                <a:effectLst/>
                <a:latin typeface="BookAntiqua"/>
              </a:rPr>
              <a:t> n. 4/2023) </a:t>
            </a:r>
            <a:endParaRPr lang="it-IT" i="1" dirty="0"/>
          </a:p>
        </p:txBody>
      </p:sp>
      <p:sp>
        <p:nvSpPr>
          <p:cNvPr id="9" name="Freccia destra 8">
            <a:extLst>
              <a:ext uri="{FF2B5EF4-FFF2-40B4-BE49-F238E27FC236}">
                <a16:creationId xmlns:a16="http://schemas.microsoft.com/office/drawing/2014/main" id="{BFB2BD8A-663E-4628-4BEE-5DC4C4B13ADD}"/>
              </a:ext>
            </a:extLst>
          </p:cNvPr>
          <p:cNvSpPr/>
          <p:nvPr/>
        </p:nvSpPr>
        <p:spPr>
          <a:xfrm rot="16200000">
            <a:off x="9455123" y="4071765"/>
            <a:ext cx="1184490" cy="12016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Segnaposto numero diapositiva 9">
            <a:extLst>
              <a:ext uri="{FF2B5EF4-FFF2-40B4-BE49-F238E27FC236}">
                <a16:creationId xmlns:a16="http://schemas.microsoft.com/office/drawing/2014/main" id="{0E844ABC-F57A-670B-B3F8-9D37D67DDD58}"/>
              </a:ext>
            </a:extLst>
          </p:cNvPr>
          <p:cNvSpPr>
            <a:spLocks noGrp="1"/>
          </p:cNvSpPr>
          <p:nvPr>
            <p:ph type="sldNum" sz="quarter" idx="12"/>
          </p:nvPr>
        </p:nvSpPr>
        <p:spPr/>
        <p:txBody>
          <a:bodyPr/>
          <a:lstStyle/>
          <a:p>
            <a:fld id="{F6F21754-6127-4040-B4D2-7FB0A68421AE}" type="slidenum">
              <a:rPr lang="it-IT" smtClean="0"/>
              <a:t>23</a:t>
            </a:fld>
            <a:endParaRPr lang="it-IT"/>
          </a:p>
        </p:txBody>
      </p:sp>
    </p:spTree>
    <p:extLst>
      <p:ext uri="{BB962C8B-B14F-4D97-AF65-F5344CB8AC3E}">
        <p14:creationId xmlns:p14="http://schemas.microsoft.com/office/powerpoint/2010/main" val="10547204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290C732-D222-8B47-BAAB-7AE560A85733}"/>
              </a:ext>
            </a:extLst>
          </p:cNvPr>
          <p:cNvSpPr>
            <a:spLocks noGrp="1"/>
          </p:cNvSpPr>
          <p:nvPr>
            <p:ph type="title"/>
          </p:nvPr>
        </p:nvSpPr>
        <p:spPr>
          <a:xfrm>
            <a:off x="517927" y="136524"/>
            <a:ext cx="11156145" cy="1143000"/>
          </a:xfrm>
          <a:solidFill>
            <a:srgbClr val="4472C4"/>
          </a:solidFill>
        </p:spPr>
        <p:txBody>
          <a:bodyPr/>
          <a:lstStyle/>
          <a:p>
            <a:r>
              <a:rPr lang="it-IT" dirty="0">
                <a:solidFill>
                  <a:schemeClr val="bg1"/>
                </a:solidFill>
              </a:rPr>
              <a:t>Il ruolo dell’Ente  </a:t>
            </a:r>
          </a:p>
        </p:txBody>
      </p:sp>
      <p:sp>
        <p:nvSpPr>
          <p:cNvPr id="4" name="Sottotitolo 2">
            <a:extLst>
              <a:ext uri="{FF2B5EF4-FFF2-40B4-BE49-F238E27FC236}">
                <a16:creationId xmlns:a16="http://schemas.microsoft.com/office/drawing/2014/main" id="{9A99FDFA-D198-5E4A-A24A-CDF2808B0D12}"/>
              </a:ext>
            </a:extLst>
          </p:cNvPr>
          <p:cNvSpPr txBox="1">
            <a:spLocks/>
          </p:cNvSpPr>
          <p:nvPr/>
        </p:nvSpPr>
        <p:spPr>
          <a:xfrm>
            <a:off x="1041008" y="1933873"/>
            <a:ext cx="9058335" cy="2990253"/>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normAutofit/>
          </a:bodyPr>
          <a:lstStyle>
            <a:lvl1pPr marL="228600" indent="-228600" algn="l" rtl="0" eaLnBrk="0" fontAlgn="base" hangingPunct="0">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itchFamily="2" charset="2"/>
              <a:buChar char="Ø"/>
              <a:defRPr/>
            </a:pPr>
            <a:r>
              <a:rPr lang="it-IT" sz="2400" b="1" dirty="0">
                <a:latin typeface="Arial" panose="020B0604020202020204" pitchFamily="34" charset="0"/>
                <a:cs typeface="Arial" panose="020B0604020202020204" pitchFamily="34" charset="0"/>
              </a:rPr>
              <a:t>Quantificazione massa passiva </a:t>
            </a:r>
          </a:p>
          <a:p>
            <a:pPr marL="0" indent="0">
              <a:buNone/>
              <a:defRPr/>
            </a:pPr>
            <a:r>
              <a:rPr lang="it-IT" sz="2400" dirty="0">
                <a:latin typeface="Arial" panose="020B0604020202020204" pitchFamily="34" charset="0"/>
                <a:cs typeface="Arial" panose="020B0604020202020204" pitchFamily="34" charset="0"/>
              </a:rPr>
              <a:t>Quali elementi? Come si quantifica? Chi la certifica?</a:t>
            </a:r>
          </a:p>
          <a:p>
            <a:pPr marL="0" indent="0">
              <a:buNone/>
              <a:defRPr/>
            </a:pPr>
            <a:r>
              <a:rPr lang="it-IT" sz="2400" dirty="0">
                <a:latin typeface="Arial" panose="020B0604020202020204" pitchFamily="34" charset="0"/>
                <a:cs typeface="Arial" panose="020B0604020202020204" pitchFamily="34" charset="0"/>
              </a:rPr>
              <a:t> </a:t>
            </a:r>
          </a:p>
          <a:p>
            <a:pPr marL="0" indent="0">
              <a:buNone/>
              <a:defRPr/>
            </a:pPr>
            <a:endParaRPr lang="it-IT" sz="2400" dirty="0">
              <a:latin typeface="Arial" panose="020B0604020202020204" pitchFamily="34" charset="0"/>
              <a:cs typeface="Arial" panose="020B0604020202020204" pitchFamily="34" charset="0"/>
            </a:endParaRPr>
          </a:p>
          <a:p>
            <a:pPr>
              <a:buFont typeface="Wingdings" pitchFamily="2" charset="2"/>
              <a:buChar char="Ø"/>
              <a:defRPr/>
            </a:pPr>
            <a:r>
              <a:rPr lang="it-IT" sz="2400" b="1" dirty="0">
                <a:latin typeface="Arial" panose="020B0604020202020204" pitchFamily="34" charset="0"/>
                <a:cs typeface="Arial" panose="020B0604020202020204" pitchFamily="34" charset="0"/>
              </a:rPr>
              <a:t>Ripiano massa passiva </a:t>
            </a:r>
          </a:p>
          <a:p>
            <a:pPr marL="0" indent="0">
              <a:buNone/>
              <a:defRPr/>
            </a:pPr>
            <a:r>
              <a:rPr lang="it-IT" sz="2400" dirty="0">
                <a:latin typeface="Arial" panose="020B0604020202020204" pitchFamily="34" charset="0"/>
                <a:cs typeface="Arial" panose="020B0604020202020204" pitchFamily="34" charset="0"/>
              </a:rPr>
              <a:t>Come si finanzia? Con quali tipologie di entrate?</a:t>
            </a:r>
          </a:p>
          <a:p>
            <a:pPr marL="0" indent="0">
              <a:buNone/>
              <a:defRPr/>
            </a:pPr>
            <a:endParaRPr lang="it-IT" sz="2400" dirty="0">
              <a:latin typeface="Arial" panose="020B0604020202020204" pitchFamily="34" charset="0"/>
              <a:cs typeface="Arial" panose="020B0604020202020204" pitchFamily="34" charset="0"/>
            </a:endParaRPr>
          </a:p>
        </p:txBody>
      </p:sp>
      <p:sp>
        <p:nvSpPr>
          <p:cNvPr id="5" name="Segnaposto numero diapositiva 4">
            <a:extLst>
              <a:ext uri="{FF2B5EF4-FFF2-40B4-BE49-F238E27FC236}">
                <a16:creationId xmlns:a16="http://schemas.microsoft.com/office/drawing/2014/main" id="{C4AF9519-3AB4-4AC1-E0BB-2D75B60C2528}"/>
              </a:ext>
            </a:extLst>
          </p:cNvPr>
          <p:cNvSpPr>
            <a:spLocks noGrp="1"/>
          </p:cNvSpPr>
          <p:nvPr>
            <p:ph type="sldNum" sz="quarter" idx="12"/>
          </p:nvPr>
        </p:nvSpPr>
        <p:spPr/>
        <p:txBody>
          <a:bodyPr/>
          <a:lstStyle/>
          <a:p>
            <a:pPr>
              <a:defRPr/>
            </a:pPr>
            <a:fld id="{5387C6B8-7A91-4655-8FD1-B5F0E43038C3}" type="slidenum">
              <a:rPr lang="it-IT" altLang="it-IT" smtClean="0"/>
              <a:pPr>
                <a:defRPr/>
              </a:pPr>
              <a:t>24</a:t>
            </a:fld>
            <a:endParaRPr lang="it-IT" altLang="it-IT"/>
          </a:p>
        </p:txBody>
      </p:sp>
    </p:spTree>
    <p:extLst>
      <p:ext uri="{BB962C8B-B14F-4D97-AF65-F5344CB8AC3E}">
        <p14:creationId xmlns:p14="http://schemas.microsoft.com/office/powerpoint/2010/main" val="22128662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11">
            <a:extLst>
              <a:ext uri="{FF2B5EF4-FFF2-40B4-BE49-F238E27FC236}">
                <a16:creationId xmlns:a16="http://schemas.microsoft.com/office/drawing/2014/main" id="{C8B1DEE8-230D-BC48-9E2F-4512D972A0DC}"/>
              </a:ext>
            </a:extLst>
          </p:cNvPr>
          <p:cNvSpPr txBox="1">
            <a:spLocks/>
          </p:cNvSpPr>
          <p:nvPr/>
        </p:nvSpPr>
        <p:spPr>
          <a:xfrm>
            <a:off x="608805" y="3037247"/>
            <a:ext cx="2767936" cy="1701187"/>
          </a:xfrm>
          <a:prstGeom prst="rect">
            <a:avLst/>
          </a:prstGeom>
          <a:noFill/>
          <a:ln w="3175">
            <a:noFill/>
          </a:ln>
        </p:spPr>
        <p:txBody>
          <a:bodyPr vert="horz" lIns="91440" tIns="45720" rIns="91440" bIns="45720" rtlCol="0" anchor="ctr"/>
          <a:lstStyle>
            <a:defPPr>
              <a:defRPr lang="it-IT"/>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it-IT">
              <a:solidFill>
                <a:srgbClr val="FA4616"/>
              </a:solidFill>
            </a:endParaRPr>
          </a:p>
          <a:p>
            <a:endParaRPr lang="it-IT" dirty="0"/>
          </a:p>
        </p:txBody>
      </p:sp>
      <p:sp>
        <p:nvSpPr>
          <p:cNvPr id="5" name="Titolo 1">
            <a:extLst>
              <a:ext uri="{FF2B5EF4-FFF2-40B4-BE49-F238E27FC236}">
                <a16:creationId xmlns:a16="http://schemas.microsoft.com/office/drawing/2014/main" id="{1F9E6275-FE73-0744-9D3E-3FEB2BEE534E}"/>
              </a:ext>
            </a:extLst>
          </p:cNvPr>
          <p:cNvSpPr>
            <a:spLocks noGrp="1"/>
          </p:cNvSpPr>
          <p:nvPr>
            <p:ph type="title"/>
          </p:nvPr>
        </p:nvSpPr>
        <p:spPr>
          <a:xfrm>
            <a:off x="448253" y="392577"/>
            <a:ext cx="3453896" cy="905253"/>
          </a:xfrm>
        </p:spPr>
        <p:txBody>
          <a:bodyPr>
            <a:normAutofit/>
          </a:bodyPr>
          <a:lstStyle/>
          <a:p>
            <a:r>
              <a:rPr lang="it-IT" b="1" dirty="0">
                <a:solidFill>
                  <a:srgbClr val="0070C0"/>
                </a:solidFill>
              </a:rPr>
              <a:t>Il dissesto</a:t>
            </a:r>
          </a:p>
        </p:txBody>
      </p:sp>
      <p:sp>
        <p:nvSpPr>
          <p:cNvPr id="6" name="Segnaposto contenuto 12">
            <a:extLst>
              <a:ext uri="{FF2B5EF4-FFF2-40B4-BE49-F238E27FC236}">
                <a16:creationId xmlns:a16="http://schemas.microsoft.com/office/drawing/2014/main" id="{8116FFB5-E9B5-E244-B6DD-2B43DEEBA939}"/>
              </a:ext>
            </a:extLst>
          </p:cNvPr>
          <p:cNvSpPr txBox="1">
            <a:spLocks/>
          </p:cNvSpPr>
          <p:nvPr/>
        </p:nvSpPr>
        <p:spPr>
          <a:xfrm>
            <a:off x="256458" y="2307923"/>
            <a:ext cx="10543650" cy="3922756"/>
          </a:xfrm>
          <a:prstGeom prst="rect">
            <a:avLst/>
          </a:prstGeom>
          <a:noFill/>
          <a:ln w="3175">
            <a:noFill/>
          </a:ln>
        </p:spPr>
        <p:txBody>
          <a:bodyPr vert="horz" lIns="91440" tIns="45720" rIns="91440" bIns="45720" rtlCol="0" anchor="ctr"/>
          <a:lstStyle>
            <a:defPPr>
              <a:defRPr lang="it-IT"/>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it-IT" sz="2000" dirty="0">
                <a:solidFill>
                  <a:schemeClr val="tx1"/>
                </a:solidFill>
              </a:rPr>
              <a:t>E’ stato introdotto nel 1989 prima della riforma del TUEL e dell’armonizzazione contabile nei casi in cui vi è «</a:t>
            </a:r>
            <a:r>
              <a:rPr lang="it-IT" sz="2000" i="1" dirty="0">
                <a:solidFill>
                  <a:schemeClr val="tx1"/>
                </a:solidFill>
              </a:rPr>
              <a:t>impossibilità di fornire i servizi fondamentali e di pagare i creditori</a:t>
            </a:r>
            <a:r>
              <a:rPr lang="it-IT" sz="2000" dirty="0">
                <a:solidFill>
                  <a:schemeClr val="tx1"/>
                </a:solidFill>
              </a:rPr>
              <a:t>» </a:t>
            </a:r>
          </a:p>
          <a:p>
            <a:pPr algn="l"/>
            <a:endParaRPr lang="it-IT" sz="2000" dirty="0">
              <a:solidFill>
                <a:schemeClr val="tx1"/>
              </a:solidFill>
            </a:endParaRPr>
          </a:p>
          <a:p>
            <a:pPr algn="l"/>
            <a:r>
              <a:rPr lang="it-IT" sz="2000" dirty="0">
                <a:solidFill>
                  <a:schemeClr val="tx1"/>
                </a:solidFill>
              </a:rPr>
              <a:t>Dal 1993 è stata introdotta la figura dell’OSL (separazione della gestione tra passato e futuro)</a:t>
            </a:r>
          </a:p>
          <a:p>
            <a:pPr algn="l"/>
            <a:endParaRPr lang="it-IT" sz="2000" dirty="0">
              <a:solidFill>
                <a:schemeClr val="tx1"/>
              </a:solidFill>
            </a:endParaRPr>
          </a:p>
          <a:p>
            <a:pPr algn="l"/>
            <a:r>
              <a:rPr lang="it-IT" sz="2000" dirty="0">
                <a:solidFill>
                  <a:schemeClr val="tx1"/>
                </a:solidFill>
              </a:rPr>
              <a:t>Non è più possibile dopo il 2001 attivare mutui per debiti di parte corrente che sono stati sostituiti dalle anticipazioni di liquidità</a:t>
            </a:r>
          </a:p>
          <a:p>
            <a:pPr algn="l"/>
            <a:endParaRPr lang="it-IT" sz="2000" dirty="0">
              <a:solidFill>
                <a:schemeClr val="tx1"/>
              </a:solidFill>
            </a:endParaRPr>
          </a:p>
          <a:p>
            <a:pPr algn="l"/>
            <a:r>
              <a:rPr lang="it-IT" sz="2000" dirty="0">
                <a:solidFill>
                  <a:schemeClr val="tx1"/>
                </a:solidFill>
              </a:rPr>
              <a:t>Entro 60 giorni deve predisporre lo schema di bilancio riequilibrato che il ministero dell’interno approva con decreto (può fare rilievi e chiedere modificazioni)</a:t>
            </a:r>
          </a:p>
          <a:p>
            <a:pPr algn="l"/>
            <a:endParaRPr lang="it-IT" sz="2000" dirty="0">
              <a:solidFill>
                <a:schemeClr val="tx1"/>
              </a:solidFill>
            </a:endParaRPr>
          </a:p>
          <a:p>
            <a:pPr algn="l"/>
            <a:r>
              <a:rPr lang="it-IT" sz="2000" dirty="0">
                <a:solidFill>
                  <a:schemeClr val="tx1"/>
                </a:solidFill>
              </a:rPr>
              <a:t>Per 5 anni esercita un controllo (prescrizioni ministeriali) il periodo dell’OSL e quindi di dissesto può essere superiore a 5 anni</a:t>
            </a:r>
          </a:p>
          <a:p>
            <a:pPr algn="l"/>
            <a:endParaRPr lang="it-IT" sz="2000" dirty="0">
              <a:solidFill>
                <a:schemeClr val="tx1"/>
              </a:solidFill>
            </a:endParaRPr>
          </a:p>
          <a:p>
            <a:pPr algn="l"/>
            <a:endParaRPr lang="it-IT" sz="2000" dirty="0">
              <a:solidFill>
                <a:schemeClr val="tx1"/>
              </a:solidFill>
            </a:endParaRPr>
          </a:p>
          <a:p>
            <a:endParaRPr lang="it-IT" sz="2000" dirty="0"/>
          </a:p>
          <a:p>
            <a:endParaRPr lang="it-IT" dirty="0"/>
          </a:p>
        </p:txBody>
      </p:sp>
      <p:sp>
        <p:nvSpPr>
          <p:cNvPr id="7" name="CasellaDiTesto 6">
            <a:extLst>
              <a:ext uri="{FF2B5EF4-FFF2-40B4-BE49-F238E27FC236}">
                <a16:creationId xmlns:a16="http://schemas.microsoft.com/office/drawing/2014/main" id="{C683E3EE-1B44-2E44-AB1E-BBC88130C1B6}"/>
              </a:ext>
            </a:extLst>
          </p:cNvPr>
          <p:cNvSpPr txBox="1"/>
          <p:nvPr/>
        </p:nvSpPr>
        <p:spPr>
          <a:xfrm>
            <a:off x="224560" y="1070293"/>
            <a:ext cx="158803" cy="805378"/>
          </a:xfrm>
          <a:prstGeom prst="rect">
            <a:avLst/>
          </a:prstGeom>
          <a:noFill/>
        </p:spPr>
        <p:txBody>
          <a:bodyPr wrap="square" rtlCol="0">
            <a:spAutoFit/>
          </a:bodyPr>
          <a:lstStyle/>
          <a:p>
            <a:endParaRPr lang="it-IT"/>
          </a:p>
        </p:txBody>
      </p:sp>
      <p:sp>
        <p:nvSpPr>
          <p:cNvPr id="3" name="Segnaposto numero diapositiva 2">
            <a:extLst>
              <a:ext uri="{FF2B5EF4-FFF2-40B4-BE49-F238E27FC236}">
                <a16:creationId xmlns:a16="http://schemas.microsoft.com/office/drawing/2014/main" id="{E117DAE0-699A-4897-2B7F-E17CA53D63F3}"/>
              </a:ext>
            </a:extLst>
          </p:cNvPr>
          <p:cNvSpPr>
            <a:spLocks noGrp="1"/>
          </p:cNvSpPr>
          <p:nvPr>
            <p:ph type="sldNum" sz="quarter" idx="12"/>
          </p:nvPr>
        </p:nvSpPr>
        <p:spPr/>
        <p:txBody>
          <a:bodyPr/>
          <a:lstStyle/>
          <a:p>
            <a:pPr>
              <a:defRPr/>
            </a:pPr>
            <a:fld id="{5387C6B8-7A91-4655-8FD1-B5F0E43038C3}" type="slidenum">
              <a:rPr lang="it-IT" altLang="it-IT" smtClean="0"/>
              <a:pPr>
                <a:defRPr/>
              </a:pPr>
              <a:t>25</a:t>
            </a:fld>
            <a:endParaRPr lang="it-IT" altLang="it-IT"/>
          </a:p>
        </p:txBody>
      </p:sp>
    </p:spTree>
    <p:extLst>
      <p:ext uri="{BB962C8B-B14F-4D97-AF65-F5344CB8AC3E}">
        <p14:creationId xmlns:p14="http://schemas.microsoft.com/office/powerpoint/2010/main" val="31505950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67E67B-2CFB-434E-BB19-7374FFD37E56}"/>
              </a:ext>
            </a:extLst>
          </p:cNvPr>
          <p:cNvSpPr>
            <a:spLocks noGrp="1"/>
          </p:cNvSpPr>
          <p:nvPr>
            <p:ph type="ctrTitle"/>
          </p:nvPr>
        </p:nvSpPr>
        <p:spPr>
          <a:xfrm>
            <a:off x="1301357" y="1691948"/>
            <a:ext cx="9144000" cy="3474103"/>
          </a:xfrm>
        </p:spPr>
        <p:txBody>
          <a:bodyPr>
            <a:noAutofit/>
          </a:bodyPr>
          <a:lstStyle/>
          <a:p>
            <a:r>
              <a:rPr lang="it-IT" sz="4000" dirty="0"/>
              <a:t>La disciplina del </a:t>
            </a:r>
            <a:r>
              <a:rPr lang="it-IT" sz="4000" dirty="0">
                <a:solidFill>
                  <a:srgbClr val="0070C0"/>
                </a:solidFill>
              </a:rPr>
              <a:t>dissesto finanziario </a:t>
            </a:r>
            <a:r>
              <a:rPr lang="it-IT" sz="4000" dirty="0"/>
              <a:t>(Titolo VIII, Capi II-IV del TUEL) è preordinata al ripristino degli equilibri di bilancio degli enti locali in crisi, mediante un’apposita procedura di risanamento</a:t>
            </a:r>
          </a:p>
        </p:txBody>
      </p:sp>
      <p:sp>
        <p:nvSpPr>
          <p:cNvPr id="4" name="CasellaDiTesto 3">
            <a:extLst>
              <a:ext uri="{FF2B5EF4-FFF2-40B4-BE49-F238E27FC236}">
                <a16:creationId xmlns:a16="http://schemas.microsoft.com/office/drawing/2014/main" id="{96AEB6C0-A5E0-6B43-A186-D45C9C98866B}"/>
              </a:ext>
            </a:extLst>
          </p:cNvPr>
          <p:cNvSpPr txBox="1"/>
          <p:nvPr/>
        </p:nvSpPr>
        <p:spPr>
          <a:xfrm>
            <a:off x="711843" y="411827"/>
            <a:ext cx="6099858" cy="984885"/>
          </a:xfrm>
          <a:prstGeom prst="rect">
            <a:avLst/>
          </a:prstGeom>
          <a:solidFill>
            <a:srgbClr val="4472C4"/>
          </a:solidFill>
        </p:spPr>
        <p:txBody>
          <a:bodyPr wrap="square">
            <a:spAutoFit/>
          </a:bodyPr>
          <a:lstStyle/>
          <a:p>
            <a:pPr marL="0" indent="0">
              <a:buNone/>
            </a:pPr>
            <a:r>
              <a:rPr lang="it-IT" sz="4000" dirty="0">
                <a:solidFill>
                  <a:schemeClr val="bg1"/>
                </a:solidFill>
              </a:rPr>
              <a:t>L’istituto del dissesto </a:t>
            </a:r>
          </a:p>
          <a:p>
            <a:pPr marL="0" indent="0">
              <a:buNone/>
            </a:pPr>
            <a:endParaRPr lang="it-IT" dirty="0">
              <a:solidFill>
                <a:schemeClr val="bg1"/>
              </a:solidFill>
            </a:endParaRPr>
          </a:p>
        </p:txBody>
      </p:sp>
      <p:sp>
        <p:nvSpPr>
          <p:cNvPr id="5" name="Segnaposto numero diapositiva 4">
            <a:extLst>
              <a:ext uri="{FF2B5EF4-FFF2-40B4-BE49-F238E27FC236}">
                <a16:creationId xmlns:a16="http://schemas.microsoft.com/office/drawing/2014/main" id="{16CF5695-2F2F-9D9C-3D4B-387695A7FD06}"/>
              </a:ext>
            </a:extLst>
          </p:cNvPr>
          <p:cNvSpPr>
            <a:spLocks noGrp="1"/>
          </p:cNvSpPr>
          <p:nvPr>
            <p:ph type="sldNum" sz="quarter" idx="12"/>
          </p:nvPr>
        </p:nvSpPr>
        <p:spPr/>
        <p:txBody>
          <a:bodyPr/>
          <a:lstStyle/>
          <a:p>
            <a:fld id="{F6F21754-6127-4040-B4D2-7FB0A68421AE}" type="slidenum">
              <a:rPr lang="it-IT" smtClean="0"/>
              <a:t>26</a:t>
            </a:fld>
            <a:endParaRPr lang="it-IT"/>
          </a:p>
        </p:txBody>
      </p:sp>
    </p:spTree>
    <p:extLst>
      <p:ext uri="{BB962C8B-B14F-4D97-AF65-F5344CB8AC3E}">
        <p14:creationId xmlns:p14="http://schemas.microsoft.com/office/powerpoint/2010/main" val="607989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CAA84136-5407-434B-8BE3-0250270E514F}"/>
              </a:ext>
            </a:extLst>
          </p:cNvPr>
          <p:cNvSpPr>
            <a:spLocks noGrp="1"/>
          </p:cNvSpPr>
          <p:nvPr>
            <p:ph idx="1"/>
          </p:nvPr>
        </p:nvSpPr>
        <p:spPr>
          <a:xfrm>
            <a:off x="587585" y="1510725"/>
            <a:ext cx="9956951" cy="4351338"/>
          </a:xfrm>
        </p:spPr>
        <p:txBody>
          <a:bodyPr>
            <a:normAutofit lnSpcReduction="10000"/>
          </a:bodyPr>
          <a:lstStyle/>
          <a:p>
            <a:pPr marL="0" indent="0">
              <a:buNone/>
            </a:pPr>
            <a:r>
              <a:rPr lang="it-IT" sz="3600" dirty="0"/>
              <a:t>Il risanamento dell’ente locale dissestato ha la durata di </a:t>
            </a:r>
            <a:r>
              <a:rPr lang="it-IT" sz="3600" b="1" dirty="0"/>
              <a:t>cinque anni </a:t>
            </a:r>
            <a:r>
              <a:rPr lang="it-IT" sz="3600" dirty="0"/>
              <a:t>decorrenti da quello per il quale viene redatta </a:t>
            </a:r>
            <a:r>
              <a:rPr lang="it-IT" sz="3600" b="1" dirty="0">
                <a:solidFill>
                  <a:srgbClr val="0070C0"/>
                </a:solidFill>
              </a:rPr>
              <a:t>l’ipotesi di bilancio stabilmente riequilibrato</a:t>
            </a:r>
            <a:r>
              <a:rPr lang="it-IT" sz="3600" dirty="0"/>
              <a:t>; le prescrizioni contenute nel decreto di approvazione dell’ipotesi di bilancio sono eseguite dagli amministratori, ordinari o straordinari, dell’ente locale, con l’obbligo </a:t>
            </a:r>
            <a:r>
              <a:rPr lang="it-IT" sz="3600" b="1" dirty="0"/>
              <a:t>di riferire sullo stato di attuazione in un apposito capitolo della relazione sul rendiconto annuale</a:t>
            </a:r>
            <a:r>
              <a:rPr lang="it-IT" sz="3600" dirty="0"/>
              <a:t> (art. 265, commi 1 e 2). </a:t>
            </a:r>
            <a:endParaRPr lang="it-IT" sz="3600" dirty="0">
              <a:effectLst/>
            </a:endParaRPr>
          </a:p>
          <a:p>
            <a:pPr marL="0" indent="0">
              <a:buNone/>
            </a:pPr>
            <a:endParaRPr lang="it-IT" dirty="0"/>
          </a:p>
        </p:txBody>
      </p:sp>
      <p:sp>
        <p:nvSpPr>
          <p:cNvPr id="4" name="CasellaDiTesto 3">
            <a:extLst>
              <a:ext uri="{FF2B5EF4-FFF2-40B4-BE49-F238E27FC236}">
                <a16:creationId xmlns:a16="http://schemas.microsoft.com/office/drawing/2014/main" id="{B9ED8FCB-AED6-9A42-9CF6-7A1573C8BF36}"/>
              </a:ext>
            </a:extLst>
          </p:cNvPr>
          <p:cNvSpPr txBox="1"/>
          <p:nvPr/>
        </p:nvSpPr>
        <p:spPr>
          <a:xfrm>
            <a:off x="711843" y="411827"/>
            <a:ext cx="6099858" cy="984885"/>
          </a:xfrm>
          <a:prstGeom prst="rect">
            <a:avLst/>
          </a:prstGeom>
          <a:noFill/>
        </p:spPr>
        <p:txBody>
          <a:bodyPr wrap="square">
            <a:spAutoFit/>
          </a:bodyPr>
          <a:lstStyle/>
          <a:p>
            <a:pPr marL="0" indent="0">
              <a:buNone/>
            </a:pPr>
            <a:r>
              <a:rPr lang="it-IT" sz="4000" dirty="0">
                <a:solidFill>
                  <a:srgbClr val="0070C0"/>
                </a:solidFill>
              </a:rPr>
              <a:t>Durata del dissesto …</a:t>
            </a:r>
          </a:p>
          <a:p>
            <a:pPr marL="0" indent="0">
              <a:buNone/>
            </a:pPr>
            <a:endParaRPr lang="it-IT" dirty="0"/>
          </a:p>
        </p:txBody>
      </p:sp>
      <p:sp>
        <p:nvSpPr>
          <p:cNvPr id="5" name="Segnaposto numero diapositiva 4">
            <a:extLst>
              <a:ext uri="{FF2B5EF4-FFF2-40B4-BE49-F238E27FC236}">
                <a16:creationId xmlns:a16="http://schemas.microsoft.com/office/drawing/2014/main" id="{EB28DB3D-F1BA-A6D6-C711-2A68826DAA07}"/>
              </a:ext>
            </a:extLst>
          </p:cNvPr>
          <p:cNvSpPr>
            <a:spLocks noGrp="1"/>
          </p:cNvSpPr>
          <p:nvPr>
            <p:ph type="sldNum" sz="quarter" idx="12"/>
          </p:nvPr>
        </p:nvSpPr>
        <p:spPr/>
        <p:txBody>
          <a:bodyPr/>
          <a:lstStyle/>
          <a:p>
            <a:fld id="{F6F21754-6127-4040-B4D2-7FB0A68421AE}" type="slidenum">
              <a:rPr lang="it-IT" smtClean="0"/>
              <a:t>27</a:t>
            </a:fld>
            <a:endParaRPr lang="it-IT"/>
          </a:p>
        </p:txBody>
      </p:sp>
    </p:spTree>
    <p:extLst>
      <p:ext uri="{BB962C8B-B14F-4D97-AF65-F5344CB8AC3E}">
        <p14:creationId xmlns:p14="http://schemas.microsoft.com/office/powerpoint/2010/main" val="25071232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BA48C30F-0205-A54E-85D0-8380804FD6B9}"/>
              </a:ext>
            </a:extLst>
          </p:cNvPr>
          <p:cNvSpPr>
            <a:spLocks noGrp="1"/>
          </p:cNvSpPr>
          <p:nvPr>
            <p:ph idx="1"/>
          </p:nvPr>
        </p:nvSpPr>
        <p:spPr>
          <a:xfrm>
            <a:off x="739588" y="714001"/>
            <a:ext cx="10515600" cy="5605776"/>
          </a:xfrm>
        </p:spPr>
        <p:txBody>
          <a:bodyPr>
            <a:normAutofit/>
          </a:bodyPr>
          <a:lstStyle/>
          <a:p>
            <a:pPr marL="0" indent="0">
              <a:buNone/>
            </a:pPr>
            <a:r>
              <a:rPr lang="it-IT" sz="4000" dirty="0">
                <a:solidFill>
                  <a:srgbClr val="0070C0"/>
                </a:solidFill>
              </a:rPr>
              <a:t>Soggetti coinvolti nel dissesto </a:t>
            </a:r>
          </a:p>
          <a:p>
            <a:pPr marL="0" indent="0">
              <a:buNone/>
            </a:pPr>
            <a:endParaRPr lang="it-IT" dirty="0"/>
          </a:p>
          <a:p>
            <a:pPr marL="0" indent="0">
              <a:buNone/>
            </a:pPr>
            <a:r>
              <a:rPr lang="it-IT" sz="3600" dirty="0"/>
              <a:t>Soggetti della procedura di risanamento sono l’organo straordinario di liquidazione (</a:t>
            </a:r>
            <a:r>
              <a:rPr lang="it-IT" sz="3600" b="1" dirty="0"/>
              <a:t>OSL</a:t>
            </a:r>
            <a:r>
              <a:rPr lang="it-IT" sz="3600" dirty="0"/>
              <a:t>), incaricato di provvedere al ripiano dell’indebitamento pregresso con i mezzi consentiti dalla legge, e gli </a:t>
            </a:r>
            <a:r>
              <a:rPr lang="it-IT" sz="3600" b="1" dirty="0"/>
              <a:t>organi istituzionali dell’ente</a:t>
            </a:r>
            <a:r>
              <a:rPr lang="it-IT" sz="3600" dirty="0"/>
              <a:t>, chiamati ad assicurare condizioni stabili di equilibrio della gestione finanziaria e a rimuovere le cause strutturali all’origine del dissesto (art. 245).</a:t>
            </a:r>
            <a:endParaRPr lang="it-IT" sz="3600" dirty="0">
              <a:effectLst/>
            </a:endParaRPr>
          </a:p>
        </p:txBody>
      </p:sp>
      <p:sp>
        <p:nvSpPr>
          <p:cNvPr id="4" name="Segnaposto numero diapositiva 3">
            <a:extLst>
              <a:ext uri="{FF2B5EF4-FFF2-40B4-BE49-F238E27FC236}">
                <a16:creationId xmlns:a16="http://schemas.microsoft.com/office/drawing/2014/main" id="{C11ECDB2-41AA-E596-40A1-0EDC2C59CDCF}"/>
              </a:ext>
            </a:extLst>
          </p:cNvPr>
          <p:cNvSpPr>
            <a:spLocks noGrp="1"/>
          </p:cNvSpPr>
          <p:nvPr>
            <p:ph type="sldNum" sz="quarter" idx="12"/>
          </p:nvPr>
        </p:nvSpPr>
        <p:spPr/>
        <p:txBody>
          <a:bodyPr/>
          <a:lstStyle/>
          <a:p>
            <a:fld id="{F6F21754-6127-4040-B4D2-7FB0A68421AE}" type="slidenum">
              <a:rPr lang="it-IT" smtClean="0"/>
              <a:t>28</a:t>
            </a:fld>
            <a:endParaRPr lang="it-IT"/>
          </a:p>
        </p:txBody>
      </p:sp>
    </p:spTree>
    <p:extLst>
      <p:ext uri="{BB962C8B-B14F-4D97-AF65-F5344CB8AC3E}">
        <p14:creationId xmlns:p14="http://schemas.microsoft.com/office/powerpoint/2010/main" val="30144028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11">
            <a:extLst>
              <a:ext uri="{FF2B5EF4-FFF2-40B4-BE49-F238E27FC236}">
                <a16:creationId xmlns:a16="http://schemas.microsoft.com/office/drawing/2014/main" id="{9A6B05F2-23CB-E543-921B-902F7104F8FC}"/>
              </a:ext>
            </a:extLst>
          </p:cNvPr>
          <p:cNvSpPr txBox="1">
            <a:spLocks/>
          </p:cNvSpPr>
          <p:nvPr/>
        </p:nvSpPr>
        <p:spPr>
          <a:xfrm>
            <a:off x="494505" y="3049947"/>
            <a:ext cx="2864623" cy="1678553"/>
          </a:xfrm>
          <a:prstGeom prst="rect">
            <a:avLst/>
          </a:prstGeom>
          <a:noFill/>
          <a:ln w="3175">
            <a:noFill/>
          </a:ln>
        </p:spPr>
        <p:txBody>
          <a:bodyPr vert="horz" lIns="91440" tIns="45720" rIns="91440" bIns="45720" rtlCol="0" anchor="ctr"/>
          <a:lstStyle>
            <a:defPPr>
              <a:defRPr lang="it-IT"/>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it-IT">
              <a:solidFill>
                <a:srgbClr val="FA4616"/>
              </a:solidFill>
            </a:endParaRPr>
          </a:p>
          <a:p>
            <a:endParaRPr lang="it-IT" dirty="0"/>
          </a:p>
        </p:txBody>
      </p:sp>
      <p:sp>
        <p:nvSpPr>
          <p:cNvPr id="5" name="Titolo 1">
            <a:extLst>
              <a:ext uri="{FF2B5EF4-FFF2-40B4-BE49-F238E27FC236}">
                <a16:creationId xmlns:a16="http://schemas.microsoft.com/office/drawing/2014/main" id="{2E29137F-AB33-DC46-A566-BF0EEFCA2168}"/>
              </a:ext>
            </a:extLst>
          </p:cNvPr>
          <p:cNvSpPr>
            <a:spLocks noGrp="1"/>
          </p:cNvSpPr>
          <p:nvPr>
            <p:ph type="title"/>
          </p:nvPr>
        </p:nvSpPr>
        <p:spPr>
          <a:xfrm>
            <a:off x="274611" y="303552"/>
            <a:ext cx="8821938" cy="893209"/>
          </a:xfrm>
        </p:spPr>
        <p:txBody>
          <a:bodyPr>
            <a:normAutofit/>
          </a:bodyPr>
          <a:lstStyle/>
          <a:p>
            <a:r>
              <a:rPr lang="it-IT" dirty="0">
                <a:solidFill>
                  <a:schemeClr val="accent1"/>
                </a:solidFill>
              </a:rPr>
              <a:t>Il ruolo dell’OSL</a:t>
            </a:r>
          </a:p>
        </p:txBody>
      </p:sp>
      <p:sp>
        <p:nvSpPr>
          <p:cNvPr id="6" name="Segnaposto contenuto 12">
            <a:extLst>
              <a:ext uri="{FF2B5EF4-FFF2-40B4-BE49-F238E27FC236}">
                <a16:creationId xmlns:a16="http://schemas.microsoft.com/office/drawing/2014/main" id="{9DD5C10D-F96E-E847-9818-DD94AFC3C7E9}"/>
              </a:ext>
            </a:extLst>
          </p:cNvPr>
          <p:cNvSpPr txBox="1">
            <a:spLocks/>
          </p:cNvSpPr>
          <p:nvPr/>
        </p:nvSpPr>
        <p:spPr>
          <a:xfrm>
            <a:off x="175150" y="1310530"/>
            <a:ext cx="10911950" cy="4709270"/>
          </a:xfrm>
          <a:prstGeom prst="rect">
            <a:avLst/>
          </a:prstGeom>
          <a:solidFill>
            <a:schemeClr val="bg1"/>
          </a:solidFill>
          <a:ln w="3175">
            <a:noFill/>
          </a:ln>
        </p:spPr>
        <p:txBody>
          <a:bodyPr vert="horz" lIns="91440" tIns="45720" rIns="91440" bIns="45720" rtlCol="0" anchor="ctr"/>
          <a:lstStyle>
            <a:defPPr>
              <a:defRPr lang="it-IT"/>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it-IT" sz="1600" dirty="0">
                <a:solidFill>
                  <a:schemeClr val="tx1"/>
                </a:solidFill>
              </a:rPr>
              <a:t>E’ nominata con DPR (procedimento molto lungo)</a:t>
            </a:r>
          </a:p>
          <a:p>
            <a:pPr algn="l"/>
            <a:endParaRPr lang="it-IT" sz="1600" dirty="0">
              <a:solidFill>
                <a:schemeClr val="tx1"/>
              </a:solidFill>
            </a:endParaRPr>
          </a:p>
          <a:p>
            <a:pPr algn="l"/>
            <a:r>
              <a:rPr lang="it-IT" sz="1600" dirty="0">
                <a:solidFill>
                  <a:schemeClr val="tx1"/>
                </a:solidFill>
              </a:rPr>
              <a:t>Gestisce atti e fatti verificatisi al 31 dicembre precedente alla approvazione (da parte del comune) del progetto di bilancio riequilibrato</a:t>
            </a:r>
          </a:p>
          <a:p>
            <a:pPr algn="l"/>
            <a:endParaRPr lang="it-IT" sz="1600" dirty="0">
              <a:solidFill>
                <a:schemeClr val="tx1"/>
              </a:solidFill>
            </a:endParaRPr>
          </a:p>
          <a:p>
            <a:pPr algn="l"/>
            <a:r>
              <a:rPr lang="it-IT" sz="1600" dirty="0">
                <a:solidFill>
                  <a:schemeClr val="tx1"/>
                </a:solidFill>
              </a:rPr>
              <a:t>Forti ambiguità in merito alla individuazione della sfera dell’OSL</a:t>
            </a:r>
          </a:p>
          <a:p>
            <a:pPr algn="l"/>
            <a:endParaRPr lang="it-IT" sz="1600" dirty="0">
              <a:solidFill>
                <a:schemeClr val="tx1"/>
              </a:solidFill>
            </a:endParaRPr>
          </a:p>
          <a:p>
            <a:pPr algn="l"/>
            <a:r>
              <a:rPr lang="it-IT" sz="1600" dirty="0">
                <a:solidFill>
                  <a:schemeClr val="tx1"/>
                </a:solidFill>
              </a:rPr>
              <a:t>Avviso ai creditori (formazione della massa passiva)</a:t>
            </a:r>
          </a:p>
          <a:p>
            <a:pPr algn="l"/>
            <a:endParaRPr lang="it-IT" sz="1600" dirty="0">
              <a:solidFill>
                <a:schemeClr val="tx1"/>
              </a:solidFill>
            </a:endParaRPr>
          </a:p>
          <a:p>
            <a:pPr algn="l"/>
            <a:r>
              <a:rPr lang="it-IT" sz="1600" dirty="0">
                <a:solidFill>
                  <a:schemeClr val="tx1"/>
                </a:solidFill>
              </a:rPr>
              <a:t>Piano di rilevazione della massa passiva (depositato presso il ministero dell’interno)</a:t>
            </a:r>
          </a:p>
          <a:p>
            <a:pPr algn="l"/>
            <a:endParaRPr lang="it-IT" sz="1600" dirty="0">
              <a:solidFill>
                <a:schemeClr val="tx1"/>
              </a:solidFill>
            </a:endParaRPr>
          </a:p>
          <a:p>
            <a:pPr algn="l"/>
            <a:r>
              <a:rPr lang="it-IT" sz="1600" dirty="0">
                <a:solidFill>
                  <a:schemeClr val="tx1"/>
                </a:solidFill>
              </a:rPr>
              <a:t>Piano di estinzione dei debiti (approvato con decreto dal MINT)</a:t>
            </a:r>
          </a:p>
          <a:p>
            <a:pPr algn="l"/>
            <a:endParaRPr lang="it-IT" sz="1600" dirty="0">
              <a:solidFill>
                <a:schemeClr val="tx1"/>
              </a:solidFill>
            </a:endParaRPr>
          </a:p>
          <a:p>
            <a:pPr algn="l"/>
            <a:r>
              <a:rPr lang="it-IT" sz="1600" dirty="0">
                <a:solidFill>
                  <a:schemeClr val="tx1"/>
                </a:solidFill>
              </a:rPr>
              <a:t>Procedura semplificata</a:t>
            </a:r>
          </a:p>
          <a:p>
            <a:pPr algn="l"/>
            <a:endParaRPr lang="it-IT" sz="1600" dirty="0">
              <a:solidFill>
                <a:schemeClr val="tx1"/>
              </a:solidFill>
            </a:endParaRPr>
          </a:p>
          <a:p>
            <a:pPr algn="l"/>
            <a:r>
              <a:rPr lang="it-IT" sz="1600" dirty="0">
                <a:solidFill>
                  <a:schemeClr val="tx1"/>
                </a:solidFill>
              </a:rPr>
              <a:t>Rendiconto della gestione (il comune torna in </a:t>
            </a:r>
            <a:r>
              <a:rPr lang="it-IT" sz="1600" dirty="0" err="1">
                <a:solidFill>
                  <a:schemeClr val="tx1"/>
                </a:solidFill>
              </a:rPr>
              <a:t>bonis</a:t>
            </a:r>
            <a:r>
              <a:rPr lang="it-IT" sz="1600" dirty="0">
                <a:solidFill>
                  <a:schemeClr val="tx1"/>
                </a:solidFill>
              </a:rPr>
              <a:t>)</a:t>
            </a:r>
          </a:p>
          <a:p>
            <a:pPr algn="l"/>
            <a:endParaRPr lang="it-IT" sz="1600" dirty="0">
              <a:solidFill>
                <a:schemeClr val="tx1"/>
              </a:solidFill>
            </a:endParaRPr>
          </a:p>
          <a:p>
            <a:pPr algn="l"/>
            <a:r>
              <a:rPr lang="it-IT" sz="1600" dirty="0">
                <a:solidFill>
                  <a:schemeClr val="tx1"/>
                </a:solidFill>
              </a:rPr>
              <a:t>Sospensione delle procedure esecutive</a:t>
            </a:r>
          </a:p>
          <a:p>
            <a:endParaRPr lang="it-IT" sz="1600" dirty="0"/>
          </a:p>
        </p:txBody>
      </p:sp>
      <p:sp>
        <p:nvSpPr>
          <p:cNvPr id="7" name="CasellaDiTesto 6">
            <a:extLst>
              <a:ext uri="{FF2B5EF4-FFF2-40B4-BE49-F238E27FC236}">
                <a16:creationId xmlns:a16="http://schemas.microsoft.com/office/drawing/2014/main" id="{AFC9BCE0-1213-7249-A3B2-DA5A7CB7018B}"/>
              </a:ext>
            </a:extLst>
          </p:cNvPr>
          <p:cNvSpPr txBox="1"/>
          <p:nvPr/>
        </p:nvSpPr>
        <p:spPr>
          <a:xfrm>
            <a:off x="110261" y="1082993"/>
            <a:ext cx="164350" cy="805378"/>
          </a:xfrm>
          <a:prstGeom prst="rect">
            <a:avLst/>
          </a:prstGeom>
          <a:noFill/>
        </p:spPr>
        <p:txBody>
          <a:bodyPr wrap="square" rtlCol="0">
            <a:spAutoFit/>
          </a:bodyPr>
          <a:lstStyle/>
          <a:p>
            <a:endParaRPr lang="it-IT"/>
          </a:p>
        </p:txBody>
      </p:sp>
      <p:sp>
        <p:nvSpPr>
          <p:cNvPr id="3" name="Segnaposto numero diapositiva 2">
            <a:extLst>
              <a:ext uri="{FF2B5EF4-FFF2-40B4-BE49-F238E27FC236}">
                <a16:creationId xmlns:a16="http://schemas.microsoft.com/office/drawing/2014/main" id="{86EF6D4C-D658-AAC6-44DD-25FC558855C5}"/>
              </a:ext>
            </a:extLst>
          </p:cNvPr>
          <p:cNvSpPr>
            <a:spLocks noGrp="1"/>
          </p:cNvSpPr>
          <p:nvPr>
            <p:ph type="sldNum" sz="quarter" idx="12"/>
          </p:nvPr>
        </p:nvSpPr>
        <p:spPr/>
        <p:txBody>
          <a:bodyPr/>
          <a:lstStyle/>
          <a:p>
            <a:pPr>
              <a:defRPr/>
            </a:pPr>
            <a:fld id="{5387C6B8-7A91-4655-8FD1-B5F0E43038C3}" type="slidenum">
              <a:rPr lang="it-IT" altLang="it-IT" smtClean="0"/>
              <a:pPr>
                <a:defRPr/>
              </a:pPr>
              <a:t>29</a:t>
            </a:fld>
            <a:endParaRPr lang="it-IT" altLang="it-IT"/>
          </a:p>
        </p:txBody>
      </p:sp>
    </p:spTree>
    <p:extLst>
      <p:ext uri="{BB962C8B-B14F-4D97-AF65-F5344CB8AC3E}">
        <p14:creationId xmlns:p14="http://schemas.microsoft.com/office/powerpoint/2010/main" val="3561057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D32C9B26-8836-D74D-8DB2-50677E02C623}"/>
              </a:ext>
            </a:extLst>
          </p:cNvPr>
          <p:cNvSpPr>
            <a:spLocks noGrp="1"/>
          </p:cNvSpPr>
          <p:nvPr>
            <p:ph idx="1"/>
          </p:nvPr>
        </p:nvSpPr>
        <p:spPr>
          <a:xfrm>
            <a:off x="540889" y="1591067"/>
            <a:ext cx="10515600" cy="4351338"/>
          </a:xfrm>
        </p:spPr>
        <p:txBody>
          <a:bodyPr/>
          <a:lstStyle/>
          <a:p>
            <a:pPr marL="0" indent="0">
              <a:buNone/>
            </a:pPr>
            <a:r>
              <a:rPr lang="it-IT" dirty="0"/>
              <a:t>L’OSL provvede – entro </a:t>
            </a:r>
            <a:r>
              <a:rPr lang="it-IT" b="1" dirty="0"/>
              <a:t>180 giorni dall’insediamento </a:t>
            </a:r>
            <a:r>
              <a:rPr lang="it-IT" dirty="0"/>
              <a:t>(elevati di ulteriori 180 giorni per i comuni con popolazione superiore a 250.000 abitanti o capoluogo di provincia e per le province) – all’accertamento della massa passiva mediante la formazione di </a:t>
            </a:r>
            <a:r>
              <a:rPr lang="it-IT" b="1" u="sng" dirty="0">
                <a:solidFill>
                  <a:schemeClr val="accent1"/>
                </a:solidFill>
              </a:rPr>
              <a:t>un piano di rilevazione,</a:t>
            </a:r>
            <a:r>
              <a:rPr lang="it-IT" dirty="0"/>
              <a:t> in cui sono inclusi: </a:t>
            </a:r>
            <a:r>
              <a:rPr lang="it-IT" i="1" dirty="0"/>
              <a:t>a) </a:t>
            </a:r>
            <a:r>
              <a:rPr lang="it-IT" dirty="0"/>
              <a:t>i debiti di bilancio e fuori bilancio di cui all’art. 194 verificatisi entro il 31 dicembre dell’anno precedente a quello dell’ipotesi di bilancio riequilibrato; </a:t>
            </a:r>
            <a:r>
              <a:rPr lang="it-IT" i="1" dirty="0"/>
              <a:t>b) </a:t>
            </a:r>
            <a:r>
              <a:rPr lang="it-IT" dirty="0"/>
              <a:t>i debiti derivanti dalle procedure esecutive estinte ai sensi dell’art. 248, comma 2; </a:t>
            </a:r>
            <a:r>
              <a:rPr lang="it-IT" i="1" dirty="0"/>
              <a:t>c) </a:t>
            </a:r>
            <a:r>
              <a:rPr lang="it-IT" dirty="0"/>
              <a:t>i debiti derivanti da transazioni compiute dall’OSL in ordine a vertenze giudiziali e stragiudiziali relative a debiti rientranti nelle fattispecie di cui alle precedenti </a:t>
            </a:r>
            <a:r>
              <a:rPr lang="it-IT" dirty="0" err="1"/>
              <a:t>lett</a:t>
            </a:r>
            <a:r>
              <a:rPr lang="it-IT" dirty="0"/>
              <a:t>. </a:t>
            </a:r>
            <a:r>
              <a:rPr lang="it-IT" i="1" dirty="0"/>
              <a:t>a) </a:t>
            </a:r>
            <a:r>
              <a:rPr lang="it-IT" dirty="0"/>
              <a:t>e </a:t>
            </a:r>
            <a:r>
              <a:rPr lang="it-IT" i="1" dirty="0"/>
              <a:t>b) </a:t>
            </a:r>
            <a:r>
              <a:rPr lang="it-IT" dirty="0"/>
              <a:t>(art. 254, commi 1 e 3)</a:t>
            </a:r>
            <a:endParaRPr lang="it-IT" dirty="0">
              <a:effectLst/>
            </a:endParaRPr>
          </a:p>
          <a:p>
            <a:pPr marL="0" indent="0">
              <a:buNone/>
            </a:pPr>
            <a:endParaRPr lang="it-IT" dirty="0"/>
          </a:p>
        </p:txBody>
      </p:sp>
      <p:sp>
        <p:nvSpPr>
          <p:cNvPr id="4" name="CasellaDiTesto 3">
            <a:extLst>
              <a:ext uri="{FF2B5EF4-FFF2-40B4-BE49-F238E27FC236}">
                <a16:creationId xmlns:a16="http://schemas.microsoft.com/office/drawing/2014/main" id="{0DB7149E-DC3B-4F47-B508-087483C544A2}"/>
              </a:ext>
            </a:extLst>
          </p:cNvPr>
          <p:cNvSpPr txBox="1"/>
          <p:nvPr/>
        </p:nvSpPr>
        <p:spPr>
          <a:xfrm>
            <a:off x="711843" y="411827"/>
            <a:ext cx="6099858" cy="984885"/>
          </a:xfrm>
          <a:prstGeom prst="rect">
            <a:avLst/>
          </a:prstGeom>
          <a:solidFill>
            <a:srgbClr val="4472C4"/>
          </a:solidFill>
        </p:spPr>
        <p:txBody>
          <a:bodyPr wrap="square">
            <a:spAutoFit/>
          </a:bodyPr>
          <a:lstStyle/>
          <a:p>
            <a:pPr marL="0" indent="0">
              <a:buNone/>
            </a:pPr>
            <a:r>
              <a:rPr lang="it-IT" sz="4000" dirty="0">
                <a:solidFill>
                  <a:schemeClr val="bg1"/>
                </a:solidFill>
              </a:rPr>
              <a:t>I tempi del dissesto …</a:t>
            </a:r>
          </a:p>
          <a:p>
            <a:pPr marL="0" indent="0">
              <a:buNone/>
            </a:pPr>
            <a:endParaRPr lang="it-IT" dirty="0"/>
          </a:p>
        </p:txBody>
      </p:sp>
      <p:sp>
        <p:nvSpPr>
          <p:cNvPr id="5" name="Segnaposto numero diapositiva 4">
            <a:extLst>
              <a:ext uri="{FF2B5EF4-FFF2-40B4-BE49-F238E27FC236}">
                <a16:creationId xmlns:a16="http://schemas.microsoft.com/office/drawing/2014/main" id="{C985232F-6EBB-C64D-4137-E898B466FF7A}"/>
              </a:ext>
            </a:extLst>
          </p:cNvPr>
          <p:cNvSpPr>
            <a:spLocks noGrp="1"/>
          </p:cNvSpPr>
          <p:nvPr>
            <p:ph type="sldNum" sz="quarter" idx="12"/>
          </p:nvPr>
        </p:nvSpPr>
        <p:spPr/>
        <p:txBody>
          <a:bodyPr/>
          <a:lstStyle/>
          <a:p>
            <a:fld id="{F6F21754-6127-4040-B4D2-7FB0A68421AE}" type="slidenum">
              <a:rPr lang="it-IT" smtClean="0"/>
              <a:t>30</a:t>
            </a:fld>
            <a:endParaRPr lang="it-IT"/>
          </a:p>
        </p:txBody>
      </p:sp>
    </p:spTree>
    <p:extLst>
      <p:ext uri="{BB962C8B-B14F-4D97-AF65-F5344CB8AC3E}">
        <p14:creationId xmlns:p14="http://schemas.microsoft.com/office/powerpoint/2010/main" val="10529500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FC3116B-CD44-CC48-B7C6-288F191ECEF4}"/>
              </a:ext>
            </a:extLst>
          </p:cNvPr>
          <p:cNvSpPr>
            <a:spLocks noGrp="1"/>
          </p:cNvSpPr>
          <p:nvPr>
            <p:ph type="title"/>
          </p:nvPr>
        </p:nvSpPr>
        <p:spPr>
          <a:xfrm>
            <a:off x="838200" y="365125"/>
            <a:ext cx="10900144" cy="1325563"/>
          </a:xfrm>
        </p:spPr>
        <p:txBody>
          <a:bodyPr/>
          <a:lstStyle/>
          <a:p>
            <a:r>
              <a:rPr lang="it-IT" b="1" dirty="0">
                <a:solidFill>
                  <a:schemeClr val="accent1"/>
                </a:solidFill>
              </a:rPr>
              <a:t>Gli istituti per gli enti locali </a:t>
            </a:r>
          </a:p>
        </p:txBody>
      </p:sp>
      <p:sp>
        <p:nvSpPr>
          <p:cNvPr id="3" name="Segnaposto contenuto 2">
            <a:extLst>
              <a:ext uri="{FF2B5EF4-FFF2-40B4-BE49-F238E27FC236}">
                <a16:creationId xmlns:a16="http://schemas.microsoft.com/office/drawing/2014/main" id="{F78C614D-5FC0-0D47-BAAF-68D06BB579B1}"/>
              </a:ext>
            </a:extLst>
          </p:cNvPr>
          <p:cNvSpPr>
            <a:spLocks noGrp="1"/>
          </p:cNvSpPr>
          <p:nvPr>
            <p:ph idx="1"/>
          </p:nvPr>
        </p:nvSpPr>
        <p:spPr>
          <a:xfrm>
            <a:off x="838199" y="1825625"/>
            <a:ext cx="11027735" cy="4351338"/>
          </a:xfrm>
        </p:spPr>
        <p:txBody>
          <a:bodyPr>
            <a:normAutofit fontScale="62500" lnSpcReduction="20000"/>
          </a:bodyPr>
          <a:lstStyle/>
          <a:p>
            <a:pPr marL="0" indent="0">
              <a:buNone/>
            </a:pPr>
            <a:endParaRPr lang="it-IT" dirty="0"/>
          </a:p>
          <a:p>
            <a:pPr>
              <a:buFontTx/>
              <a:buChar char="-"/>
            </a:pPr>
            <a:r>
              <a:rPr lang="it-IT" sz="4000" dirty="0"/>
              <a:t>Indicatori di </a:t>
            </a:r>
            <a:r>
              <a:rPr lang="it-IT" sz="4000" dirty="0" err="1"/>
              <a:t>deficitarietà</a:t>
            </a:r>
            <a:r>
              <a:rPr lang="it-IT" sz="4000" dirty="0"/>
              <a:t> </a:t>
            </a:r>
          </a:p>
          <a:p>
            <a:pPr marL="0" indent="0">
              <a:buNone/>
            </a:pPr>
            <a:endParaRPr lang="it-IT" sz="4000" dirty="0"/>
          </a:p>
          <a:p>
            <a:pPr>
              <a:buFontTx/>
              <a:buChar char="-"/>
            </a:pPr>
            <a:r>
              <a:rPr lang="it-IT" sz="4000" dirty="0"/>
              <a:t>Dissesto </a:t>
            </a:r>
          </a:p>
          <a:p>
            <a:pPr marL="0" indent="0">
              <a:buNone/>
            </a:pPr>
            <a:endParaRPr lang="it-IT" sz="4000" dirty="0"/>
          </a:p>
          <a:p>
            <a:pPr>
              <a:buFontTx/>
              <a:buChar char="-"/>
            </a:pPr>
            <a:r>
              <a:rPr lang="it-IT" sz="4000" dirty="0"/>
              <a:t>Predissesto</a:t>
            </a:r>
          </a:p>
          <a:p>
            <a:pPr marL="0" indent="0">
              <a:buNone/>
            </a:pPr>
            <a:endParaRPr lang="it-IT" sz="4000" dirty="0"/>
          </a:p>
          <a:p>
            <a:pPr>
              <a:buFontTx/>
              <a:buChar char="-"/>
            </a:pPr>
            <a:r>
              <a:rPr lang="it-IT" sz="4000" dirty="0"/>
              <a:t>Altro</a:t>
            </a:r>
          </a:p>
          <a:p>
            <a:pPr algn="l"/>
            <a:r>
              <a:rPr lang="it-IT" sz="2800" b="0" i="0" dirty="0">
                <a:solidFill>
                  <a:srgbClr val="222222"/>
                </a:solidFill>
                <a:effectLst/>
                <a:latin typeface="Arial" panose="020B0604020202020204" pitchFamily="34" charset="0"/>
              </a:rPr>
              <a:t>ricostituzione di disavanzo o debiti fuori bilancio e procedure straordinarie per ulteriori passività (art. 268 e 268-bis del Tuel).</a:t>
            </a:r>
          </a:p>
          <a:p>
            <a:pPr algn="l"/>
            <a:r>
              <a:rPr lang="it-IT" sz="2800" b="0" i="0" dirty="0">
                <a:solidFill>
                  <a:srgbClr val="222222"/>
                </a:solidFill>
                <a:effectLst/>
                <a:latin typeface="Arial" panose="020B0604020202020204" pitchFamily="34" charset="0"/>
              </a:rPr>
              <a:t>piano di riequilibrio a seguito della liquidazione e pagamento massa passiva (art. 256, c. 12 Tuel)</a:t>
            </a:r>
          </a:p>
          <a:p>
            <a:pPr marL="0" indent="0">
              <a:buNone/>
            </a:pPr>
            <a:endParaRPr lang="it-IT" sz="4000" dirty="0"/>
          </a:p>
        </p:txBody>
      </p:sp>
      <p:sp>
        <p:nvSpPr>
          <p:cNvPr id="5" name="Segnaposto numero diapositiva 4">
            <a:extLst>
              <a:ext uri="{FF2B5EF4-FFF2-40B4-BE49-F238E27FC236}">
                <a16:creationId xmlns:a16="http://schemas.microsoft.com/office/drawing/2014/main" id="{004BBAE3-E2F8-3980-948B-F2FBDDAA3193}"/>
              </a:ext>
            </a:extLst>
          </p:cNvPr>
          <p:cNvSpPr>
            <a:spLocks noGrp="1"/>
          </p:cNvSpPr>
          <p:nvPr>
            <p:ph type="sldNum" sz="quarter" idx="12"/>
          </p:nvPr>
        </p:nvSpPr>
        <p:spPr/>
        <p:txBody>
          <a:bodyPr/>
          <a:lstStyle/>
          <a:p>
            <a:fld id="{F6F21754-6127-4040-B4D2-7FB0A68421AE}" type="slidenum">
              <a:rPr lang="it-IT" smtClean="0"/>
              <a:t>4</a:t>
            </a:fld>
            <a:endParaRPr lang="it-IT"/>
          </a:p>
        </p:txBody>
      </p:sp>
    </p:spTree>
    <p:extLst>
      <p:ext uri="{BB962C8B-B14F-4D97-AF65-F5344CB8AC3E}">
        <p14:creationId xmlns:p14="http://schemas.microsoft.com/office/powerpoint/2010/main" val="4373077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5450B14-FFBB-4841-98F8-FA7A873689E0}"/>
              </a:ext>
            </a:extLst>
          </p:cNvPr>
          <p:cNvSpPr>
            <a:spLocks noGrp="1"/>
          </p:cNvSpPr>
          <p:nvPr>
            <p:ph type="title"/>
          </p:nvPr>
        </p:nvSpPr>
        <p:spPr/>
        <p:txBody>
          <a:bodyPr>
            <a:normAutofit/>
          </a:bodyPr>
          <a:lstStyle/>
          <a:p>
            <a:r>
              <a:rPr lang="it-IT" sz="4000" b="1" dirty="0">
                <a:solidFill>
                  <a:srgbClr val="0070C0"/>
                </a:solidFill>
              </a:rPr>
              <a:t>Può sembrare semplice ma non è così ….</a:t>
            </a:r>
          </a:p>
        </p:txBody>
      </p:sp>
      <p:sp>
        <p:nvSpPr>
          <p:cNvPr id="4" name="Segnaposto contenuto 2">
            <a:extLst>
              <a:ext uri="{FF2B5EF4-FFF2-40B4-BE49-F238E27FC236}">
                <a16:creationId xmlns:a16="http://schemas.microsoft.com/office/drawing/2014/main" id="{B61008E6-878B-C94B-936F-05E74A35C339}"/>
              </a:ext>
            </a:extLst>
          </p:cNvPr>
          <p:cNvSpPr>
            <a:spLocks noGrp="1"/>
          </p:cNvSpPr>
          <p:nvPr>
            <p:ph idx="1"/>
          </p:nvPr>
        </p:nvSpPr>
        <p:spPr>
          <a:xfrm>
            <a:off x="977152" y="1843554"/>
            <a:ext cx="10366037" cy="4351338"/>
          </a:xfrm>
        </p:spPr>
        <p:txBody>
          <a:bodyPr>
            <a:normAutofit fontScale="85000" lnSpcReduction="20000"/>
          </a:bodyPr>
          <a:lstStyle/>
          <a:p>
            <a:pPr marL="0" indent="0">
              <a:buNone/>
            </a:pPr>
            <a:r>
              <a:rPr lang="it-IT" dirty="0"/>
              <a:t>Debito «</a:t>
            </a:r>
            <a:r>
              <a:rPr lang="it-IT" i="1" dirty="0"/>
              <a:t>correlato</a:t>
            </a:r>
            <a:r>
              <a:rPr lang="it-IT" dirty="0"/>
              <a:t>» ad atti e fatti relativi al periodo del dissesto </a:t>
            </a:r>
          </a:p>
          <a:p>
            <a:pPr marL="0" indent="0">
              <a:buNone/>
            </a:pPr>
            <a:r>
              <a:rPr lang="it-IT" b="1" dirty="0">
                <a:solidFill>
                  <a:srgbClr val="FF0000"/>
                </a:solidFill>
              </a:rPr>
              <a:t>Art. 5, comma 2, del </a:t>
            </a:r>
            <a:r>
              <a:rPr lang="it-IT" b="1" dirty="0" err="1">
                <a:solidFill>
                  <a:srgbClr val="FF0000"/>
                </a:solidFill>
              </a:rPr>
              <a:t>d.l.</a:t>
            </a:r>
            <a:r>
              <a:rPr lang="it-IT" b="1" dirty="0">
                <a:solidFill>
                  <a:srgbClr val="FF0000"/>
                </a:solidFill>
              </a:rPr>
              <a:t> n. 80/2004</a:t>
            </a:r>
            <a:r>
              <a:rPr lang="it-IT" dirty="0"/>
              <a:t> </a:t>
            </a:r>
          </a:p>
          <a:p>
            <a:pPr marL="0" indent="0">
              <a:buNone/>
            </a:pPr>
            <a:r>
              <a:rPr lang="it-IT" dirty="0"/>
              <a:t>«</a:t>
            </a:r>
            <a:r>
              <a:rPr lang="it-IT" i="1" dirty="0"/>
              <a:t>l’utilizzo del termine “correlati” fa riferimento al momento genetico della nascita dell’obbligazione... Invero, la giurisprudenza amministrativa formatasi sulla nuova norma ha ritenuto che la stessa debba essere letta in accordo con la logica del sistema, e con le ragioni giustificatrici della speciale previsione derogatoria, di “isolare” i costi economici della gestione dissestata all’interno della speciale procedura concorsuale volta al risanamento dell’ente e di evitare che le scelte gestionali pregresse, maturate al tempo della gestione diseconomica, continuino a riverberare senza limiti i loro effetti negativi sui bilanci successivi, </a:t>
            </a:r>
            <a:r>
              <a:rPr lang="it-IT" b="1" i="1" dirty="0"/>
              <a:t>con un approccio sostanzialistico</a:t>
            </a:r>
            <a:r>
              <a:rPr lang="it-IT" i="1" dirty="0"/>
              <a:t> che guarda più all’atto o fatto di gestione, </a:t>
            </a:r>
            <a:r>
              <a:rPr lang="it-IT" i="1" dirty="0" err="1"/>
              <a:t>anzichè</a:t>
            </a:r>
            <a:r>
              <a:rPr lang="it-IT" i="1" dirty="0"/>
              <a:t> al dato formale della qualificazione dei conseguenti debiti in termini civilistici di perfezione, esigibilità, certezza, liquidità ecc. (cfr. T.A.R. Campania Napoli, sez. V,  sentenzadell’8.6.2006, n. 6804). </a:t>
            </a:r>
            <a:endParaRPr lang="it-IT" dirty="0"/>
          </a:p>
        </p:txBody>
      </p:sp>
      <p:sp>
        <p:nvSpPr>
          <p:cNvPr id="5" name="Segnaposto numero diapositiva 4">
            <a:extLst>
              <a:ext uri="{FF2B5EF4-FFF2-40B4-BE49-F238E27FC236}">
                <a16:creationId xmlns:a16="http://schemas.microsoft.com/office/drawing/2014/main" id="{E0DC5BBB-8BA9-99BA-EB2A-DF0817132FFA}"/>
              </a:ext>
            </a:extLst>
          </p:cNvPr>
          <p:cNvSpPr>
            <a:spLocks noGrp="1"/>
          </p:cNvSpPr>
          <p:nvPr>
            <p:ph type="sldNum" sz="quarter" idx="12"/>
          </p:nvPr>
        </p:nvSpPr>
        <p:spPr/>
        <p:txBody>
          <a:bodyPr/>
          <a:lstStyle/>
          <a:p>
            <a:fld id="{F6F21754-6127-4040-B4D2-7FB0A68421AE}" type="slidenum">
              <a:rPr lang="it-IT" smtClean="0"/>
              <a:t>31</a:t>
            </a:fld>
            <a:endParaRPr lang="it-IT"/>
          </a:p>
        </p:txBody>
      </p:sp>
    </p:spTree>
    <p:extLst>
      <p:ext uri="{BB962C8B-B14F-4D97-AF65-F5344CB8AC3E}">
        <p14:creationId xmlns:p14="http://schemas.microsoft.com/office/powerpoint/2010/main" val="29817450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51B9D1C-9378-DB4F-BFCC-B93204195FB3}"/>
              </a:ext>
            </a:extLst>
          </p:cNvPr>
          <p:cNvSpPr>
            <a:spLocks noGrp="1"/>
          </p:cNvSpPr>
          <p:nvPr>
            <p:ph type="title"/>
          </p:nvPr>
        </p:nvSpPr>
        <p:spPr/>
        <p:txBody>
          <a:bodyPr/>
          <a:lstStyle/>
          <a:p>
            <a:r>
              <a:rPr lang="it-IT" b="1" dirty="0">
                <a:solidFill>
                  <a:schemeClr val="accent1"/>
                </a:solidFill>
              </a:rPr>
              <a:t>Deliberazione 23/2020/PAR </a:t>
            </a:r>
            <a:br>
              <a:rPr lang="it-IT" dirty="0">
                <a:solidFill>
                  <a:schemeClr val="accent1"/>
                </a:solidFill>
              </a:rPr>
            </a:br>
            <a:r>
              <a:rPr lang="it-IT" dirty="0">
                <a:solidFill>
                  <a:schemeClr val="accent1"/>
                </a:solidFill>
              </a:rPr>
              <a:t>Puglia sez. controllo</a:t>
            </a:r>
          </a:p>
        </p:txBody>
      </p:sp>
      <p:sp>
        <p:nvSpPr>
          <p:cNvPr id="3" name="Segnaposto contenuto 2">
            <a:extLst>
              <a:ext uri="{FF2B5EF4-FFF2-40B4-BE49-F238E27FC236}">
                <a16:creationId xmlns:a16="http://schemas.microsoft.com/office/drawing/2014/main" id="{C1F37E2E-D248-6248-8299-42F44AFF8AF2}"/>
              </a:ext>
            </a:extLst>
          </p:cNvPr>
          <p:cNvSpPr>
            <a:spLocks noGrp="1"/>
          </p:cNvSpPr>
          <p:nvPr>
            <p:ph idx="1"/>
          </p:nvPr>
        </p:nvSpPr>
        <p:spPr>
          <a:xfrm>
            <a:off x="609600" y="1825624"/>
            <a:ext cx="11163300" cy="4854575"/>
          </a:xfrm>
        </p:spPr>
        <p:txBody>
          <a:bodyPr>
            <a:normAutofit fontScale="92500" lnSpcReduction="20000"/>
          </a:bodyPr>
          <a:lstStyle/>
          <a:p>
            <a:pPr marL="0" indent="0">
              <a:buNone/>
            </a:pPr>
            <a:r>
              <a:rPr lang="it-IT" dirty="0"/>
              <a:t>Maggiore estensione delle competenze dell’OSL, e concludere che: </a:t>
            </a:r>
            <a:endParaRPr lang="it-IT" dirty="0">
              <a:effectLst/>
            </a:endParaRPr>
          </a:p>
          <a:p>
            <a:pPr lvl="1"/>
            <a:r>
              <a:rPr lang="it-IT" dirty="0"/>
              <a:t>i debiti certi, liquidi ed esigibili correlati a fatti e atti verificatosi entro il 31 dicembre dell’anno precedente a quello dell’ipotesi di bilancio riequilibrato rientrano nella competenza dell’OSL; </a:t>
            </a:r>
            <a:endParaRPr lang="it-IT" dirty="0">
              <a:effectLst/>
            </a:endParaRPr>
          </a:p>
          <a:p>
            <a:pPr lvl="1"/>
            <a:r>
              <a:rPr lang="it-IT" dirty="0"/>
              <a:t>i debiti non certi, non liquidi e non esigibili correlati ai medesimi fatti e atti rientrano nella competenza dell’OSL laddove diventino certi, liquidi ed esigibili anche successivamente al 31 dicembre dell’anno precedente a quello dell’ipotesi di bilancio riequilibrato ma comunque non oltre la data di approvazione del rendiconto della gestione da parte dello stesso OSL </a:t>
            </a:r>
            <a:r>
              <a:rPr lang="it-IT" i="1" dirty="0"/>
              <a:t>ex </a:t>
            </a:r>
            <a:r>
              <a:rPr lang="it-IT" dirty="0"/>
              <a:t>art. 256, comma 11, TUEL.</a:t>
            </a:r>
            <a:endParaRPr lang="it-IT" dirty="0">
              <a:effectLst/>
            </a:endParaRPr>
          </a:p>
          <a:p>
            <a:pPr marL="0" indent="0">
              <a:buNone/>
            </a:pPr>
            <a:r>
              <a:rPr lang="it-IT" dirty="0">
                <a:solidFill>
                  <a:srgbClr val="C00000"/>
                </a:solidFill>
              </a:rPr>
              <a:t>Il conferimento di un incarico legale avvenuto entro il 31 dicembre dell’anno precedente a quello dell’ipotesi di bilancio riequilibrato si pone come fatto genetico di un debito nei confronti del Comune dissestato, destinato a ricadere nella competenza liquidatoria dell’OSL ove la relativa parcella – che rende liquida ed esigibile l’obbligazione pecuniaria – intervenga dopo la data della dichiarazione di dissesto ma entro quella di approvazione del rendiconto della gestione da parte dell’OSL. </a:t>
            </a:r>
            <a:endParaRPr lang="it-IT" dirty="0">
              <a:solidFill>
                <a:srgbClr val="C00000"/>
              </a:solidFill>
              <a:effectLst/>
            </a:endParaRPr>
          </a:p>
          <a:p>
            <a:pPr marL="0" indent="0">
              <a:buNone/>
            </a:pPr>
            <a:endParaRPr lang="it-IT" dirty="0"/>
          </a:p>
          <a:p>
            <a:pPr marL="0" indent="0">
              <a:buNone/>
            </a:pPr>
            <a:endParaRPr lang="it-IT" dirty="0"/>
          </a:p>
        </p:txBody>
      </p:sp>
      <p:sp>
        <p:nvSpPr>
          <p:cNvPr id="5" name="Segnaposto numero diapositiva 4">
            <a:extLst>
              <a:ext uri="{FF2B5EF4-FFF2-40B4-BE49-F238E27FC236}">
                <a16:creationId xmlns:a16="http://schemas.microsoft.com/office/drawing/2014/main" id="{888F0A29-AD8C-375B-068F-D75950ED46BF}"/>
              </a:ext>
            </a:extLst>
          </p:cNvPr>
          <p:cNvSpPr>
            <a:spLocks noGrp="1"/>
          </p:cNvSpPr>
          <p:nvPr>
            <p:ph type="sldNum" sz="quarter" idx="12"/>
          </p:nvPr>
        </p:nvSpPr>
        <p:spPr/>
        <p:txBody>
          <a:bodyPr/>
          <a:lstStyle/>
          <a:p>
            <a:fld id="{F6F21754-6127-4040-B4D2-7FB0A68421AE}" type="slidenum">
              <a:rPr lang="it-IT" smtClean="0"/>
              <a:t>32</a:t>
            </a:fld>
            <a:endParaRPr lang="it-IT"/>
          </a:p>
        </p:txBody>
      </p:sp>
    </p:spTree>
    <p:extLst>
      <p:ext uri="{BB962C8B-B14F-4D97-AF65-F5344CB8AC3E}">
        <p14:creationId xmlns:p14="http://schemas.microsoft.com/office/powerpoint/2010/main" val="9784386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037E18DE-BA23-644F-8266-75A507B66E49}"/>
              </a:ext>
            </a:extLst>
          </p:cNvPr>
          <p:cNvSpPr>
            <a:spLocks noGrp="1"/>
          </p:cNvSpPr>
          <p:nvPr>
            <p:ph idx="1"/>
          </p:nvPr>
        </p:nvSpPr>
        <p:spPr>
          <a:xfrm>
            <a:off x="964487" y="2141537"/>
            <a:ext cx="9533964" cy="4351338"/>
          </a:xfrm>
        </p:spPr>
        <p:txBody>
          <a:bodyPr>
            <a:normAutofit/>
          </a:bodyPr>
          <a:lstStyle/>
          <a:p>
            <a:pPr marL="0" indent="0">
              <a:buNone/>
            </a:pPr>
            <a:r>
              <a:rPr lang="it-IT" dirty="0"/>
              <a:t>Tale conclusione è stata fondata, in primo luogo, sulla formulazione </a:t>
            </a:r>
            <a:r>
              <a:rPr lang="it-IT" sz="2400" dirty="0"/>
              <a:t>letterale dell’articolo 5, comma 2, del D.L. n. 80/2004 (ritenuta espressione della “</a:t>
            </a:r>
            <a:r>
              <a:rPr lang="it-IT" sz="2400" i="1" dirty="0" err="1"/>
              <a:t>volonta</a:t>
            </a:r>
            <a:r>
              <a:rPr lang="it-IT" sz="2400" i="1" dirty="0"/>
              <a:t>̀ del Legislatore di rendere quanto </a:t>
            </a:r>
            <a:r>
              <a:rPr lang="it-IT" sz="2400" i="1" dirty="0" err="1"/>
              <a:t>piu</a:t>
            </a:r>
            <a:r>
              <a:rPr lang="it-IT" sz="2400" i="1" dirty="0"/>
              <a:t>̀ possibile ampia la competenza dell’organo straordinario di liquidazione</a:t>
            </a:r>
            <a:r>
              <a:rPr lang="it-IT" sz="2400" dirty="0"/>
              <a:t>”), con particolare riferimento al significato proprio del termine “</a:t>
            </a:r>
            <a:r>
              <a:rPr lang="it-IT" sz="2400" i="1" dirty="0"/>
              <a:t>correlati</a:t>
            </a:r>
            <a:r>
              <a:rPr lang="it-IT" sz="2400" dirty="0"/>
              <a:t>” (è “</a:t>
            </a:r>
            <a:r>
              <a:rPr lang="it-IT" sz="2400" i="1" dirty="0"/>
              <a:t>ragionevole ritenere che la disposizione abbia inteso concentrare in capo alla gestione straordinaria, senza alcuna eccezione, tutte le poste debitorie comunali comunque causalmente e funzionalmente rivenienti da scelte e condotte gestionali anteriori al dissesto, a prescindere dalla relativa qualificazione giuridica, dall’eventuale sopravvenienza al dissesto e dall’intervenuta emanazione, in proposito, di pronunce giurisdizionali</a:t>
            </a:r>
            <a:r>
              <a:rPr lang="it-IT" sz="2400" dirty="0"/>
              <a:t>”). </a:t>
            </a:r>
          </a:p>
          <a:p>
            <a:pPr marL="0" indent="0">
              <a:buNone/>
            </a:pPr>
            <a:endParaRPr lang="it-IT" dirty="0"/>
          </a:p>
        </p:txBody>
      </p:sp>
      <p:sp>
        <p:nvSpPr>
          <p:cNvPr id="2" name="Titolo 1">
            <a:extLst>
              <a:ext uri="{FF2B5EF4-FFF2-40B4-BE49-F238E27FC236}">
                <a16:creationId xmlns:a16="http://schemas.microsoft.com/office/drawing/2014/main" id="{8B819381-E937-A7C3-64BD-0BA9B9654EAB}"/>
              </a:ext>
            </a:extLst>
          </p:cNvPr>
          <p:cNvSpPr>
            <a:spLocks noGrp="1"/>
          </p:cNvSpPr>
          <p:nvPr>
            <p:ph type="title"/>
          </p:nvPr>
        </p:nvSpPr>
        <p:spPr>
          <a:xfrm>
            <a:off x="838200" y="365125"/>
            <a:ext cx="10515600" cy="1325563"/>
          </a:xfrm>
        </p:spPr>
        <p:txBody>
          <a:bodyPr/>
          <a:lstStyle/>
          <a:p>
            <a:r>
              <a:rPr lang="it-IT" b="1" dirty="0">
                <a:solidFill>
                  <a:schemeClr val="accent1"/>
                </a:solidFill>
              </a:rPr>
              <a:t>Deliberazione 23/2020/PAR </a:t>
            </a:r>
            <a:br>
              <a:rPr lang="it-IT" dirty="0">
                <a:solidFill>
                  <a:schemeClr val="accent1"/>
                </a:solidFill>
              </a:rPr>
            </a:br>
            <a:r>
              <a:rPr lang="it-IT" dirty="0">
                <a:solidFill>
                  <a:schemeClr val="accent1"/>
                </a:solidFill>
              </a:rPr>
              <a:t>Puglia sez. controllo</a:t>
            </a:r>
          </a:p>
        </p:txBody>
      </p:sp>
      <p:sp>
        <p:nvSpPr>
          <p:cNvPr id="5" name="Segnaposto numero diapositiva 4">
            <a:extLst>
              <a:ext uri="{FF2B5EF4-FFF2-40B4-BE49-F238E27FC236}">
                <a16:creationId xmlns:a16="http://schemas.microsoft.com/office/drawing/2014/main" id="{9321571F-38C2-1DBD-7ACB-09498873F7B2}"/>
              </a:ext>
            </a:extLst>
          </p:cNvPr>
          <p:cNvSpPr>
            <a:spLocks noGrp="1"/>
          </p:cNvSpPr>
          <p:nvPr>
            <p:ph type="sldNum" sz="quarter" idx="12"/>
          </p:nvPr>
        </p:nvSpPr>
        <p:spPr/>
        <p:txBody>
          <a:bodyPr/>
          <a:lstStyle/>
          <a:p>
            <a:fld id="{F6F21754-6127-4040-B4D2-7FB0A68421AE}" type="slidenum">
              <a:rPr lang="it-IT" smtClean="0"/>
              <a:t>33</a:t>
            </a:fld>
            <a:endParaRPr lang="it-IT"/>
          </a:p>
        </p:txBody>
      </p:sp>
    </p:spTree>
    <p:extLst>
      <p:ext uri="{BB962C8B-B14F-4D97-AF65-F5344CB8AC3E}">
        <p14:creationId xmlns:p14="http://schemas.microsoft.com/office/powerpoint/2010/main" val="25175812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11">
            <a:extLst>
              <a:ext uri="{FF2B5EF4-FFF2-40B4-BE49-F238E27FC236}">
                <a16:creationId xmlns:a16="http://schemas.microsoft.com/office/drawing/2014/main" id="{70643492-4D92-294D-853B-960F02BBF55A}"/>
              </a:ext>
            </a:extLst>
          </p:cNvPr>
          <p:cNvSpPr>
            <a:spLocks noGrp="1" noChangeArrowheads="1"/>
          </p:cNvSpPr>
          <p:nvPr>
            <p:ph idx="1"/>
          </p:nvPr>
        </p:nvSpPr>
        <p:spPr bwMode="auto">
          <a:xfrm>
            <a:off x="250784" y="1337082"/>
            <a:ext cx="11690431" cy="5109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None/>
              <a:tabLst/>
            </a:pPr>
            <a:r>
              <a:rPr lang="it-IT" altLang="it-IT" dirty="0">
                <a:latin typeface="Verdana" panose="020B0604030504040204" pitchFamily="34" charset="0"/>
              </a:rPr>
              <a:t>I</a:t>
            </a:r>
            <a:r>
              <a:rPr kumimoji="0" lang="it-IT" altLang="it-IT" b="0" i="0" u="none" strike="noStrike" cap="none" normalizeH="0" baseline="0" dirty="0">
                <a:ln>
                  <a:noFill/>
                </a:ln>
                <a:solidFill>
                  <a:schemeClr val="tx1"/>
                </a:solidFill>
                <a:effectLst/>
                <a:latin typeface="Verdana" panose="020B0604030504040204" pitchFamily="34" charset="0"/>
              </a:rPr>
              <a:t>l piano di rilevazione della massa passiva acquista esecutività con il deposito presso il Ministero dell’Interno, a cui l’OSL provvede entro 5 giorni dall’approvazione di cui all’art. 254, comma 1; a seguito del definitivo accertamento della massa passiva e dei mezzi finanziari disponibili, e comunque entro 24 mesi dall’insediamento, l’OSL predispone il </a:t>
            </a:r>
            <a:r>
              <a:rPr kumimoji="0" lang="it-IT" altLang="it-IT" b="1" i="0" u="none" strike="noStrike" cap="none" normalizeH="0" baseline="0" dirty="0">
                <a:ln>
                  <a:noFill/>
                </a:ln>
                <a:solidFill>
                  <a:schemeClr val="tx1"/>
                </a:solidFill>
                <a:effectLst/>
                <a:latin typeface="Verdana" panose="020B0604030504040204" pitchFamily="34" charset="0"/>
              </a:rPr>
              <a:t>piano di estinzione delle passività</a:t>
            </a:r>
            <a:r>
              <a:rPr kumimoji="0" lang="it-IT" altLang="it-IT" b="0" i="0" u="none" strike="noStrike" cap="none" normalizeH="0" baseline="0" dirty="0">
                <a:ln>
                  <a:noFill/>
                </a:ln>
                <a:solidFill>
                  <a:schemeClr val="tx1"/>
                </a:solidFill>
                <a:effectLst/>
                <a:latin typeface="Verdana" panose="020B0604030504040204" pitchFamily="34" charset="0"/>
              </a:rPr>
              <a:t>, includendo le passività accertate successivamente</a:t>
            </a:r>
            <a:r>
              <a:rPr kumimoji="0" lang="it-IT" altLang="it-IT" b="0" i="0" u="none" strike="noStrike" cap="none" normalizeH="0" baseline="0" dirty="0">
                <a:ln>
                  <a:noFill/>
                </a:ln>
                <a:solidFill>
                  <a:schemeClr val="tx1"/>
                </a:solidFill>
                <a:effectLst/>
                <a:latin typeface="Arial" panose="020B0604020202020204" pitchFamily="34" charset="0"/>
              </a:rPr>
              <a:t> </a:t>
            </a:r>
            <a:r>
              <a:rPr kumimoji="0" lang="it-IT" altLang="it-IT" b="0" i="0" u="none" strike="noStrike" cap="none" normalizeH="0" baseline="0" dirty="0">
                <a:ln>
                  <a:noFill/>
                </a:ln>
                <a:solidFill>
                  <a:schemeClr val="tx1"/>
                </a:solidFill>
                <a:effectLst/>
                <a:latin typeface="Verdana" panose="020B0604030504040204" pitchFamily="34" charset="0"/>
              </a:rPr>
              <a:t>all’esecutività del piano di rilevazione dei debiti, e lo deposita presso il Ministero dell’Interno in vista dell’approvazione da parte di quest’ultimo (art. 256, commi 1 e 6). </a:t>
            </a:r>
            <a:endParaRPr lang="it-IT" dirty="0">
              <a:effectLst/>
            </a:endParaRPr>
          </a:p>
        </p:txBody>
      </p:sp>
      <p:sp>
        <p:nvSpPr>
          <p:cNvPr id="3" name="CasellaDiTesto 2">
            <a:extLst>
              <a:ext uri="{FF2B5EF4-FFF2-40B4-BE49-F238E27FC236}">
                <a16:creationId xmlns:a16="http://schemas.microsoft.com/office/drawing/2014/main" id="{822D9928-9632-E444-BD79-BCB04A36D928}"/>
              </a:ext>
            </a:extLst>
          </p:cNvPr>
          <p:cNvSpPr txBox="1"/>
          <p:nvPr/>
        </p:nvSpPr>
        <p:spPr>
          <a:xfrm>
            <a:off x="711843" y="411827"/>
            <a:ext cx="6099858" cy="984885"/>
          </a:xfrm>
          <a:prstGeom prst="rect">
            <a:avLst/>
          </a:prstGeom>
          <a:noFill/>
        </p:spPr>
        <p:txBody>
          <a:bodyPr wrap="square">
            <a:spAutoFit/>
          </a:bodyPr>
          <a:lstStyle/>
          <a:p>
            <a:pPr marL="0" indent="0">
              <a:buNone/>
            </a:pPr>
            <a:r>
              <a:rPr lang="it-IT" sz="4000" dirty="0">
                <a:solidFill>
                  <a:schemeClr val="accent1"/>
                </a:solidFill>
              </a:rPr>
              <a:t>Il piano di estinzione  …</a:t>
            </a:r>
          </a:p>
          <a:p>
            <a:pPr marL="0" indent="0">
              <a:buNone/>
            </a:pPr>
            <a:endParaRPr lang="it-IT" dirty="0"/>
          </a:p>
        </p:txBody>
      </p:sp>
      <p:sp>
        <p:nvSpPr>
          <p:cNvPr id="4" name="Segnaposto numero diapositiva 3">
            <a:extLst>
              <a:ext uri="{FF2B5EF4-FFF2-40B4-BE49-F238E27FC236}">
                <a16:creationId xmlns:a16="http://schemas.microsoft.com/office/drawing/2014/main" id="{FB9A5E28-F7D4-6850-FEBD-73253E401E86}"/>
              </a:ext>
            </a:extLst>
          </p:cNvPr>
          <p:cNvSpPr>
            <a:spLocks noGrp="1"/>
          </p:cNvSpPr>
          <p:nvPr>
            <p:ph type="sldNum" sz="quarter" idx="12"/>
          </p:nvPr>
        </p:nvSpPr>
        <p:spPr/>
        <p:txBody>
          <a:bodyPr/>
          <a:lstStyle/>
          <a:p>
            <a:fld id="{F6F21754-6127-4040-B4D2-7FB0A68421AE}" type="slidenum">
              <a:rPr lang="it-IT" smtClean="0"/>
              <a:t>34</a:t>
            </a:fld>
            <a:endParaRPr lang="it-IT"/>
          </a:p>
        </p:txBody>
      </p:sp>
    </p:spTree>
    <p:extLst>
      <p:ext uri="{BB962C8B-B14F-4D97-AF65-F5344CB8AC3E}">
        <p14:creationId xmlns:p14="http://schemas.microsoft.com/office/powerpoint/2010/main" val="11287914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11">
            <a:extLst>
              <a:ext uri="{FF2B5EF4-FFF2-40B4-BE49-F238E27FC236}">
                <a16:creationId xmlns:a16="http://schemas.microsoft.com/office/drawing/2014/main" id="{70643492-4D92-294D-853B-960F02BBF55A}"/>
              </a:ext>
            </a:extLst>
          </p:cNvPr>
          <p:cNvSpPr>
            <a:spLocks noGrp="1" noChangeArrowheads="1"/>
          </p:cNvSpPr>
          <p:nvPr>
            <p:ph idx="1"/>
          </p:nvPr>
        </p:nvSpPr>
        <p:spPr bwMode="auto">
          <a:xfrm>
            <a:off x="711843" y="1671182"/>
            <a:ext cx="10521388" cy="3816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None/>
              <a:tabLst/>
            </a:pPr>
            <a:r>
              <a:rPr lang="it-IT" dirty="0"/>
              <a:t>Entro 20 giorni dalla notifica del decreto di approvazione ministeriale, l’OSL provvede al </a:t>
            </a:r>
            <a:r>
              <a:rPr lang="it-IT" dirty="0">
                <a:solidFill>
                  <a:srgbClr val="C00000"/>
                </a:solidFill>
              </a:rPr>
              <a:t>pagamento delle residue passività</a:t>
            </a:r>
            <a:r>
              <a:rPr lang="it-IT" dirty="0"/>
              <a:t>, sino alla concorrenza della massa attiva realizzata; entro il termine di 60 giorni dall’ultimazione delle operazioni di pagamento, l’OSL è tenuto ad approvare il </a:t>
            </a:r>
            <a:r>
              <a:rPr lang="it-IT" b="1" dirty="0">
                <a:solidFill>
                  <a:srgbClr val="C00000"/>
                </a:solidFill>
              </a:rPr>
              <a:t>rendiconto della gestione </a:t>
            </a:r>
            <a:r>
              <a:rPr lang="it-IT" dirty="0"/>
              <a:t>e a trasmetterlo all’organo di revisione contabile dell’ente, il quale è competente sul riscontro della liquidazione e verifica la rispondenza tra il piano di estinzione e l’effettiva liquidazione (art. 256, commi 9 e 11) </a:t>
            </a:r>
            <a:endParaRPr lang="it-IT" dirty="0">
              <a:effectLst/>
            </a:endParaRPr>
          </a:p>
        </p:txBody>
      </p:sp>
      <p:sp>
        <p:nvSpPr>
          <p:cNvPr id="3" name="CasellaDiTesto 2">
            <a:extLst>
              <a:ext uri="{FF2B5EF4-FFF2-40B4-BE49-F238E27FC236}">
                <a16:creationId xmlns:a16="http://schemas.microsoft.com/office/drawing/2014/main" id="{822D9928-9632-E444-BD79-BCB04A36D928}"/>
              </a:ext>
            </a:extLst>
          </p:cNvPr>
          <p:cNvSpPr txBox="1"/>
          <p:nvPr/>
        </p:nvSpPr>
        <p:spPr>
          <a:xfrm>
            <a:off x="834672" y="385504"/>
            <a:ext cx="9761227" cy="984885"/>
          </a:xfrm>
          <a:prstGeom prst="rect">
            <a:avLst/>
          </a:prstGeom>
          <a:noFill/>
        </p:spPr>
        <p:txBody>
          <a:bodyPr wrap="square">
            <a:spAutoFit/>
          </a:bodyPr>
          <a:lstStyle/>
          <a:p>
            <a:pPr marL="0" indent="0">
              <a:buNone/>
            </a:pPr>
            <a:r>
              <a:rPr lang="it-IT" sz="4000" dirty="0">
                <a:solidFill>
                  <a:schemeClr val="accent1"/>
                </a:solidFill>
              </a:rPr>
              <a:t>I pagamenti e il rendiconto di gestione …</a:t>
            </a:r>
          </a:p>
          <a:p>
            <a:pPr marL="0" indent="0">
              <a:buNone/>
            </a:pPr>
            <a:endParaRPr lang="it-IT" dirty="0"/>
          </a:p>
        </p:txBody>
      </p:sp>
      <p:sp>
        <p:nvSpPr>
          <p:cNvPr id="4" name="Segnaposto numero diapositiva 3">
            <a:extLst>
              <a:ext uri="{FF2B5EF4-FFF2-40B4-BE49-F238E27FC236}">
                <a16:creationId xmlns:a16="http://schemas.microsoft.com/office/drawing/2014/main" id="{45C725E5-F6EC-1D69-B118-892F810A5019}"/>
              </a:ext>
            </a:extLst>
          </p:cNvPr>
          <p:cNvSpPr>
            <a:spLocks noGrp="1"/>
          </p:cNvSpPr>
          <p:nvPr>
            <p:ph type="sldNum" sz="quarter" idx="12"/>
          </p:nvPr>
        </p:nvSpPr>
        <p:spPr/>
        <p:txBody>
          <a:bodyPr/>
          <a:lstStyle/>
          <a:p>
            <a:fld id="{F6F21754-6127-4040-B4D2-7FB0A68421AE}" type="slidenum">
              <a:rPr lang="it-IT" smtClean="0"/>
              <a:t>35</a:t>
            </a:fld>
            <a:endParaRPr lang="it-IT"/>
          </a:p>
        </p:txBody>
      </p:sp>
    </p:spTree>
    <p:extLst>
      <p:ext uri="{BB962C8B-B14F-4D97-AF65-F5344CB8AC3E}">
        <p14:creationId xmlns:p14="http://schemas.microsoft.com/office/powerpoint/2010/main" val="17953213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5450B14-FFBB-4841-98F8-FA7A873689E0}"/>
              </a:ext>
            </a:extLst>
          </p:cNvPr>
          <p:cNvSpPr>
            <a:spLocks noGrp="1"/>
          </p:cNvSpPr>
          <p:nvPr>
            <p:ph type="title"/>
          </p:nvPr>
        </p:nvSpPr>
        <p:spPr/>
        <p:txBody>
          <a:bodyPr>
            <a:normAutofit/>
          </a:bodyPr>
          <a:lstStyle/>
          <a:p>
            <a:r>
              <a:rPr lang="it-IT" sz="4000" b="1" dirty="0">
                <a:solidFill>
                  <a:srgbClr val="0070C0"/>
                </a:solidFill>
              </a:rPr>
              <a:t>Può sembrare semplice ma non è così ….</a:t>
            </a:r>
          </a:p>
        </p:txBody>
      </p:sp>
      <p:sp>
        <p:nvSpPr>
          <p:cNvPr id="4" name="Segnaposto contenuto 2">
            <a:extLst>
              <a:ext uri="{FF2B5EF4-FFF2-40B4-BE49-F238E27FC236}">
                <a16:creationId xmlns:a16="http://schemas.microsoft.com/office/drawing/2014/main" id="{B61008E6-878B-C94B-936F-05E74A35C339}"/>
              </a:ext>
            </a:extLst>
          </p:cNvPr>
          <p:cNvSpPr>
            <a:spLocks noGrp="1"/>
          </p:cNvSpPr>
          <p:nvPr>
            <p:ph idx="1"/>
          </p:nvPr>
        </p:nvSpPr>
        <p:spPr>
          <a:xfrm>
            <a:off x="977152" y="1843554"/>
            <a:ext cx="10366037" cy="4351338"/>
          </a:xfrm>
        </p:spPr>
        <p:txBody>
          <a:bodyPr>
            <a:normAutofit/>
          </a:bodyPr>
          <a:lstStyle/>
          <a:p>
            <a:pPr marL="0" indent="0">
              <a:buNone/>
            </a:pPr>
            <a:r>
              <a:rPr lang="it-IT" b="1" u="sng" dirty="0"/>
              <a:t>Riunificazione dei bilanci (</a:t>
            </a:r>
            <a:r>
              <a:rPr lang="it-IT" b="1" u="sng" dirty="0" err="1"/>
              <a:t>pre</a:t>
            </a:r>
            <a:r>
              <a:rPr lang="it-IT" b="1" u="sng" dirty="0"/>
              <a:t> e post dissesto)</a:t>
            </a:r>
          </a:p>
          <a:p>
            <a:pPr marL="0" indent="0">
              <a:buNone/>
            </a:pPr>
            <a:r>
              <a:rPr lang="it-IT" b="1" dirty="0">
                <a:solidFill>
                  <a:srgbClr val="FF0000"/>
                </a:solidFill>
              </a:rPr>
              <a:t>Delibera Corte dei conti </a:t>
            </a:r>
            <a:r>
              <a:rPr lang="it-IT" b="1" dirty="0" err="1">
                <a:solidFill>
                  <a:srgbClr val="FF0000"/>
                </a:solidFill>
              </a:rPr>
              <a:t>ss.rr.</a:t>
            </a:r>
            <a:r>
              <a:rPr lang="it-IT" b="1" dirty="0">
                <a:solidFill>
                  <a:srgbClr val="FF0000"/>
                </a:solidFill>
              </a:rPr>
              <a:t> N. 4/2023</a:t>
            </a:r>
            <a:r>
              <a:rPr lang="it-IT" dirty="0"/>
              <a:t> </a:t>
            </a:r>
          </a:p>
          <a:p>
            <a:pPr marL="0" indent="0">
              <a:buNone/>
            </a:pPr>
            <a:r>
              <a:rPr lang="it-IT" sz="1800" i="1" dirty="0">
                <a:effectLst/>
                <a:latin typeface="BookAntiqua"/>
              </a:rPr>
              <a:t>Al termine del dissesto, infatti, il saldo disponibile del bilancio riunificato, deve risultare rispettoso del principio della </a:t>
            </a:r>
            <a:r>
              <a:rPr lang="it-IT" sz="1800" b="1" i="1" dirty="0">
                <a:effectLst/>
                <a:latin typeface="BookAntiqua"/>
              </a:rPr>
              <a:t>competenza finanziaria rinforzata </a:t>
            </a:r>
            <a:r>
              <a:rPr lang="it-IT" sz="1800" i="1" dirty="0">
                <a:effectLst/>
                <a:latin typeface="BookAntiqua"/>
              </a:rPr>
              <a:t>(allegato 1 del d.lgs. n. 118/2011, postulato n. 16), e deve basarsi su coperture che assicurino la sostenibilità finanziaria, ossia su flussi di cassa propria, sufficienti a sostenere i pagamenti (art. 148-bis TUEL; artt. 162, co. 1, e 164, co. 2, TUEL; art. 39, co. 2 e 3 d.lgs. n. 118/2011). </a:t>
            </a:r>
          </a:p>
          <a:p>
            <a:pPr marL="0" indent="0">
              <a:buNone/>
            </a:pPr>
            <a:endParaRPr lang="it-IT" sz="1800" i="1" dirty="0">
              <a:latin typeface="BookAntiqua"/>
            </a:endParaRPr>
          </a:p>
          <a:p>
            <a:pPr marL="0" indent="0">
              <a:buNone/>
            </a:pPr>
            <a:r>
              <a:rPr lang="it-IT" sz="1800" i="1" dirty="0">
                <a:latin typeface="BookAntiqua"/>
              </a:rPr>
              <a:t>L</a:t>
            </a:r>
            <a:r>
              <a:rPr lang="it-IT" sz="1800" i="1" dirty="0">
                <a:effectLst/>
                <a:latin typeface="BookAntiqua"/>
              </a:rPr>
              <a:t>a gestione del bilancio dissestato, di competenza dell’OSL, deve condurre ad un saldo finale, espresso nel rendiconto di cui all’art. 256, co. 11, TUEL, di pareggio sostanziale o al massimo, con un disavanzo residuo ed effettivo che, confluendo nel risultato di amministrazione del bilancio in bonis, non generi la necessità di vincoli o accantonamenti tali da provocare un nuovo dissesto (art. 268 TUEL).</a:t>
            </a:r>
            <a:br>
              <a:rPr lang="it-IT" sz="1800" dirty="0">
                <a:effectLst/>
                <a:latin typeface="BookAntiqua"/>
              </a:rPr>
            </a:br>
            <a:endParaRPr lang="it-IT" dirty="0"/>
          </a:p>
          <a:p>
            <a:pPr marL="0" indent="0">
              <a:buNone/>
            </a:pPr>
            <a:endParaRPr lang="it-IT" dirty="0"/>
          </a:p>
          <a:p>
            <a:pPr marL="0" indent="0">
              <a:buNone/>
            </a:pPr>
            <a:endParaRPr lang="it-IT" i="1" dirty="0"/>
          </a:p>
        </p:txBody>
      </p:sp>
      <p:sp>
        <p:nvSpPr>
          <p:cNvPr id="5" name="Segnaposto numero diapositiva 4">
            <a:extLst>
              <a:ext uri="{FF2B5EF4-FFF2-40B4-BE49-F238E27FC236}">
                <a16:creationId xmlns:a16="http://schemas.microsoft.com/office/drawing/2014/main" id="{921748D8-A525-E72C-AB0F-8062B2D59192}"/>
              </a:ext>
            </a:extLst>
          </p:cNvPr>
          <p:cNvSpPr>
            <a:spLocks noGrp="1"/>
          </p:cNvSpPr>
          <p:nvPr>
            <p:ph type="sldNum" sz="quarter" idx="12"/>
          </p:nvPr>
        </p:nvSpPr>
        <p:spPr/>
        <p:txBody>
          <a:bodyPr/>
          <a:lstStyle/>
          <a:p>
            <a:fld id="{F6F21754-6127-4040-B4D2-7FB0A68421AE}" type="slidenum">
              <a:rPr lang="it-IT" smtClean="0"/>
              <a:t>36</a:t>
            </a:fld>
            <a:endParaRPr lang="it-IT"/>
          </a:p>
        </p:txBody>
      </p:sp>
    </p:spTree>
    <p:extLst>
      <p:ext uri="{BB962C8B-B14F-4D97-AF65-F5344CB8AC3E}">
        <p14:creationId xmlns:p14="http://schemas.microsoft.com/office/powerpoint/2010/main" val="14388354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467073"/>
            <a:ext cx="8229600" cy="1143000"/>
          </a:xfrm>
        </p:spPr>
        <p:txBody>
          <a:bodyPr/>
          <a:lstStyle/>
          <a:p>
            <a:r>
              <a:rPr lang="it-IT" sz="2800" b="1" dirty="0">
                <a:solidFill>
                  <a:srgbClr val="0070C0"/>
                </a:solidFill>
                <a:latin typeface="Calibri" pitchFamily="34" charset="0"/>
                <a:cs typeface="Calibri" pitchFamily="34" charset="0"/>
              </a:rPr>
              <a:t>Le criticità finanziarie dei Comuni meridionali </a:t>
            </a:r>
            <a:endParaRPr lang="it-IT" sz="2800" b="1" dirty="0">
              <a:solidFill>
                <a:srgbClr val="0070C0"/>
              </a:solidFill>
              <a:latin typeface="Garamond" pitchFamily="18" charset="0"/>
            </a:endParaRPr>
          </a:p>
        </p:txBody>
      </p:sp>
      <p:sp>
        <p:nvSpPr>
          <p:cNvPr id="5" name="Segnaposto contenuto 4"/>
          <p:cNvSpPr>
            <a:spLocks noGrp="1"/>
          </p:cNvSpPr>
          <p:nvPr>
            <p:ph idx="1"/>
          </p:nvPr>
        </p:nvSpPr>
        <p:spPr>
          <a:xfrm>
            <a:off x="1078173" y="1268761"/>
            <a:ext cx="9266299" cy="4857403"/>
          </a:xfrm>
        </p:spPr>
        <p:txBody>
          <a:bodyPr>
            <a:normAutofit/>
          </a:bodyPr>
          <a:lstStyle/>
          <a:p>
            <a:pPr marL="400050" lvl="1" indent="0" algn="ctr">
              <a:buNone/>
            </a:pPr>
            <a:r>
              <a:rPr lang="it-IT" b="1" dirty="0">
                <a:latin typeface="Calibri" pitchFamily="34" charset="0"/>
                <a:cs typeface="Calibri" pitchFamily="34" charset="0"/>
              </a:rPr>
              <a:t>Le cause più ricorrenti</a:t>
            </a:r>
          </a:p>
          <a:p>
            <a:pPr marL="400050" lvl="1" indent="0" algn="just">
              <a:buNone/>
            </a:pPr>
            <a:r>
              <a:rPr lang="it-IT" b="1" dirty="0">
                <a:latin typeface="Calibri" pitchFamily="34" charset="0"/>
                <a:cs typeface="Calibri" pitchFamily="34" charset="0"/>
              </a:rPr>
              <a:t>1.</a:t>
            </a:r>
            <a:r>
              <a:rPr lang="it-IT" dirty="0">
                <a:latin typeface="Calibri" pitchFamily="34" charset="0"/>
                <a:cs typeface="Calibri" pitchFamily="34" charset="0"/>
              </a:rPr>
              <a:t> Posizioni debitorie connesse alla gestione dei principali servizi pubblici comunali:</a:t>
            </a:r>
          </a:p>
          <a:p>
            <a:pPr marL="400050" lvl="1" indent="0" algn="just">
              <a:buNone/>
            </a:pPr>
            <a:r>
              <a:rPr lang="it-IT" dirty="0">
                <a:latin typeface="Calibri" pitchFamily="34" charset="0"/>
                <a:cs typeface="Calibri" pitchFamily="34" charset="0"/>
              </a:rPr>
              <a:t>    - Servizio idrico integrato;</a:t>
            </a:r>
          </a:p>
          <a:p>
            <a:pPr marL="400050" lvl="1" indent="0" algn="just">
              <a:buNone/>
            </a:pPr>
            <a:r>
              <a:rPr lang="it-IT" dirty="0">
                <a:latin typeface="Calibri" pitchFamily="34" charset="0"/>
                <a:cs typeface="Calibri" pitchFamily="34" charset="0"/>
              </a:rPr>
              <a:t>    - Rifiuti urbani:</a:t>
            </a:r>
          </a:p>
          <a:p>
            <a:pPr marL="400050" lvl="1" indent="0" algn="just">
              <a:buNone/>
            </a:pPr>
            <a:r>
              <a:rPr lang="it-IT" dirty="0">
                <a:latin typeface="Calibri" pitchFamily="34" charset="0"/>
                <a:cs typeface="Calibri" pitchFamily="34" charset="0"/>
              </a:rPr>
              <a:t>    - Servizio di pubblica illuminazione/consumi energia elettrica.</a:t>
            </a:r>
          </a:p>
          <a:p>
            <a:pPr marL="400050" lvl="1" indent="0" algn="just">
              <a:buNone/>
            </a:pPr>
            <a:endParaRPr lang="it-IT" dirty="0">
              <a:latin typeface="Calibri" pitchFamily="34" charset="0"/>
              <a:cs typeface="Calibri" pitchFamily="34" charset="0"/>
            </a:endParaRPr>
          </a:p>
          <a:p>
            <a:pPr marL="400050" lvl="1" indent="0" algn="just">
              <a:buNone/>
            </a:pPr>
            <a:r>
              <a:rPr lang="it-IT" b="1" dirty="0">
                <a:latin typeface="Calibri" pitchFamily="34" charset="0"/>
                <a:cs typeface="Calibri" pitchFamily="34" charset="0"/>
              </a:rPr>
              <a:t>2.</a:t>
            </a:r>
            <a:r>
              <a:rPr lang="it-IT" dirty="0">
                <a:latin typeface="Calibri" pitchFamily="34" charset="0"/>
                <a:cs typeface="Calibri" pitchFamily="34" charset="0"/>
              </a:rPr>
              <a:t> Criticità «a matrice contabile»:</a:t>
            </a:r>
          </a:p>
          <a:p>
            <a:pPr lvl="1" indent="-342900" algn="just">
              <a:buFontTx/>
              <a:buChar char="-"/>
            </a:pPr>
            <a:r>
              <a:rPr lang="it-IT" dirty="0">
                <a:latin typeface="Calibri" pitchFamily="34" charset="0"/>
                <a:cs typeface="Calibri" pitchFamily="34" charset="0"/>
              </a:rPr>
              <a:t>errata applicazione della riforma di contabilità e in particolare l’errato calcolo del disavanzo da riaccertamento straordinario;</a:t>
            </a:r>
          </a:p>
          <a:p>
            <a:pPr lvl="1" indent="-342900" algn="just">
              <a:buFontTx/>
              <a:buChar char="-"/>
            </a:pPr>
            <a:r>
              <a:rPr lang="it-IT" dirty="0">
                <a:latin typeface="Calibri" pitchFamily="34" charset="0"/>
                <a:cs typeface="Calibri" pitchFamily="34" charset="0"/>
              </a:rPr>
              <a:t>inefficace gestione dei dissesti pregressi con conseguente dichiarazione di un nuovo dissesto o </a:t>
            </a:r>
            <a:r>
              <a:rPr lang="it-IT" dirty="0" err="1">
                <a:latin typeface="Calibri" pitchFamily="34" charset="0"/>
                <a:cs typeface="Calibri" pitchFamily="34" charset="0"/>
              </a:rPr>
              <a:t>pre</a:t>
            </a:r>
            <a:r>
              <a:rPr lang="it-IT" dirty="0">
                <a:latin typeface="Calibri" pitchFamily="34" charset="0"/>
                <a:cs typeface="Calibri" pitchFamily="34" charset="0"/>
              </a:rPr>
              <a:t>-dissesto.</a:t>
            </a:r>
          </a:p>
        </p:txBody>
      </p:sp>
      <p:sp>
        <p:nvSpPr>
          <p:cNvPr id="4" name="Segnaposto numero diapositiva 3"/>
          <p:cNvSpPr>
            <a:spLocks noGrp="1"/>
          </p:cNvSpPr>
          <p:nvPr>
            <p:ph type="sldNum" sz="quarter" idx="12"/>
          </p:nvPr>
        </p:nvSpPr>
        <p:spPr/>
        <p:txBody>
          <a:bodyPr/>
          <a:lstStyle/>
          <a:p>
            <a:fld id="{3498B1F0-556D-42B5-94BD-F8D416C0C2D1}" type="slidenum">
              <a:rPr lang="it-IT" smtClean="0">
                <a:solidFill>
                  <a:srgbClr val="000000"/>
                </a:solidFill>
              </a:rPr>
              <a:pPr/>
              <a:t>37</a:t>
            </a:fld>
            <a:endParaRPr lang="it-IT" dirty="0">
              <a:solidFill>
                <a:srgbClr val="000000"/>
              </a:solidFill>
            </a:endParaRPr>
          </a:p>
        </p:txBody>
      </p:sp>
    </p:spTree>
    <p:extLst>
      <p:ext uri="{BB962C8B-B14F-4D97-AF65-F5344CB8AC3E}">
        <p14:creationId xmlns:p14="http://schemas.microsoft.com/office/powerpoint/2010/main" val="33582420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D0B8BE-D508-DD1A-823B-984E8667D76A}"/>
              </a:ext>
            </a:extLst>
          </p:cNvPr>
          <p:cNvSpPr>
            <a:spLocks noGrp="1"/>
          </p:cNvSpPr>
          <p:nvPr>
            <p:ph type="title"/>
          </p:nvPr>
        </p:nvSpPr>
        <p:spPr/>
        <p:txBody>
          <a:bodyPr/>
          <a:lstStyle/>
          <a:p>
            <a:r>
              <a:rPr lang="it-IT" dirty="0"/>
              <a:t>L’art. 268 Tuel</a:t>
            </a:r>
          </a:p>
        </p:txBody>
      </p:sp>
      <p:sp>
        <p:nvSpPr>
          <p:cNvPr id="3" name="Segnaposto contenuto 2">
            <a:extLst>
              <a:ext uri="{FF2B5EF4-FFF2-40B4-BE49-F238E27FC236}">
                <a16:creationId xmlns:a16="http://schemas.microsoft.com/office/drawing/2014/main" id="{655A24FD-818D-BDDF-9999-2199A1A81D81}"/>
              </a:ext>
            </a:extLst>
          </p:cNvPr>
          <p:cNvSpPr>
            <a:spLocks noGrp="1"/>
          </p:cNvSpPr>
          <p:nvPr>
            <p:ph idx="1"/>
          </p:nvPr>
        </p:nvSpPr>
        <p:spPr/>
        <p:txBody>
          <a:bodyPr/>
          <a:lstStyle/>
          <a:p>
            <a:r>
              <a:rPr lang="it-IT" dirty="0"/>
              <a:t>Il ricostituirsi di disavanzo o debiti fuori bilancio non ripianabili con mezzi ordinari dopo la chiusura del dissesto comporta la </a:t>
            </a:r>
            <a:r>
              <a:rPr lang="it-IT" dirty="0" err="1"/>
              <a:t>segnalzione</a:t>
            </a:r>
            <a:r>
              <a:rPr lang="it-IT" dirty="0"/>
              <a:t> dei fatti all’autorità giudiziaria per l’accertamento di eventuali ipotesi di reato e l’invio degli atti alla Corte dei Conti per l’accertamento della responsabilità amministrativa.</a:t>
            </a:r>
          </a:p>
          <a:p>
            <a:r>
              <a:rPr lang="it-IT" dirty="0"/>
              <a:t>Il Ministero dell’Interno stabilisce le misure necessarie per il risanamento anche in deroga alle leggi vigenti senza oneri a carico dello stato</a:t>
            </a:r>
          </a:p>
        </p:txBody>
      </p:sp>
      <p:sp>
        <p:nvSpPr>
          <p:cNvPr id="4" name="Segnaposto numero diapositiva 3">
            <a:extLst>
              <a:ext uri="{FF2B5EF4-FFF2-40B4-BE49-F238E27FC236}">
                <a16:creationId xmlns:a16="http://schemas.microsoft.com/office/drawing/2014/main" id="{29FE7E25-3513-81E4-5519-0113A640879D}"/>
              </a:ext>
            </a:extLst>
          </p:cNvPr>
          <p:cNvSpPr>
            <a:spLocks noGrp="1"/>
          </p:cNvSpPr>
          <p:nvPr>
            <p:ph type="sldNum" sz="quarter" idx="12"/>
          </p:nvPr>
        </p:nvSpPr>
        <p:spPr/>
        <p:txBody>
          <a:bodyPr/>
          <a:lstStyle/>
          <a:p>
            <a:fld id="{F6F21754-6127-4040-B4D2-7FB0A68421AE}" type="slidenum">
              <a:rPr lang="it-IT" smtClean="0"/>
              <a:t>38</a:t>
            </a:fld>
            <a:endParaRPr lang="it-IT"/>
          </a:p>
        </p:txBody>
      </p:sp>
    </p:spTree>
    <p:extLst>
      <p:ext uri="{BB962C8B-B14F-4D97-AF65-F5344CB8AC3E}">
        <p14:creationId xmlns:p14="http://schemas.microsoft.com/office/powerpoint/2010/main" val="22079362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D893BE2-5933-DCC8-13FC-DFD947AFBA1B}"/>
              </a:ext>
            </a:extLst>
          </p:cNvPr>
          <p:cNvSpPr>
            <a:spLocks noGrp="1"/>
          </p:cNvSpPr>
          <p:nvPr>
            <p:ph type="title"/>
          </p:nvPr>
        </p:nvSpPr>
        <p:spPr/>
        <p:txBody>
          <a:bodyPr/>
          <a:lstStyle/>
          <a:p>
            <a:r>
              <a:rPr lang="it-IT" dirty="0"/>
              <a:t>L’art. 268 bis TUEL</a:t>
            </a:r>
          </a:p>
        </p:txBody>
      </p:sp>
      <p:sp>
        <p:nvSpPr>
          <p:cNvPr id="3" name="Segnaposto contenuto 2">
            <a:extLst>
              <a:ext uri="{FF2B5EF4-FFF2-40B4-BE49-F238E27FC236}">
                <a16:creationId xmlns:a16="http://schemas.microsoft.com/office/drawing/2014/main" id="{73EB1F60-BAE9-B189-ABFC-45F7980330D5}"/>
              </a:ext>
            </a:extLst>
          </p:cNvPr>
          <p:cNvSpPr>
            <a:spLocks noGrp="1"/>
          </p:cNvSpPr>
          <p:nvPr>
            <p:ph idx="1"/>
          </p:nvPr>
        </p:nvSpPr>
        <p:spPr/>
        <p:txBody>
          <a:bodyPr>
            <a:normAutofit fontScale="92500" lnSpcReduction="20000"/>
          </a:bodyPr>
          <a:lstStyle/>
          <a:p>
            <a:r>
              <a:rPr lang="it-IT" dirty="0"/>
              <a:t>Se l’OSL non conclude entro i termini di legge la procedura di liquidazione del dissesto per l’onerosità degli adempimenti connessi alla determinazione delle masse attive e passive il Ministero dispone una chiusura anticipata della procedura fissando le modalità per la chiusura.</a:t>
            </a:r>
          </a:p>
          <a:p>
            <a:r>
              <a:rPr lang="it-IT" dirty="0"/>
              <a:t>Se l’OSL ha chiuso il proprio rendiconto senza che l’ente abbia potuto raggiungere il risanamento, il Ministero dispone la prosecuzione della procedura; viene nominata una apposita commissione (anche nei casi ex art. 268) che dura in carica un anno prorogabile di un altro anno</a:t>
            </a:r>
          </a:p>
          <a:p>
            <a:pPr marL="0" indent="0">
              <a:buNone/>
            </a:pPr>
            <a:r>
              <a:rPr lang="it-IT" dirty="0"/>
              <a:t>	La commissione è composta da iscritti al registro dei revisori legali con documentata esperienza nel settore degli enti locali</a:t>
            </a:r>
          </a:p>
          <a:p>
            <a:pPr marL="0" indent="0">
              <a:buNone/>
            </a:pPr>
            <a:r>
              <a:rPr lang="it-IT" dirty="0"/>
              <a:t>	La commissione provvede, con le risorse accantonate dall’ente su ogni annualità del bilancio (piani di impegno annuale e </a:t>
            </a:r>
            <a:r>
              <a:rPr lang="it-IT"/>
              <a:t>pluriennale), </a:t>
            </a:r>
            <a:r>
              <a:rPr lang="it-IT" dirty="0"/>
              <a:t>a soddisfare i debiti pregressi</a:t>
            </a:r>
          </a:p>
        </p:txBody>
      </p:sp>
      <p:sp>
        <p:nvSpPr>
          <p:cNvPr id="4" name="Segnaposto numero diapositiva 3">
            <a:extLst>
              <a:ext uri="{FF2B5EF4-FFF2-40B4-BE49-F238E27FC236}">
                <a16:creationId xmlns:a16="http://schemas.microsoft.com/office/drawing/2014/main" id="{1621DFD8-49AF-764F-473F-301565E14588}"/>
              </a:ext>
            </a:extLst>
          </p:cNvPr>
          <p:cNvSpPr>
            <a:spLocks noGrp="1"/>
          </p:cNvSpPr>
          <p:nvPr>
            <p:ph type="sldNum" sz="quarter" idx="12"/>
          </p:nvPr>
        </p:nvSpPr>
        <p:spPr/>
        <p:txBody>
          <a:bodyPr/>
          <a:lstStyle/>
          <a:p>
            <a:fld id="{F6F21754-6127-4040-B4D2-7FB0A68421AE}" type="slidenum">
              <a:rPr lang="it-IT" smtClean="0"/>
              <a:t>39</a:t>
            </a:fld>
            <a:endParaRPr lang="it-IT"/>
          </a:p>
        </p:txBody>
      </p:sp>
    </p:spTree>
    <p:extLst>
      <p:ext uri="{BB962C8B-B14F-4D97-AF65-F5344CB8AC3E}">
        <p14:creationId xmlns:p14="http://schemas.microsoft.com/office/powerpoint/2010/main" val="15983700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5">
            <a:extLst>
              <a:ext uri="{FF2B5EF4-FFF2-40B4-BE49-F238E27FC236}">
                <a16:creationId xmlns:a16="http://schemas.microsoft.com/office/drawing/2014/main" id="{9F7A76AC-F045-D148-9442-0138738492B3}"/>
              </a:ext>
            </a:extLst>
          </p:cNvPr>
          <p:cNvSpPr>
            <a:spLocks noGrp="1"/>
          </p:cNvSpPr>
          <p:nvPr>
            <p:ph type="title"/>
          </p:nvPr>
        </p:nvSpPr>
        <p:spPr>
          <a:xfrm>
            <a:off x="434248" y="737360"/>
            <a:ext cx="10896600" cy="550863"/>
          </a:xfrm>
        </p:spPr>
        <p:txBody>
          <a:bodyPr>
            <a:normAutofit fontScale="90000"/>
          </a:bodyPr>
          <a:lstStyle/>
          <a:p>
            <a:r>
              <a:rPr lang="it-IT" b="1" dirty="0">
                <a:latin typeface="Arial"/>
                <a:cs typeface="Arial"/>
              </a:rPr>
              <a:t>Sentenza n. 115/2020 – art. 53 DL n. 104/2020</a:t>
            </a:r>
          </a:p>
        </p:txBody>
      </p:sp>
      <p:sp>
        <p:nvSpPr>
          <p:cNvPr id="5" name="Segnaposto contenuto 6">
            <a:extLst>
              <a:ext uri="{FF2B5EF4-FFF2-40B4-BE49-F238E27FC236}">
                <a16:creationId xmlns:a16="http://schemas.microsoft.com/office/drawing/2014/main" id="{FA027ADA-F93C-D34A-BCD3-465AE515360A}"/>
              </a:ext>
            </a:extLst>
          </p:cNvPr>
          <p:cNvSpPr>
            <a:spLocks noGrp="1"/>
          </p:cNvSpPr>
          <p:nvPr>
            <p:ph idx="1"/>
          </p:nvPr>
        </p:nvSpPr>
        <p:spPr>
          <a:xfrm>
            <a:off x="647700" y="1870764"/>
            <a:ext cx="10896600" cy="4810541"/>
          </a:xfrm>
        </p:spPr>
        <p:txBody>
          <a:bodyPr>
            <a:normAutofit/>
          </a:bodyPr>
          <a:lstStyle/>
          <a:p>
            <a:pPr marL="0" indent="0" algn="just">
              <a:buNone/>
              <a:defRPr/>
            </a:pPr>
            <a:r>
              <a:rPr lang="it-IT" sz="1800" dirty="0">
                <a:ea typeface="ＭＳ Ｐゴシック"/>
              </a:rPr>
              <a:t>L’articolo 53 del DL n. 104/2020 si pone l’obiettivo di avviare un processo di </a:t>
            </a:r>
            <a:r>
              <a:rPr lang="it-IT" sz="1800" b="1" dirty="0">
                <a:ea typeface="ＭＳ Ｐゴシック"/>
              </a:rPr>
              <a:t>risanamento di squilibri profondi correlati a caratteristiche socioeconomiche e territoriali diversamente non sanabili dai singoli enti con mezzi e risorse proprie partendo dagli enti in </a:t>
            </a:r>
            <a:r>
              <a:rPr lang="it-IT" sz="1800" b="1" dirty="0" err="1">
                <a:ea typeface="ＭＳ Ｐゴシック"/>
              </a:rPr>
              <a:t>predissesto</a:t>
            </a:r>
            <a:r>
              <a:rPr lang="it-IT" sz="1800" b="1" dirty="0">
                <a:ea typeface="ＭＳ Ｐゴシック"/>
              </a:rPr>
              <a:t>.</a:t>
            </a:r>
          </a:p>
          <a:p>
            <a:pPr marL="0" indent="0" algn="just">
              <a:buNone/>
              <a:defRPr/>
            </a:pPr>
            <a:endParaRPr lang="it-IT" sz="1800" b="1" dirty="0">
              <a:ea typeface="ＭＳ Ｐゴシック"/>
            </a:endParaRPr>
          </a:p>
        </p:txBody>
      </p:sp>
      <p:pic>
        <p:nvPicPr>
          <p:cNvPr id="6" name="Immagine 5">
            <a:extLst>
              <a:ext uri="{FF2B5EF4-FFF2-40B4-BE49-F238E27FC236}">
                <a16:creationId xmlns:a16="http://schemas.microsoft.com/office/drawing/2014/main" id="{444D2CC0-CA38-294F-995D-70CA4D1EDBD2}"/>
              </a:ext>
            </a:extLst>
          </p:cNvPr>
          <p:cNvPicPr>
            <a:picLocks noChangeAspect="1"/>
          </p:cNvPicPr>
          <p:nvPr/>
        </p:nvPicPr>
        <p:blipFill rotWithShape="1">
          <a:blip r:embed="rId2" cstate="print"/>
          <a:srcRect l="33936" t="835" b="-1"/>
          <a:stretch/>
        </p:blipFill>
        <p:spPr>
          <a:xfrm>
            <a:off x="1244600" y="3069534"/>
            <a:ext cx="9346057" cy="2192592"/>
          </a:xfrm>
          <a:prstGeom prst="rect">
            <a:avLst/>
          </a:prstGeom>
        </p:spPr>
        <p:style>
          <a:lnRef idx="2">
            <a:schemeClr val="accent3"/>
          </a:lnRef>
          <a:fillRef idx="1">
            <a:schemeClr val="lt1"/>
          </a:fillRef>
          <a:effectRef idx="0">
            <a:schemeClr val="accent3"/>
          </a:effectRef>
          <a:fontRef idx="minor">
            <a:schemeClr val="dk1"/>
          </a:fontRef>
        </p:style>
      </p:pic>
      <p:sp>
        <p:nvSpPr>
          <p:cNvPr id="3" name="Segnaposto numero diapositiva 2">
            <a:extLst>
              <a:ext uri="{FF2B5EF4-FFF2-40B4-BE49-F238E27FC236}">
                <a16:creationId xmlns:a16="http://schemas.microsoft.com/office/drawing/2014/main" id="{CAF8E12F-6DB1-92A5-66C7-1CEA9CF1E1D5}"/>
              </a:ext>
            </a:extLst>
          </p:cNvPr>
          <p:cNvSpPr>
            <a:spLocks noGrp="1"/>
          </p:cNvSpPr>
          <p:nvPr>
            <p:ph type="sldNum" sz="quarter" idx="12"/>
          </p:nvPr>
        </p:nvSpPr>
        <p:spPr/>
        <p:txBody>
          <a:bodyPr/>
          <a:lstStyle/>
          <a:p>
            <a:fld id="{F6F21754-6127-4040-B4D2-7FB0A68421AE}" type="slidenum">
              <a:rPr lang="it-IT" smtClean="0"/>
              <a:t>40</a:t>
            </a:fld>
            <a:endParaRPr lang="it-IT"/>
          </a:p>
        </p:txBody>
      </p:sp>
    </p:spTree>
    <p:extLst>
      <p:ext uri="{BB962C8B-B14F-4D97-AF65-F5344CB8AC3E}">
        <p14:creationId xmlns:p14="http://schemas.microsoft.com/office/powerpoint/2010/main" val="31364024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11">
            <a:extLst>
              <a:ext uri="{FF2B5EF4-FFF2-40B4-BE49-F238E27FC236}">
                <a16:creationId xmlns:a16="http://schemas.microsoft.com/office/drawing/2014/main" id="{C818B8EC-233D-C84F-AC40-6C0D23521074}"/>
              </a:ext>
            </a:extLst>
          </p:cNvPr>
          <p:cNvSpPr txBox="1">
            <a:spLocks/>
          </p:cNvSpPr>
          <p:nvPr/>
        </p:nvSpPr>
        <p:spPr>
          <a:xfrm>
            <a:off x="828674" y="4185130"/>
            <a:ext cx="2990852" cy="1582255"/>
          </a:xfrm>
          <a:prstGeom prst="rect">
            <a:avLst/>
          </a:prstGeom>
          <a:noFill/>
          <a:ln w="3175">
            <a:noFill/>
          </a:ln>
        </p:spPr>
        <p:txBody>
          <a:bodyPr vert="horz" lIns="91440" tIns="45720" rIns="91440" bIns="45720" rtlCol="0" anchor="ctr"/>
          <a:lstStyle>
            <a:defPPr>
              <a:defRPr lang="it-IT"/>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it-IT">
              <a:solidFill>
                <a:srgbClr val="FA4616"/>
              </a:solidFill>
            </a:endParaRPr>
          </a:p>
          <a:p>
            <a:endParaRPr lang="it-IT" dirty="0"/>
          </a:p>
        </p:txBody>
      </p:sp>
      <p:sp>
        <p:nvSpPr>
          <p:cNvPr id="5" name="Titolo 1">
            <a:extLst>
              <a:ext uri="{FF2B5EF4-FFF2-40B4-BE49-F238E27FC236}">
                <a16:creationId xmlns:a16="http://schemas.microsoft.com/office/drawing/2014/main" id="{2B658438-FBFF-1640-A209-0F6AB64D287F}"/>
              </a:ext>
            </a:extLst>
          </p:cNvPr>
          <p:cNvSpPr>
            <a:spLocks noGrp="1"/>
          </p:cNvSpPr>
          <p:nvPr>
            <p:ph type="title"/>
          </p:nvPr>
        </p:nvSpPr>
        <p:spPr>
          <a:xfrm>
            <a:off x="316348" y="489727"/>
            <a:ext cx="9210675" cy="841965"/>
          </a:xfrm>
        </p:spPr>
        <p:txBody>
          <a:bodyPr/>
          <a:lstStyle/>
          <a:p>
            <a:r>
              <a:rPr lang="it-IT" b="1" dirty="0">
                <a:solidFill>
                  <a:srgbClr val="0070C0"/>
                </a:solidFill>
              </a:rPr>
              <a:t>Il titolo VIII del TUEL</a:t>
            </a:r>
          </a:p>
        </p:txBody>
      </p:sp>
      <p:sp>
        <p:nvSpPr>
          <p:cNvPr id="6" name="Segnaposto contenuto 12">
            <a:extLst>
              <a:ext uri="{FF2B5EF4-FFF2-40B4-BE49-F238E27FC236}">
                <a16:creationId xmlns:a16="http://schemas.microsoft.com/office/drawing/2014/main" id="{BBF7A89E-4084-364A-AEAA-EECDC3F36E4B}"/>
              </a:ext>
            </a:extLst>
          </p:cNvPr>
          <p:cNvSpPr txBox="1">
            <a:spLocks/>
          </p:cNvSpPr>
          <p:nvPr/>
        </p:nvSpPr>
        <p:spPr>
          <a:xfrm>
            <a:off x="397714" y="1574008"/>
            <a:ext cx="10965612" cy="3596600"/>
          </a:xfrm>
          <a:prstGeom prst="rect">
            <a:avLst/>
          </a:prstGeom>
          <a:noFill/>
          <a:ln w="3175">
            <a:noFill/>
          </a:ln>
        </p:spPr>
        <p:txBody>
          <a:bodyPr vert="horz" lIns="91440" tIns="45720" rIns="91440" bIns="45720" rtlCol="0" anchor="ctr"/>
          <a:lstStyle>
            <a:defPPr>
              <a:defRPr lang="it-IT"/>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2667" b="1" dirty="0">
                <a:solidFill>
                  <a:schemeClr val="tx1"/>
                </a:solidFill>
              </a:rPr>
              <a:t>Prevede 3 fasi «</a:t>
            </a:r>
            <a:r>
              <a:rPr lang="it-IT" sz="2667" b="1" i="1" dirty="0">
                <a:solidFill>
                  <a:schemeClr val="tx1"/>
                </a:solidFill>
              </a:rPr>
              <a:t>in crescendo</a:t>
            </a:r>
            <a:r>
              <a:rPr lang="it-IT" sz="2667" b="1" dirty="0">
                <a:solidFill>
                  <a:schemeClr val="tx1"/>
                </a:solidFill>
              </a:rPr>
              <a:t>» delle criticità finanziarie</a:t>
            </a:r>
          </a:p>
          <a:p>
            <a:pPr marL="533387" lvl="1"/>
            <a:endParaRPr lang="it-IT" sz="2667" dirty="0"/>
          </a:p>
          <a:p>
            <a:pPr marL="457211" lvl="1" indent="-457200">
              <a:buFont typeface="Arial" panose="020B0604020202020204" pitchFamily="34" charset="0"/>
              <a:buChar char="•"/>
            </a:pPr>
            <a:r>
              <a:rPr lang="it-IT" sz="2667" dirty="0" err="1"/>
              <a:t>Deficitarietà</a:t>
            </a:r>
            <a:r>
              <a:rPr lang="it-IT" sz="2667" dirty="0"/>
              <a:t>, art. 242 co. 1 (introdotti nel 2009 e revisionati) </a:t>
            </a:r>
          </a:p>
          <a:p>
            <a:pPr marL="457211" lvl="1" indent="-457200">
              <a:buFont typeface="Arial" panose="020B0604020202020204" pitchFamily="34" charset="0"/>
              <a:buChar char="•"/>
            </a:pPr>
            <a:endParaRPr lang="it-IT" sz="2667" dirty="0"/>
          </a:p>
          <a:p>
            <a:pPr marL="457211" lvl="1" indent="-457200">
              <a:buFont typeface="Arial" panose="020B0604020202020204" pitchFamily="34" charset="0"/>
              <a:buChar char="•"/>
            </a:pPr>
            <a:r>
              <a:rPr lang="it-IT" sz="2667" dirty="0"/>
              <a:t>Riequilibrio finanziario pluriennale, art. 243bis (piano introdotto nel 2012)</a:t>
            </a:r>
          </a:p>
          <a:p>
            <a:pPr marL="11" lvl="1"/>
            <a:endParaRPr lang="it-IT" sz="2667" dirty="0"/>
          </a:p>
          <a:p>
            <a:pPr marL="457211" lvl="1" indent="-457200">
              <a:buFont typeface="Arial" panose="020B0604020202020204" pitchFamily="34" charset="0"/>
              <a:buChar char="•"/>
            </a:pPr>
            <a:r>
              <a:rPr lang="it-IT" sz="2667" dirty="0"/>
              <a:t>Dissesto, art. 244 (previsto norma del 1989)</a:t>
            </a:r>
          </a:p>
          <a:p>
            <a:endParaRPr lang="it-IT" dirty="0"/>
          </a:p>
        </p:txBody>
      </p:sp>
      <p:sp>
        <p:nvSpPr>
          <p:cNvPr id="7" name="CasellaDiTesto 6">
            <a:extLst>
              <a:ext uri="{FF2B5EF4-FFF2-40B4-BE49-F238E27FC236}">
                <a16:creationId xmlns:a16="http://schemas.microsoft.com/office/drawing/2014/main" id="{E3768D72-D789-2948-B039-72218A7C0A54}"/>
              </a:ext>
            </a:extLst>
          </p:cNvPr>
          <p:cNvSpPr txBox="1"/>
          <p:nvPr/>
        </p:nvSpPr>
        <p:spPr>
          <a:xfrm>
            <a:off x="316348" y="1562525"/>
            <a:ext cx="171592" cy="461665"/>
          </a:xfrm>
          <a:prstGeom prst="rect">
            <a:avLst/>
          </a:prstGeom>
          <a:noFill/>
        </p:spPr>
        <p:txBody>
          <a:bodyPr wrap="square" rtlCol="0">
            <a:spAutoFit/>
          </a:bodyPr>
          <a:lstStyle/>
          <a:p>
            <a:endParaRPr lang="it-IT" sz="2400"/>
          </a:p>
        </p:txBody>
      </p:sp>
      <p:sp>
        <p:nvSpPr>
          <p:cNvPr id="2" name="CasellaDiTesto 1">
            <a:extLst>
              <a:ext uri="{FF2B5EF4-FFF2-40B4-BE49-F238E27FC236}">
                <a16:creationId xmlns:a16="http://schemas.microsoft.com/office/drawing/2014/main" id="{0F8F0920-DDDA-4106-AE71-34DAF48F5E17}"/>
              </a:ext>
            </a:extLst>
          </p:cNvPr>
          <p:cNvSpPr txBox="1"/>
          <p:nvPr/>
        </p:nvSpPr>
        <p:spPr>
          <a:xfrm>
            <a:off x="4946650" y="5170608"/>
            <a:ext cx="6416676" cy="830997"/>
          </a:xfrm>
          <a:prstGeom prst="rect">
            <a:avLst/>
          </a:prstGeom>
          <a:noFill/>
        </p:spPr>
        <p:txBody>
          <a:bodyPr wrap="square" rtlCol="0">
            <a:spAutoFit/>
          </a:bodyPr>
          <a:lstStyle/>
          <a:p>
            <a:pPr algn="ctr"/>
            <a:r>
              <a:rPr lang="it-IT" sz="2400" b="1" dirty="0">
                <a:solidFill>
                  <a:srgbClr val="FF0000"/>
                </a:solidFill>
              </a:rPr>
              <a:t>Armonizzazione contabile D.lgs. n. 118/2011 con applicazione a tutti gli enti nel 2015</a:t>
            </a:r>
          </a:p>
        </p:txBody>
      </p:sp>
      <p:sp>
        <p:nvSpPr>
          <p:cNvPr id="8" name="Segnaposto numero diapositiva 7">
            <a:extLst>
              <a:ext uri="{FF2B5EF4-FFF2-40B4-BE49-F238E27FC236}">
                <a16:creationId xmlns:a16="http://schemas.microsoft.com/office/drawing/2014/main" id="{6D22FD25-7D05-6AE6-5BAA-92D8B867A834}"/>
              </a:ext>
            </a:extLst>
          </p:cNvPr>
          <p:cNvSpPr>
            <a:spLocks noGrp="1"/>
          </p:cNvSpPr>
          <p:nvPr>
            <p:ph type="sldNum" sz="quarter" idx="12"/>
          </p:nvPr>
        </p:nvSpPr>
        <p:spPr/>
        <p:txBody>
          <a:bodyPr/>
          <a:lstStyle/>
          <a:p>
            <a:fld id="{F6F21754-6127-4040-B4D2-7FB0A68421AE}" type="slidenum">
              <a:rPr lang="it-IT" smtClean="0"/>
              <a:t>5</a:t>
            </a:fld>
            <a:endParaRPr lang="it-IT"/>
          </a:p>
        </p:txBody>
      </p:sp>
    </p:spTree>
    <p:extLst>
      <p:ext uri="{BB962C8B-B14F-4D97-AF65-F5344CB8AC3E}">
        <p14:creationId xmlns:p14="http://schemas.microsoft.com/office/powerpoint/2010/main" val="79178735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F1128683-B236-8D48-89D6-89E3E8D63453}"/>
              </a:ext>
            </a:extLst>
          </p:cNvPr>
          <p:cNvSpPr>
            <a:spLocks noGrp="1"/>
          </p:cNvSpPr>
          <p:nvPr>
            <p:ph type="title"/>
          </p:nvPr>
        </p:nvSpPr>
        <p:spPr>
          <a:xfrm>
            <a:off x="681819" y="685800"/>
            <a:ext cx="10821205" cy="1752599"/>
          </a:xfrm>
        </p:spPr>
        <p:txBody>
          <a:bodyPr>
            <a:normAutofit fontScale="90000"/>
          </a:bodyPr>
          <a:lstStyle/>
          <a:p>
            <a:r>
              <a:rPr lang="it-IT" dirty="0"/>
              <a:t>Sentenza n. 115 del 2020- articolo 53, come integrato dall’articolo 1, comma 775, legge 178 del 2020</a:t>
            </a:r>
          </a:p>
        </p:txBody>
      </p:sp>
      <p:graphicFrame>
        <p:nvGraphicFramePr>
          <p:cNvPr id="5" name="Segnaposto contenuto 10">
            <a:extLst>
              <a:ext uri="{FF2B5EF4-FFF2-40B4-BE49-F238E27FC236}">
                <a16:creationId xmlns:a16="http://schemas.microsoft.com/office/drawing/2014/main" id="{883A2E63-4A6B-614C-A9D0-37244D0FACE8}"/>
              </a:ext>
            </a:extLst>
          </p:cNvPr>
          <p:cNvGraphicFramePr>
            <a:graphicFrameLocks noGrp="1"/>
          </p:cNvGraphicFramePr>
          <p:nvPr>
            <p:ph idx="1"/>
            <p:extLst>
              <p:ext uri="{D42A27DB-BD31-4B8C-83A1-F6EECF244321}">
                <p14:modId xmlns:p14="http://schemas.microsoft.com/office/powerpoint/2010/main" val="2104455657"/>
              </p:ext>
            </p:extLst>
          </p:nvPr>
        </p:nvGraphicFramePr>
        <p:xfrm>
          <a:off x="381000" y="2651760"/>
          <a:ext cx="10668000" cy="2854305"/>
        </p:xfrm>
        <a:graphic>
          <a:graphicData uri="http://schemas.openxmlformats.org/drawingml/2006/table">
            <a:tbl>
              <a:tblPr firstRow="1" firstCol="1" bandRow="1">
                <a:tableStyleId>{5C22544A-7EE6-4342-B048-85BDC9FD1C3A}</a:tableStyleId>
              </a:tblPr>
              <a:tblGrid>
                <a:gridCol w="1346200">
                  <a:extLst>
                    <a:ext uri="{9D8B030D-6E8A-4147-A177-3AD203B41FA5}">
                      <a16:colId xmlns:a16="http://schemas.microsoft.com/office/drawing/2014/main" val="1346354084"/>
                    </a:ext>
                  </a:extLst>
                </a:gridCol>
                <a:gridCol w="1917700">
                  <a:extLst>
                    <a:ext uri="{9D8B030D-6E8A-4147-A177-3AD203B41FA5}">
                      <a16:colId xmlns:a16="http://schemas.microsoft.com/office/drawing/2014/main" val="921136474"/>
                    </a:ext>
                  </a:extLst>
                </a:gridCol>
                <a:gridCol w="3123310">
                  <a:extLst>
                    <a:ext uri="{9D8B030D-6E8A-4147-A177-3AD203B41FA5}">
                      <a16:colId xmlns:a16="http://schemas.microsoft.com/office/drawing/2014/main" val="3735220407"/>
                    </a:ext>
                  </a:extLst>
                </a:gridCol>
                <a:gridCol w="1925162">
                  <a:extLst>
                    <a:ext uri="{9D8B030D-6E8A-4147-A177-3AD203B41FA5}">
                      <a16:colId xmlns:a16="http://schemas.microsoft.com/office/drawing/2014/main" val="1335313563"/>
                    </a:ext>
                  </a:extLst>
                </a:gridCol>
                <a:gridCol w="2355628">
                  <a:extLst>
                    <a:ext uri="{9D8B030D-6E8A-4147-A177-3AD203B41FA5}">
                      <a16:colId xmlns:a16="http://schemas.microsoft.com/office/drawing/2014/main" val="1349791784"/>
                    </a:ext>
                  </a:extLst>
                </a:gridCol>
              </a:tblGrid>
              <a:tr h="2854305">
                <a:tc>
                  <a:txBody>
                    <a:bodyPr/>
                    <a:lstStyle/>
                    <a:p>
                      <a:pPr algn="just">
                        <a:lnSpc>
                          <a:spcPct val="115000"/>
                        </a:lnSpc>
                        <a:spcAft>
                          <a:spcPts val="0"/>
                        </a:spcAft>
                      </a:pPr>
                      <a:r>
                        <a:rPr lang="it-IT" sz="1200" dirty="0">
                          <a:solidFill>
                            <a:schemeClr val="tx1"/>
                          </a:solidFill>
                          <a:effectLst/>
                        </a:rPr>
                        <a:t> </a:t>
                      </a:r>
                    </a:p>
                    <a:p>
                      <a:pPr algn="just">
                        <a:lnSpc>
                          <a:spcPct val="115000"/>
                        </a:lnSpc>
                        <a:spcAft>
                          <a:spcPts val="0"/>
                        </a:spcAft>
                      </a:pPr>
                      <a:r>
                        <a:rPr lang="it-IT" sz="1200" dirty="0">
                          <a:solidFill>
                            <a:schemeClr val="tx1"/>
                          </a:solidFill>
                          <a:effectLst/>
                        </a:rPr>
                        <a:t>Articolo 1, comma 775, legge n. 178/2020 :</a:t>
                      </a:r>
                    </a:p>
                    <a:p>
                      <a:pPr algn="just">
                        <a:lnSpc>
                          <a:spcPct val="115000"/>
                        </a:lnSpc>
                        <a:spcAft>
                          <a:spcPts val="0"/>
                        </a:spcAft>
                      </a:pPr>
                      <a:r>
                        <a:rPr lang="it-IT" sz="1200" dirty="0">
                          <a:solidFill>
                            <a:schemeClr val="tx1"/>
                          </a:solidFill>
                          <a:effectLst/>
                        </a:rPr>
                        <a:t> </a:t>
                      </a:r>
                    </a:p>
                    <a:p>
                      <a:pPr algn="just">
                        <a:lnSpc>
                          <a:spcPct val="115000"/>
                        </a:lnSpc>
                        <a:spcAft>
                          <a:spcPts val="0"/>
                        </a:spcAft>
                      </a:pPr>
                      <a:r>
                        <a:rPr lang="it-IT" sz="1200" dirty="0">
                          <a:solidFill>
                            <a:schemeClr val="tx1"/>
                          </a:solidFill>
                          <a:effectLst/>
                        </a:rPr>
                        <a:t> </a:t>
                      </a:r>
                    </a:p>
                    <a:p>
                      <a:pPr algn="just">
                        <a:lnSpc>
                          <a:spcPct val="115000"/>
                        </a:lnSpc>
                        <a:spcAft>
                          <a:spcPts val="0"/>
                        </a:spcAft>
                      </a:pPr>
                      <a:r>
                        <a:rPr lang="it-IT" sz="1200" dirty="0">
                          <a:solidFill>
                            <a:schemeClr val="tx1"/>
                          </a:solidFill>
                          <a:effectLst/>
                        </a:rPr>
                        <a:t> </a:t>
                      </a:r>
                    </a:p>
                    <a:p>
                      <a:pPr algn="just">
                        <a:lnSpc>
                          <a:spcPct val="115000"/>
                        </a:lnSpc>
                        <a:spcAft>
                          <a:spcPts val="0"/>
                        </a:spcAft>
                      </a:pPr>
                      <a:r>
                        <a:rPr lang="it-IT" sz="1200" dirty="0">
                          <a:solidFill>
                            <a:schemeClr val="tx1"/>
                          </a:solidFill>
                          <a:effectLst/>
                        </a:rPr>
                        <a:t> </a:t>
                      </a:r>
                    </a:p>
                    <a:p>
                      <a:pPr algn="just">
                        <a:lnSpc>
                          <a:spcPct val="115000"/>
                        </a:lnSpc>
                        <a:spcAft>
                          <a:spcPts val="0"/>
                        </a:spcAft>
                      </a:pPr>
                      <a:r>
                        <a:rPr lang="it-IT" sz="1200" dirty="0">
                          <a:solidFill>
                            <a:schemeClr val="tx1"/>
                          </a:solidFill>
                          <a:effectLst/>
                        </a:rPr>
                        <a:t> </a:t>
                      </a:r>
                    </a:p>
                    <a:p>
                      <a:pPr algn="just">
                        <a:lnSpc>
                          <a:spcPct val="115000"/>
                        </a:lnSpc>
                        <a:spcAft>
                          <a:spcPts val="0"/>
                        </a:spcAft>
                      </a:pPr>
                      <a:r>
                        <a:rPr lang="it-IT" sz="1200" dirty="0">
                          <a:solidFill>
                            <a:schemeClr val="tx1"/>
                          </a:solidFill>
                          <a:effectLst/>
                        </a:rPr>
                        <a:t> </a:t>
                      </a:r>
                    </a:p>
                    <a:p>
                      <a:pPr algn="just">
                        <a:lnSpc>
                          <a:spcPct val="115000"/>
                        </a:lnSpc>
                        <a:spcAft>
                          <a:spcPts val="0"/>
                        </a:spcAft>
                      </a:pPr>
                      <a:r>
                        <a:rPr lang="it-IT" sz="1200" dirty="0">
                          <a:solidFill>
                            <a:schemeClr val="tx1"/>
                          </a:solidFill>
                          <a:effectLst/>
                        </a:rPr>
                        <a:t> </a:t>
                      </a:r>
                    </a:p>
                    <a:p>
                      <a:pPr algn="just">
                        <a:lnSpc>
                          <a:spcPct val="115000"/>
                        </a:lnSpc>
                        <a:spcAft>
                          <a:spcPts val="0"/>
                        </a:spcAft>
                      </a:pPr>
                      <a:r>
                        <a:rPr lang="it-IT" sz="1200" dirty="0">
                          <a:solidFill>
                            <a:schemeClr val="tx1"/>
                          </a:solidFill>
                          <a:effectLst/>
                        </a:rPr>
                        <a:t> </a:t>
                      </a:r>
                      <a:endParaRPr lang="it-IT"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278" marR="45278" marT="0" marB="0">
                    <a:solidFill>
                      <a:schemeClr val="bg2"/>
                    </a:solidFill>
                  </a:tcPr>
                </a:tc>
                <a:tc>
                  <a:txBody>
                    <a:bodyPr/>
                    <a:lstStyle/>
                    <a:p>
                      <a:pPr algn="just">
                        <a:lnSpc>
                          <a:spcPct val="115000"/>
                        </a:lnSpc>
                        <a:spcAft>
                          <a:spcPts val="0"/>
                        </a:spcAft>
                      </a:pPr>
                      <a:r>
                        <a:rPr lang="it-IT" sz="1200" u="none" strike="noStrike" dirty="0">
                          <a:solidFill>
                            <a:schemeClr val="tx1"/>
                          </a:solidFill>
                          <a:effectLst/>
                        </a:rPr>
                        <a:t> </a:t>
                      </a:r>
                      <a:endParaRPr lang="it-IT" sz="1200" dirty="0">
                        <a:solidFill>
                          <a:schemeClr val="tx1"/>
                        </a:solidFill>
                        <a:effectLst/>
                      </a:endParaRPr>
                    </a:p>
                    <a:p>
                      <a:pPr algn="just">
                        <a:lnSpc>
                          <a:spcPct val="115000"/>
                        </a:lnSpc>
                        <a:spcAft>
                          <a:spcPts val="0"/>
                        </a:spcAft>
                      </a:pPr>
                      <a:r>
                        <a:rPr lang="it-IT" sz="1200" u="sng" dirty="0">
                          <a:solidFill>
                            <a:schemeClr val="tx1"/>
                          </a:solidFill>
                          <a:effectLst/>
                        </a:rPr>
                        <a:t>Risorse stanziate</a:t>
                      </a:r>
                      <a:r>
                        <a:rPr lang="it-IT" sz="1200" dirty="0">
                          <a:solidFill>
                            <a:schemeClr val="tx1"/>
                          </a:solidFill>
                          <a:effectLst/>
                        </a:rPr>
                        <a:t>: </a:t>
                      </a:r>
                    </a:p>
                    <a:p>
                      <a:pPr algn="just">
                        <a:lnSpc>
                          <a:spcPct val="115000"/>
                        </a:lnSpc>
                        <a:spcAft>
                          <a:spcPts val="0"/>
                        </a:spcAft>
                      </a:pPr>
                      <a:r>
                        <a:rPr lang="it-IT" sz="1200" dirty="0">
                          <a:solidFill>
                            <a:schemeClr val="tx1"/>
                          </a:solidFill>
                          <a:effectLst/>
                        </a:rPr>
                        <a:t> </a:t>
                      </a:r>
                    </a:p>
                    <a:p>
                      <a:pPr algn="just">
                        <a:lnSpc>
                          <a:spcPct val="115000"/>
                        </a:lnSpc>
                        <a:spcAft>
                          <a:spcPts val="0"/>
                        </a:spcAft>
                      </a:pPr>
                      <a:r>
                        <a:rPr lang="it-IT" sz="1200" dirty="0">
                          <a:solidFill>
                            <a:schemeClr val="tx1"/>
                          </a:solidFill>
                          <a:effectLst/>
                        </a:rPr>
                        <a:t>100 mln per l’anno 2021 e 50 mln per l’anno 2022</a:t>
                      </a:r>
                      <a:endParaRPr lang="it-IT"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278" marR="45278" marT="0" marB="0">
                    <a:solidFill>
                      <a:schemeClr val="bg2"/>
                    </a:solidFill>
                  </a:tcPr>
                </a:tc>
                <a:tc>
                  <a:txBody>
                    <a:bodyPr/>
                    <a:lstStyle/>
                    <a:p>
                      <a:pPr algn="just">
                        <a:lnSpc>
                          <a:spcPct val="115000"/>
                        </a:lnSpc>
                        <a:spcAft>
                          <a:spcPts val="0"/>
                        </a:spcAft>
                      </a:pPr>
                      <a:r>
                        <a:rPr lang="it-IT" sz="1200" u="none" strike="noStrike" dirty="0">
                          <a:solidFill>
                            <a:schemeClr val="tx1"/>
                          </a:solidFill>
                          <a:effectLst/>
                        </a:rPr>
                        <a:t> </a:t>
                      </a:r>
                      <a:endParaRPr lang="it-IT" sz="1200" dirty="0">
                        <a:solidFill>
                          <a:schemeClr val="tx1"/>
                        </a:solidFill>
                        <a:effectLst/>
                      </a:endParaRPr>
                    </a:p>
                    <a:p>
                      <a:pPr algn="just">
                        <a:lnSpc>
                          <a:spcPct val="115000"/>
                        </a:lnSpc>
                        <a:spcAft>
                          <a:spcPts val="0"/>
                        </a:spcAft>
                      </a:pPr>
                      <a:r>
                        <a:rPr lang="it-IT" sz="1200" u="sng" dirty="0">
                          <a:solidFill>
                            <a:schemeClr val="tx1"/>
                          </a:solidFill>
                          <a:effectLst/>
                        </a:rPr>
                        <a:t>Enti beneficiari</a:t>
                      </a:r>
                      <a:r>
                        <a:rPr lang="it-IT" sz="1200" dirty="0">
                          <a:solidFill>
                            <a:schemeClr val="tx1"/>
                          </a:solidFill>
                          <a:effectLst/>
                        </a:rPr>
                        <a:t>:</a:t>
                      </a:r>
                    </a:p>
                    <a:p>
                      <a:pPr algn="just">
                        <a:lnSpc>
                          <a:spcPct val="115000"/>
                        </a:lnSpc>
                        <a:spcAft>
                          <a:spcPts val="0"/>
                        </a:spcAft>
                      </a:pPr>
                      <a:r>
                        <a:rPr lang="it-IT" sz="1200" dirty="0">
                          <a:solidFill>
                            <a:schemeClr val="tx1"/>
                          </a:solidFill>
                          <a:effectLst/>
                        </a:rPr>
                        <a:t> </a:t>
                      </a:r>
                    </a:p>
                    <a:p>
                      <a:pPr algn="just">
                        <a:lnSpc>
                          <a:spcPct val="115000"/>
                        </a:lnSpc>
                        <a:spcAft>
                          <a:spcPts val="0"/>
                        </a:spcAft>
                      </a:pPr>
                      <a:r>
                        <a:rPr lang="it-IT" sz="1200" dirty="0">
                          <a:solidFill>
                            <a:schemeClr val="tx1"/>
                          </a:solidFill>
                          <a:effectLst/>
                        </a:rPr>
                        <a:t>in aggiunta ai criteri del 53</a:t>
                      </a:r>
                      <a:r>
                        <a:rPr lang="it-IT" sz="1200" baseline="0" dirty="0">
                          <a:solidFill>
                            <a:schemeClr val="tx1"/>
                          </a:solidFill>
                          <a:effectLst/>
                        </a:rPr>
                        <a:t> «</a:t>
                      </a:r>
                      <a:r>
                        <a:rPr lang="it-IT" sz="1200" dirty="0">
                          <a:solidFill>
                            <a:schemeClr val="tx1"/>
                          </a:solidFill>
                          <a:effectLst/>
                        </a:rPr>
                        <a:t>nonché tra i comuni che alla medesima data risultano avere il piano di riequilibrio in attesa della deliberazione della sezione regionale della Corte dei conti sull'approvazione o sul diniego del piano stesso».</a:t>
                      </a:r>
                    </a:p>
                    <a:p>
                      <a:pPr algn="just">
                        <a:lnSpc>
                          <a:spcPct val="115000"/>
                        </a:lnSpc>
                        <a:spcAft>
                          <a:spcPts val="0"/>
                        </a:spcAft>
                      </a:pPr>
                      <a:r>
                        <a:rPr lang="it-IT" sz="1200" dirty="0">
                          <a:solidFill>
                            <a:schemeClr val="tx1"/>
                          </a:solidFill>
                          <a:effectLst/>
                        </a:rPr>
                        <a:t> </a:t>
                      </a:r>
                    </a:p>
                    <a:p>
                      <a:pPr algn="just">
                        <a:lnSpc>
                          <a:spcPct val="115000"/>
                        </a:lnSpc>
                        <a:spcAft>
                          <a:spcPts val="0"/>
                        </a:spcAft>
                      </a:pPr>
                      <a:r>
                        <a:rPr lang="it-IT" sz="1200" dirty="0">
                          <a:solidFill>
                            <a:schemeClr val="tx1"/>
                          </a:solidFill>
                          <a:effectLst/>
                        </a:rPr>
                        <a:t> </a:t>
                      </a:r>
                    </a:p>
                    <a:p>
                      <a:pPr algn="just">
                        <a:lnSpc>
                          <a:spcPct val="115000"/>
                        </a:lnSpc>
                        <a:spcAft>
                          <a:spcPts val="0"/>
                        </a:spcAft>
                      </a:pPr>
                      <a:r>
                        <a:rPr lang="it-IT" sz="1200" dirty="0">
                          <a:solidFill>
                            <a:schemeClr val="tx1"/>
                          </a:solidFill>
                          <a:effectLst/>
                        </a:rPr>
                        <a:t> </a:t>
                      </a:r>
                      <a:endParaRPr lang="it-IT"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278" marR="45278" marT="0" marB="0">
                    <a:solidFill>
                      <a:schemeClr val="bg2"/>
                    </a:solidFill>
                  </a:tcPr>
                </a:tc>
                <a:tc>
                  <a:txBody>
                    <a:bodyPr/>
                    <a:lstStyle/>
                    <a:p>
                      <a:pPr algn="just">
                        <a:lnSpc>
                          <a:spcPct val="115000"/>
                        </a:lnSpc>
                        <a:spcAft>
                          <a:spcPts val="0"/>
                        </a:spcAft>
                      </a:pPr>
                      <a:r>
                        <a:rPr lang="it-IT" sz="1200" dirty="0">
                          <a:solidFill>
                            <a:schemeClr val="tx1"/>
                          </a:solidFill>
                          <a:effectLst/>
                        </a:rPr>
                        <a:t> </a:t>
                      </a:r>
                    </a:p>
                    <a:p>
                      <a:pPr algn="just">
                        <a:lnSpc>
                          <a:spcPct val="115000"/>
                        </a:lnSpc>
                        <a:spcAft>
                          <a:spcPts val="0"/>
                        </a:spcAft>
                      </a:pPr>
                      <a:r>
                        <a:rPr lang="it-IT" sz="1200" dirty="0">
                          <a:solidFill>
                            <a:schemeClr val="tx1"/>
                          </a:solidFill>
                          <a:effectLst/>
                        </a:rPr>
                        <a:t>IVSM &gt; del  valore medio nazionale</a:t>
                      </a:r>
                    </a:p>
                    <a:p>
                      <a:pPr algn="just">
                        <a:lnSpc>
                          <a:spcPct val="115000"/>
                        </a:lnSpc>
                        <a:spcAft>
                          <a:spcPts val="0"/>
                        </a:spcAft>
                      </a:pPr>
                      <a:r>
                        <a:rPr lang="it-IT" sz="1200" dirty="0">
                          <a:solidFill>
                            <a:schemeClr val="tx1"/>
                          </a:solidFill>
                          <a:effectLst/>
                        </a:rPr>
                        <a:t> </a:t>
                      </a:r>
                    </a:p>
                    <a:p>
                      <a:pPr algn="just">
                        <a:lnSpc>
                          <a:spcPct val="115000"/>
                        </a:lnSpc>
                        <a:spcAft>
                          <a:spcPts val="0"/>
                        </a:spcAft>
                      </a:pPr>
                      <a:r>
                        <a:rPr lang="it-IT" sz="1200" dirty="0">
                          <a:solidFill>
                            <a:schemeClr val="tx1"/>
                          </a:solidFill>
                          <a:effectLst/>
                        </a:rPr>
                        <a:t>Capacità fiscale &lt; 495</a:t>
                      </a:r>
                      <a:endParaRPr lang="it-IT"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278" marR="45278" marT="0" marB="0">
                    <a:solidFill>
                      <a:schemeClr val="bg2"/>
                    </a:solidFill>
                  </a:tcPr>
                </a:tc>
                <a:tc>
                  <a:txBody>
                    <a:bodyPr/>
                    <a:lstStyle/>
                    <a:p>
                      <a:pPr algn="just">
                        <a:lnSpc>
                          <a:spcPct val="115000"/>
                        </a:lnSpc>
                        <a:spcAft>
                          <a:spcPts val="0"/>
                        </a:spcAft>
                      </a:pPr>
                      <a:r>
                        <a:rPr lang="it-IT" sz="1200" dirty="0">
                          <a:solidFill>
                            <a:schemeClr val="tx1"/>
                          </a:solidFill>
                          <a:effectLst/>
                        </a:rPr>
                        <a:t> </a:t>
                      </a:r>
                    </a:p>
                    <a:p>
                      <a:pPr algn="just">
                        <a:lnSpc>
                          <a:spcPct val="115000"/>
                        </a:lnSpc>
                        <a:spcAft>
                          <a:spcPts val="0"/>
                        </a:spcAft>
                      </a:pPr>
                      <a:r>
                        <a:rPr lang="it-IT" sz="1200" dirty="0">
                          <a:solidFill>
                            <a:schemeClr val="tx1"/>
                          </a:solidFill>
                          <a:effectLst/>
                        </a:rPr>
                        <a:t>i criteri tengono conto dell'importo pro capite della quota da ripianare, calcolato tenendo conto della popolazione residente e del peso della quota da ripianare sulle entrate correnti;</a:t>
                      </a:r>
                      <a:endParaRPr lang="it-IT"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278" marR="45278" marT="0" marB="0">
                    <a:solidFill>
                      <a:schemeClr val="bg2"/>
                    </a:solidFill>
                  </a:tcPr>
                </a:tc>
                <a:extLst>
                  <a:ext uri="{0D108BD9-81ED-4DB2-BD59-A6C34878D82A}">
                    <a16:rowId xmlns:a16="http://schemas.microsoft.com/office/drawing/2014/main" val="3471698291"/>
                  </a:ext>
                </a:extLst>
              </a:tr>
            </a:tbl>
          </a:graphicData>
        </a:graphic>
      </p:graphicFrame>
      <p:sp>
        <p:nvSpPr>
          <p:cNvPr id="3" name="Segnaposto numero diapositiva 2">
            <a:extLst>
              <a:ext uri="{FF2B5EF4-FFF2-40B4-BE49-F238E27FC236}">
                <a16:creationId xmlns:a16="http://schemas.microsoft.com/office/drawing/2014/main" id="{97D236A6-0CC0-447D-B4AB-137719AAECE4}"/>
              </a:ext>
            </a:extLst>
          </p:cNvPr>
          <p:cNvSpPr>
            <a:spLocks noGrp="1"/>
          </p:cNvSpPr>
          <p:nvPr>
            <p:ph type="sldNum" sz="quarter" idx="12"/>
          </p:nvPr>
        </p:nvSpPr>
        <p:spPr/>
        <p:txBody>
          <a:bodyPr/>
          <a:lstStyle/>
          <a:p>
            <a:fld id="{F6F21754-6127-4040-B4D2-7FB0A68421AE}" type="slidenum">
              <a:rPr lang="it-IT" smtClean="0"/>
              <a:t>41</a:t>
            </a:fld>
            <a:endParaRPr lang="it-IT"/>
          </a:p>
        </p:txBody>
      </p:sp>
    </p:spTree>
    <p:extLst>
      <p:ext uri="{BB962C8B-B14F-4D97-AF65-F5344CB8AC3E}">
        <p14:creationId xmlns:p14="http://schemas.microsoft.com/office/powerpoint/2010/main" val="11644860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a:extLst>
              <a:ext uri="{FF2B5EF4-FFF2-40B4-BE49-F238E27FC236}">
                <a16:creationId xmlns:a16="http://schemas.microsoft.com/office/drawing/2014/main" id="{0DEF8FEE-7BEB-1B40-AB82-562CCF8BF40E}"/>
              </a:ext>
            </a:extLst>
          </p:cNvPr>
          <p:cNvSpPr>
            <a:spLocks noGrp="1"/>
          </p:cNvSpPr>
          <p:nvPr>
            <p:ph type="sldNum" sz="quarter" idx="12"/>
          </p:nvPr>
        </p:nvSpPr>
        <p:spPr/>
        <p:txBody>
          <a:bodyPr/>
          <a:lstStyle/>
          <a:p>
            <a:fld id="{86644246-CDE7-1346-A4BC-4CCE731D1858}" type="slidenum">
              <a:rPr lang="it-IT" smtClean="0"/>
              <a:t>42</a:t>
            </a:fld>
            <a:endParaRPr lang="it-IT" dirty="0"/>
          </a:p>
        </p:txBody>
      </p:sp>
      <p:sp>
        <p:nvSpPr>
          <p:cNvPr id="2" name="CasellaDiTesto 1">
            <a:extLst>
              <a:ext uri="{FF2B5EF4-FFF2-40B4-BE49-F238E27FC236}">
                <a16:creationId xmlns:a16="http://schemas.microsoft.com/office/drawing/2014/main" id="{AA32A370-A404-A74E-A0D6-703BDF611918}"/>
              </a:ext>
            </a:extLst>
          </p:cNvPr>
          <p:cNvSpPr txBox="1"/>
          <p:nvPr/>
        </p:nvSpPr>
        <p:spPr>
          <a:xfrm>
            <a:off x="2432462" y="1030475"/>
            <a:ext cx="1778885" cy="323165"/>
          </a:xfrm>
          <a:prstGeom prst="rect">
            <a:avLst/>
          </a:prstGeom>
          <a:noFill/>
        </p:spPr>
        <p:txBody>
          <a:bodyPr wrap="square" rtlCol="0">
            <a:spAutoFit/>
          </a:bodyPr>
          <a:lstStyle/>
          <a:p>
            <a:r>
              <a:rPr lang="it-IT" sz="1500" dirty="0">
                <a:solidFill>
                  <a:srgbClr val="FF0000"/>
                </a:solidFill>
              </a:rPr>
              <a:t>Alcuni dati….. </a:t>
            </a:r>
          </a:p>
        </p:txBody>
      </p:sp>
      <p:sp>
        <p:nvSpPr>
          <p:cNvPr id="9" name="CasellaDiTesto 8">
            <a:extLst>
              <a:ext uri="{FF2B5EF4-FFF2-40B4-BE49-F238E27FC236}">
                <a16:creationId xmlns:a16="http://schemas.microsoft.com/office/drawing/2014/main" id="{E92081B2-46AC-054D-B9D1-C8AF828C40F2}"/>
              </a:ext>
            </a:extLst>
          </p:cNvPr>
          <p:cNvSpPr txBox="1"/>
          <p:nvPr/>
        </p:nvSpPr>
        <p:spPr>
          <a:xfrm>
            <a:off x="4211346" y="1030474"/>
            <a:ext cx="6283034" cy="923330"/>
          </a:xfrm>
          <a:prstGeom prst="rect">
            <a:avLst/>
          </a:prstGeom>
          <a:noFill/>
        </p:spPr>
        <p:txBody>
          <a:bodyPr wrap="square" rtlCol="0">
            <a:spAutoFit/>
          </a:bodyPr>
          <a:lstStyle/>
          <a:p>
            <a:r>
              <a:rPr lang="it-IT" sz="1350" dirty="0"/>
              <a:t>Analisi degli enti beneficiari: 19 enti ex art. 53 </a:t>
            </a:r>
          </a:p>
          <a:p>
            <a:pPr algn="r"/>
            <a:r>
              <a:rPr lang="it-IT" sz="1350" dirty="0"/>
              <a:t>26 enti  c. 775 legge di bilancio 2021 </a:t>
            </a:r>
          </a:p>
          <a:p>
            <a:endParaRPr lang="it-IT" sz="1350" dirty="0"/>
          </a:p>
          <a:p>
            <a:endParaRPr lang="it-IT" sz="1350" dirty="0"/>
          </a:p>
        </p:txBody>
      </p:sp>
      <p:graphicFrame>
        <p:nvGraphicFramePr>
          <p:cNvPr id="4" name="Tabella 3">
            <a:extLst>
              <a:ext uri="{FF2B5EF4-FFF2-40B4-BE49-F238E27FC236}">
                <a16:creationId xmlns:a16="http://schemas.microsoft.com/office/drawing/2014/main" id="{7A215BB0-86E8-074F-8067-03409BD30176}"/>
              </a:ext>
            </a:extLst>
          </p:cNvPr>
          <p:cNvGraphicFramePr>
            <a:graphicFrameLocks noGrp="1"/>
          </p:cNvGraphicFramePr>
          <p:nvPr/>
        </p:nvGraphicFramePr>
        <p:xfrm>
          <a:off x="1697621" y="1556792"/>
          <a:ext cx="8640736" cy="2309284"/>
        </p:xfrm>
        <a:graphic>
          <a:graphicData uri="http://schemas.openxmlformats.org/drawingml/2006/table">
            <a:tbl>
              <a:tblPr>
                <a:tableStyleId>{5C22544A-7EE6-4342-B048-85BDC9FD1C3A}</a:tableStyleId>
              </a:tblPr>
              <a:tblGrid>
                <a:gridCol w="1024369">
                  <a:extLst>
                    <a:ext uri="{9D8B030D-6E8A-4147-A177-3AD203B41FA5}">
                      <a16:colId xmlns:a16="http://schemas.microsoft.com/office/drawing/2014/main" val="405379333"/>
                    </a:ext>
                  </a:extLst>
                </a:gridCol>
                <a:gridCol w="825186">
                  <a:extLst>
                    <a:ext uri="{9D8B030D-6E8A-4147-A177-3AD203B41FA5}">
                      <a16:colId xmlns:a16="http://schemas.microsoft.com/office/drawing/2014/main" val="2491469509"/>
                    </a:ext>
                  </a:extLst>
                </a:gridCol>
                <a:gridCol w="597548">
                  <a:extLst>
                    <a:ext uri="{9D8B030D-6E8A-4147-A177-3AD203B41FA5}">
                      <a16:colId xmlns:a16="http://schemas.microsoft.com/office/drawing/2014/main" val="558993195"/>
                    </a:ext>
                  </a:extLst>
                </a:gridCol>
                <a:gridCol w="758791">
                  <a:extLst>
                    <a:ext uri="{9D8B030D-6E8A-4147-A177-3AD203B41FA5}">
                      <a16:colId xmlns:a16="http://schemas.microsoft.com/office/drawing/2014/main" val="2585245512"/>
                    </a:ext>
                  </a:extLst>
                </a:gridCol>
                <a:gridCol w="1219612">
                  <a:extLst>
                    <a:ext uri="{9D8B030D-6E8A-4147-A177-3AD203B41FA5}">
                      <a16:colId xmlns:a16="http://schemas.microsoft.com/office/drawing/2014/main" val="3112652005"/>
                    </a:ext>
                  </a:extLst>
                </a:gridCol>
                <a:gridCol w="895417">
                  <a:extLst>
                    <a:ext uri="{9D8B030D-6E8A-4147-A177-3AD203B41FA5}">
                      <a16:colId xmlns:a16="http://schemas.microsoft.com/office/drawing/2014/main" val="3975769273"/>
                    </a:ext>
                  </a:extLst>
                </a:gridCol>
                <a:gridCol w="1078939">
                  <a:extLst>
                    <a:ext uri="{9D8B030D-6E8A-4147-A177-3AD203B41FA5}">
                      <a16:colId xmlns:a16="http://schemas.microsoft.com/office/drawing/2014/main" val="237834254"/>
                    </a:ext>
                  </a:extLst>
                </a:gridCol>
                <a:gridCol w="1493917">
                  <a:extLst>
                    <a:ext uri="{9D8B030D-6E8A-4147-A177-3AD203B41FA5}">
                      <a16:colId xmlns:a16="http://schemas.microsoft.com/office/drawing/2014/main" val="2267667915"/>
                    </a:ext>
                  </a:extLst>
                </a:gridCol>
                <a:gridCol w="746957">
                  <a:extLst>
                    <a:ext uri="{9D8B030D-6E8A-4147-A177-3AD203B41FA5}">
                      <a16:colId xmlns:a16="http://schemas.microsoft.com/office/drawing/2014/main" val="1251515480"/>
                    </a:ext>
                  </a:extLst>
                </a:gridCol>
              </a:tblGrid>
              <a:tr h="483699">
                <a:tc>
                  <a:txBody>
                    <a:bodyPr/>
                    <a:lstStyle/>
                    <a:p>
                      <a:pPr algn="ctr" fontAlgn="b"/>
                      <a:r>
                        <a:rPr lang="it-IT" sz="900" b="1" u="none" strike="noStrike" dirty="0">
                          <a:effectLst/>
                        </a:rPr>
                        <a:t>Comune </a:t>
                      </a:r>
                      <a:endParaRPr lang="it-IT" sz="900" b="1" i="0" u="none" strike="noStrike" dirty="0">
                        <a:solidFill>
                          <a:srgbClr val="000000"/>
                        </a:solidFill>
                        <a:effectLst/>
                        <a:latin typeface="Calibri" panose="020F0502020204030204" pitchFamily="34" charset="0"/>
                      </a:endParaRPr>
                    </a:p>
                  </a:txBody>
                  <a:tcPr marL="7109" marR="7109" marT="7109" marB="0" anchor="b"/>
                </a:tc>
                <a:tc>
                  <a:txBody>
                    <a:bodyPr/>
                    <a:lstStyle/>
                    <a:p>
                      <a:pPr algn="ctr" fontAlgn="b"/>
                      <a:r>
                        <a:rPr lang="it-IT" sz="900" b="1" u="none" strike="noStrike" dirty="0">
                          <a:effectLst/>
                        </a:rPr>
                        <a:t>Popolazione  (31.12.2019)</a:t>
                      </a:r>
                      <a:endParaRPr lang="it-IT" sz="900" b="1" i="0" u="none" strike="noStrike" dirty="0">
                        <a:solidFill>
                          <a:srgbClr val="000000"/>
                        </a:solidFill>
                        <a:effectLst/>
                        <a:latin typeface="Calibri" panose="020F0502020204030204" pitchFamily="34" charset="0"/>
                      </a:endParaRPr>
                    </a:p>
                  </a:txBody>
                  <a:tcPr marL="7109" marR="7109" marT="7109" marB="0" anchor="b"/>
                </a:tc>
                <a:tc>
                  <a:txBody>
                    <a:bodyPr/>
                    <a:lstStyle/>
                    <a:p>
                      <a:pPr algn="ctr" fontAlgn="b"/>
                      <a:r>
                        <a:rPr lang="it-IT" sz="900" b="1" u="none" strike="noStrike">
                          <a:effectLst/>
                        </a:rPr>
                        <a:t>Provincia </a:t>
                      </a:r>
                      <a:endParaRPr lang="it-IT" sz="900" b="1" i="0" u="none" strike="noStrike">
                        <a:solidFill>
                          <a:srgbClr val="000000"/>
                        </a:solidFill>
                        <a:effectLst/>
                        <a:latin typeface="Calibri" panose="020F0502020204030204" pitchFamily="34" charset="0"/>
                      </a:endParaRPr>
                    </a:p>
                  </a:txBody>
                  <a:tcPr marL="7109" marR="7109" marT="7109" marB="0" anchor="b"/>
                </a:tc>
                <a:tc>
                  <a:txBody>
                    <a:bodyPr/>
                    <a:lstStyle/>
                    <a:p>
                      <a:pPr algn="ctr" fontAlgn="b"/>
                      <a:r>
                        <a:rPr lang="it-IT" sz="900" b="1" u="none" strike="noStrike" dirty="0">
                          <a:effectLst/>
                        </a:rPr>
                        <a:t>Regione </a:t>
                      </a:r>
                      <a:endParaRPr lang="it-IT" sz="900" b="1" i="0" u="none" strike="noStrike" dirty="0">
                        <a:solidFill>
                          <a:srgbClr val="000000"/>
                        </a:solidFill>
                        <a:effectLst/>
                        <a:latin typeface="Calibri" panose="020F0502020204030204" pitchFamily="34" charset="0"/>
                      </a:endParaRPr>
                    </a:p>
                  </a:txBody>
                  <a:tcPr marL="7109" marR="7109" marT="7109" marB="0" anchor="b"/>
                </a:tc>
                <a:tc>
                  <a:txBody>
                    <a:bodyPr/>
                    <a:lstStyle/>
                    <a:p>
                      <a:pPr algn="ctr" fontAlgn="b"/>
                      <a:r>
                        <a:rPr lang="it-IT" sz="900" b="1" u="none" strike="noStrike" dirty="0">
                          <a:effectLst/>
                        </a:rPr>
                        <a:t>Quota da ripianare </a:t>
                      </a:r>
                      <a:endParaRPr lang="it-IT" sz="900" b="1" i="0" u="none" strike="noStrike" dirty="0">
                        <a:solidFill>
                          <a:srgbClr val="000000"/>
                        </a:solidFill>
                        <a:effectLst/>
                        <a:latin typeface="Calibri" panose="020F0502020204030204" pitchFamily="34" charset="0"/>
                      </a:endParaRPr>
                    </a:p>
                  </a:txBody>
                  <a:tcPr marL="7109" marR="7109" marT="7109" marB="0" anchor="b"/>
                </a:tc>
                <a:tc>
                  <a:txBody>
                    <a:bodyPr/>
                    <a:lstStyle/>
                    <a:p>
                      <a:pPr algn="ctr" fontAlgn="b"/>
                      <a:r>
                        <a:rPr lang="it-IT" sz="900" b="1" u="none" strike="noStrike" dirty="0">
                          <a:effectLst/>
                        </a:rPr>
                        <a:t>Contributo Complessivo del triennio </a:t>
                      </a:r>
                      <a:endParaRPr lang="it-IT" sz="900" b="1" i="0" u="none" strike="noStrike" dirty="0">
                        <a:solidFill>
                          <a:srgbClr val="000000"/>
                        </a:solidFill>
                        <a:effectLst/>
                        <a:latin typeface="Calibri" panose="020F0502020204030204" pitchFamily="34" charset="0"/>
                      </a:endParaRPr>
                    </a:p>
                  </a:txBody>
                  <a:tcPr marL="7109" marR="7109" marT="7109" marB="0" anchor="b"/>
                </a:tc>
                <a:tc>
                  <a:txBody>
                    <a:bodyPr/>
                    <a:lstStyle/>
                    <a:p>
                      <a:pPr algn="ctr" fontAlgn="b"/>
                      <a:r>
                        <a:rPr lang="it-IT" sz="900" b="1" u="none" strike="noStrike" dirty="0">
                          <a:effectLst/>
                        </a:rPr>
                        <a:t>Incidenza contributo su massa passiva da ripianare </a:t>
                      </a:r>
                      <a:endParaRPr lang="it-IT" sz="900" b="1" i="0" u="none" strike="noStrike" dirty="0">
                        <a:solidFill>
                          <a:srgbClr val="000000"/>
                        </a:solidFill>
                        <a:effectLst/>
                        <a:latin typeface="Calibri" panose="020F0502020204030204" pitchFamily="34" charset="0"/>
                      </a:endParaRPr>
                    </a:p>
                  </a:txBody>
                  <a:tcPr marL="7109" marR="7109" marT="7109" marB="0" anchor="b"/>
                </a:tc>
                <a:tc>
                  <a:txBody>
                    <a:bodyPr/>
                    <a:lstStyle/>
                    <a:p>
                      <a:pPr algn="ctr" fontAlgn="b"/>
                      <a:r>
                        <a:rPr lang="it-IT" sz="900" b="1" u="none" strike="noStrike" dirty="0">
                          <a:effectLst/>
                        </a:rPr>
                        <a:t>Incidenza debito residuo su abitante (debito residuo pro-capite)</a:t>
                      </a:r>
                      <a:endParaRPr lang="it-IT" sz="900" b="1" i="0" u="none" strike="noStrike" dirty="0">
                        <a:solidFill>
                          <a:srgbClr val="000000"/>
                        </a:solidFill>
                        <a:effectLst/>
                        <a:latin typeface="Calibri" panose="020F0502020204030204" pitchFamily="34" charset="0"/>
                      </a:endParaRPr>
                    </a:p>
                  </a:txBody>
                  <a:tcPr marL="7109" marR="7109" marT="7109" marB="0" anchor="b"/>
                </a:tc>
                <a:tc>
                  <a:txBody>
                    <a:bodyPr/>
                    <a:lstStyle/>
                    <a:p>
                      <a:pPr algn="ctr" fontAlgn="b"/>
                      <a:r>
                        <a:rPr lang="it-IT" sz="900" b="1" u="none" strike="noStrike" dirty="0">
                          <a:effectLst/>
                        </a:rPr>
                        <a:t>Contributo pro-capite</a:t>
                      </a:r>
                      <a:endParaRPr lang="it-IT" sz="900" b="1" i="0" u="none" strike="noStrike" dirty="0">
                        <a:solidFill>
                          <a:srgbClr val="000000"/>
                        </a:solidFill>
                        <a:effectLst/>
                        <a:latin typeface="Calibri" panose="020F0502020204030204" pitchFamily="34" charset="0"/>
                      </a:endParaRPr>
                    </a:p>
                  </a:txBody>
                  <a:tcPr marL="7109" marR="7109" marT="7109" marB="0" anchor="b"/>
                </a:tc>
                <a:extLst>
                  <a:ext uri="{0D108BD9-81ED-4DB2-BD59-A6C34878D82A}">
                    <a16:rowId xmlns:a16="http://schemas.microsoft.com/office/drawing/2014/main" val="576260201"/>
                  </a:ext>
                </a:extLst>
              </a:tr>
              <a:tr h="166709">
                <a:tc>
                  <a:txBody>
                    <a:bodyPr/>
                    <a:lstStyle/>
                    <a:p>
                      <a:pPr algn="l" fontAlgn="b"/>
                      <a:r>
                        <a:rPr lang="it-IT" sz="900" u="none" strike="noStrike" dirty="0">
                          <a:effectLst/>
                        </a:rPr>
                        <a:t>Placanica </a:t>
                      </a:r>
                      <a:endParaRPr lang="it-IT" sz="900" b="0" i="0" u="none" strike="noStrike" dirty="0">
                        <a:solidFill>
                          <a:srgbClr val="000000"/>
                        </a:solidFill>
                        <a:effectLst/>
                        <a:latin typeface="Calibri" panose="020F0502020204030204" pitchFamily="34" charset="0"/>
                      </a:endParaRPr>
                    </a:p>
                  </a:txBody>
                  <a:tcPr marL="7109" marR="7109" marT="7109" marB="0" anchor="b"/>
                </a:tc>
                <a:tc>
                  <a:txBody>
                    <a:bodyPr/>
                    <a:lstStyle/>
                    <a:p>
                      <a:pPr algn="ctr" fontAlgn="b"/>
                      <a:r>
                        <a:rPr lang="it-IT" sz="900" u="none" strike="noStrike" dirty="0">
                          <a:effectLst/>
                        </a:rPr>
                        <a:t>1.102</a:t>
                      </a:r>
                      <a:endParaRPr lang="it-IT" sz="900" b="0" i="0" u="none" strike="noStrike" dirty="0">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dirty="0">
                          <a:effectLst/>
                        </a:rPr>
                        <a:t>RC</a:t>
                      </a:r>
                      <a:endParaRPr lang="it-IT" sz="900" b="0" i="0" u="none" strike="noStrike" dirty="0">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dirty="0">
                          <a:effectLst/>
                        </a:rPr>
                        <a:t>Calabria </a:t>
                      </a:r>
                      <a:endParaRPr lang="it-IT" sz="900" b="0" i="0" u="none" strike="noStrike" dirty="0">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dirty="0">
                          <a:effectLst/>
                        </a:rPr>
                        <a:t>2.464.681,31</a:t>
                      </a:r>
                      <a:endParaRPr lang="it-IT" sz="900" b="0" i="0" u="none" strike="noStrike" dirty="0">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dirty="0">
                          <a:effectLst/>
                        </a:rPr>
                        <a:t>2.336.264,40</a:t>
                      </a:r>
                      <a:endParaRPr lang="it-IT" sz="900" b="0" i="0" u="none" strike="noStrike" dirty="0">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dirty="0">
                          <a:effectLst/>
                        </a:rPr>
                        <a:t>94,79</a:t>
                      </a:r>
                      <a:endParaRPr lang="it-IT" sz="900" b="0" i="0" u="none" strike="noStrike" dirty="0">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dirty="0">
                          <a:effectLst/>
                        </a:rPr>
                        <a:t>      </a:t>
                      </a:r>
                      <a:r>
                        <a:rPr lang="it-IT" sz="900" u="none" strike="noStrike" dirty="0">
                          <a:effectLst/>
                          <a:highlight>
                            <a:srgbClr val="FFFF00"/>
                          </a:highlight>
                        </a:rPr>
                        <a:t>2.236,55 € </a:t>
                      </a:r>
                      <a:endParaRPr lang="it-IT" sz="900" b="0" i="0" u="none" strike="noStrike" dirty="0">
                        <a:solidFill>
                          <a:srgbClr val="000000"/>
                        </a:solidFill>
                        <a:effectLst/>
                        <a:highlight>
                          <a:srgbClr val="FFFF00"/>
                        </a:highlight>
                        <a:latin typeface="Calibri" panose="020F0502020204030204" pitchFamily="34" charset="0"/>
                      </a:endParaRPr>
                    </a:p>
                  </a:txBody>
                  <a:tcPr marL="7109" marR="7109" marT="7109" marB="0" anchor="b"/>
                </a:tc>
                <a:tc>
                  <a:txBody>
                    <a:bodyPr/>
                    <a:lstStyle/>
                    <a:p>
                      <a:pPr algn="l" fontAlgn="b"/>
                      <a:r>
                        <a:rPr lang="it-IT" sz="900" u="none" strike="noStrike">
                          <a:effectLst/>
                        </a:rPr>
                        <a:t>  2.120,02 € </a:t>
                      </a:r>
                      <a:endParaRPr lang="it-IT" sz="900" b="0" i="0" u="none" strike="noStrike">
                        <a:solidFill>
                          <a:srgbClr val="000000"/>
                        </a:solidFill>
                        <a:effectLst/>
                        <a:latin typeface="Calibri" panose="020F0502020204030204" pitchFamily="34" charset="0"/>
                      </a:endParaRPr>
                    </a:p>
                  </a:txBody>
                  <a:tcPr marL="7109" marR="7109" marT="7109" marB="0" anchor="b"/>
                </a:tc>
                <a:extLst>
                  <a:ext uri="{0D108BD9-81ED-4DB2-BD59-A6C34878D82A}">
                    <a16:rowId xmlns:a16="http://schemas.microsoft.com/office/drawing/2014/main" val="4014015378"/>
                  </a:ext>
                </a:extLst>
              </a:tr>
              <a:tr h="166709">
                <a:tc>
                  <a:txBody>
                    <a:bodyPr/>
                    <a:lstStyle/>
                    <a:p>
                      <a:pPr algn="l" fontAlgn="b"/>
                      <a:r>
                        <a:rPr lang="it-IT" sz="900" u="none" strike="noStrike">
                          <a:effectLst/>
                        </a:rPr>
                        <a:t>Reggio Calabria </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ctr" fontAlgn="b"/>
                      <a:r>
                        <a:rPr lang="it-IT" sz="900" u="none" strike="noStrike">
                          <a:effectLst/>
                        </a:rPr>
                        <a:t>174.885</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a:effectLst/>
                        </a:rPr>
                        <a:t>RC</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a:effectLst/>
                        </a:rPr>
                        <a:t>Calabria </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dirty="0">
                          <a:effectLst/>
                        </a:rPr>
                        <a:t>171.462.248,80</a:t>
                      </a:r>
                      <a:endParaRPr lang="it-IT" sz="900" b="0" i="0" u="none" strike="noStrike" dirty="0">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dirty="0">
                          <a:effectLst/>
                        </a:rPr>
                        <a:t>139.994.845,97</a:t>
                      </a:r>
                      <a:endParaRPr lang="it-IT" sz="900" b="0" i="0" u="none" strike="noStrike" dirty="0">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a:effectLst/>
                        </a:rPr>
                        <a:t>81,65</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dirty="0">
                          <a:effectLst/>
                        </a:rPr>
                        <a:t>         980,43 € </a:t>
                      </a:r>
                      <a:endParaRPr lang="it-IT" sz="900" b="0" i="0" u="none" strike="noStrike" dirty="0">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a:effectLst/>
                        </a:rPr>
                        <a:t>     800,50 € </a:t>
                      </a:r>
                      <a:endParaRPr lang="it-IT" sz="900" b="0" i="0" u="none" strike="noStrike">
                        <a:solidFill>
                          <a:srgbClr val="000000"/>
                        </a:solidFill>
                        <a:effectLst/>
                        <a:latin typeface="Calibri" panose="020F0502020204030204" pitchFamily="34" charset="0"/>
                      </a:endParaRPr>
                    </a:p>
                  </a:txBody>
                  <a:tcPr marL="7109" marR="7109" marT="7109" marB="0" anchor="b"/>
                </a:tc>
                <a:extLst>
                  <a:ext uri="{0D108BD9-81ED-4DB2-BD59-A6C34878D82A}">
                    <a16:rowId xmlns:a16="http://schemas.microsoft.com/office/drawing/2014/main" val="1774227977"/>
                  </a:ext>
                </a:extLst>
              </a:tr>
              <a:tr h="166709">
                <a:tc>
                  <a:txBody>
                    <a:bodyPr/>
                    <a:lstStyle/>
                    <a:p>
                      <a:pPr algn="l" fontAlgn="b"/>
                      <a:r>
                        <a:rPr lang="it-IT" sz="900" u="none" strike="noStrike">
                          <a:effectLst/>
                        </a:rPr>
                        <a:t>San fele </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ctr" fontAlgn="b"/>
                      <a:r>
                        <a:rPr lang="it-IT" sz="900" u="none" strike="noStrike">
                          <a:effectLst/>
                        </a:rPr>
                        <a:t>2.800</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a:effectLst/>
                        </a:rPr>
                        <a:t>PZ</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dirty="0">
                          <a:effectLst/>
                        </a:rPr>
                        <a:t>Basilicata </a:t>
                      </a:r>
                      <a:endParaRPr lang="it-IT" sz="900" b="0" i="0" u="none" strike="noStrike" dirty="0">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a:effectLst/>
                        </a:rPr>
                        <a:t>918.166,85</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dirty="0">
                          <a:effectLst/>
                        </a:rPr>
                        <a:t>257.176,41</a:t>
                      </a:r>
                      <a:endParaRPr lang="it-IT" sz="900" b="0" i="0" u="none" strike="noStrike" dirty="0">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a:effectLst/>
                        </a:rPr>
                        <a:t>28,01</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a:effectLst/>
                        </a:rPr>
                        <a:t>         327,92 € </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a:effectLst/>
                        </a:rPr>
                        <a:t>       91,85 € </a:t>
                      </a:r>
                      <a:endParaRPr lang="it-IT" sz="900" b="0" i="0" u="none" strike="noStrike">
                        <a:solidFill>
                          <a:srgbClr val="000000"/>
                        </a:solidFill>
                        <a:effectLst/>
                        <a:latin typeface="Calibri" panose="020F0502020204030204" pitchFamily="34" charset="0"/>
                      </a:endParaRPr>
                    </a:p>
                  </a:txBody>
                  <a:tcPr marL="7109" marR="7109" marT="7109" marB="0" anchor="b"/>
                </a:tc>
                <a:extLst>
                  <a:ext uri="{0D108BD9-81ED-4DB2-BD59-A6C34878D82A}">
                    <a16:rowId xmlns:a16="http://schemas.microsoft.com/office/drawing/2014/main" val="994116775"/>
                  </a:ext>
                </a:extLst>
              </a:tr>
              <a:tr h="166709">
                <a:tc>
                  <a:txBody>
                    <a:bodyPr/>
                    <a:lstStyle/>
                    <a:p>
                      <a:pPr algn="l" fontAlgn="b"/>
                      <a:r>
                        <a:rPr lang="it-IT" sz="900" u="none" strike="noStrike">
                          <a:effectLst/>
                        </a:rPr>
                        <a:t>San Polo Matese </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ctr" fontAlgn="b"/>
                      <a:r>
                        <a:rPr lang="it-IT" sz="900" u="none" strike="noStrike">
                          <a:effectLst/>
                        </a:rPr>
                        <a:t>467</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a:effectLst/>
                        </a:rPr>
                        <a:t>CB</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a:effectLst/>
                        </a:rPr>
                        <a:t>Molise </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a:effectLst/>
                        </a:rPr>
                        <a:t>115.925,34</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dirty="0">
                          <a:effectLst/>
                        </a:rPr>
                        <a:t>20.100,90</a:t>
                      </a:r>
                      <a:endParaRPr lang="it-IT" sz="900" b="0" i="0" u="none" strike="noStrike" dirty="0">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dirty="0">
                          <a:effectLst/>
                          <a:highlight>
                            <a:srgbClr val="FFFF00"/>
                          </a:highlight>
                        </a:rPr>
                        <a:t>17,34</a:t>
                      </a:r>
                      <a:endParaRPr lang="it-IT" sz="900" b="0" i="0" u="none" strike="noStrike" dirty="0">
                        <a:solidFill>
                          <a:srgbClr val="000000"/>
                        </a:solidFill>
                        <a:effectLst/>
                        <a:highlight>
                          <a:srgbClr val="FFFF00"/>
                        </a:highlight>
                        <a:latin typeface="Calibri" panose="020F0502020204030204" pitchFamily="34" charset="0"/>
                      </a:endParaRPr>
                    </a:p>
                  </a:txBody>
                  <a:tcPr marL="7109" marR="7109" marT="7109" marB="0" anchor="b"/>
                </a:tc>
                <a:tc>
                  <a:txBody>
                    <a:bodyPr/>
                    <a:lstStyle/>
                    <a:p>
                      <a:pPr algn="l" fontAlgn="b"/>
                      <a:r>
                        <a:rPr lang="it-IT" sz="900" u="none" strike="noStrike">
                          <a:effectLst/>
                        </a:rPr>
                        <a:t>         248,23 € </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dirty="0">
                          <a:effectLst/>
                        </a:rPr>
                        <a:t>       </a:t>
                      </a:r>
                      <a:r>
                        <a:rPr lang="it-IT" sz="900" u="none" strike="noStrike" dirty="0">
                          <a:effectLst/>
                          <a:highlight>
                            <a:srgbClr val="FFFF00"/>
                          </a:highlight>
                        </a:rPr>
                        <a:t>43,04 € </a:t>
                      </a:r>
                      <a:endParaRPr lang="it-IT" sz="900" b="0" i="0" u="none" strike="noStrike" dirty="0">
                        <a:solidFill>
                          <a:srgbClr val="000000"/>
                        </a:solidFill>
                        <a:effectLst/>
                        <a:highlight>
                          <a:srgbClr val="FFFF00"/>
                        </a:highlight>
                        <a:latin typeface="Calibri" panose="020F0502020204030204" pitchFamily="34" charset="0"/>
                      </a:endParaRPr>
                    </a:p>
                  </a:txBody>
                  <a:tcPr marL="7109" marR="7109" marT="7109" marB="0" anchor="b"/>
                </a:tc>
                <a:extLst>
                  <a:ext uri="{0D108BD9-81ED-4DB2-BD59-A6C34878D82A}">
                    <a16:rowId xmlns:a16="http://schemas.microsoft.com/office/drawing/2014/main" val="1993861712"/>
                  </a:ext>
                </a:extLst>
              </a:tr>
              <a:tr h="325204">
                <a:tc>
                  <a:txBody>
                    <a:bodyPr/>
                    <a:lstStyle/>
                    <a:p>
                      <a:pPr algn="l" fontAlgn="b"/>
                      <a:r>
                        <a:rPr lang="it-IT" sz="900" u="none" strike="noStrike">
                          <a:effectLst/>
                        </a:rPr>
                        <a:t>Santa Maria del Molise </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ctr" fontAlgn="b"/>
                      <a:r>
                        <a:rPr lang="it-IT" sz="900" u="none" strike="noStrike">
                          <a:effectLst/>
                        </a:rPr>
                        <a:t>698</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a:effectLst/>
                        </a:rPr>
                        <a:t>IS</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dirty="0">
                          <a:effectLst/>
                        </a:rPr>
                        <a:t>Molise </a:t>
                      </a:r>
                      <a:endParaRPr lang="it-IT" sz="900" b="0" i="0" u="none" strike="noStrike" dirty="0">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a:effectLst/>
                        </a:rPr>
                        <a:t>615.446,10</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dirty="0">
                          <a:effectLst/>
                        </a:rPr>
                        <a:t>528.921,57</a:t>
                      </a:r>
                      <a:endParaRPr lang="it-IT" sz="900" b="0" i="0" u="none" strike="noStrike" dirty="0">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a:effectLst/>
                        </a:rPr>
                        <a:t>85,94</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a:effectLst/>
                        </a:rPr>
                        <a:t>         881,73 € </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a:effectLst/>
                        </a:rPr>
                        <a:t>     757,77 € </a:t>
                      </a:r>
                      <a:endParaRPr lang="it-IT" sz="900" b="0" i="0" u="none" strike="noStrike">
                        <a:solidFill>
                          <a:srgbClr val="000000"/>
                        </a:solidFill>
                        <a:effectLst/>
                        <a:latin typeface="Calibri" panose="020F0502020204030204" pitchFamily="34" charset="0"/>
                      </a:endParaRPr>
                    </a:p>
                  </a:txBody>
                  <a:tcPr marL="7109" marR="7109" marT="7109" marB="0" anchor="b"/>
                </a:tc>
                <a:extLst>
                  <a:ext uri="{0D108BD9-81ED-4DB2-BD59-A6C34878D82A}">
                    <a16:rowId xmlns:a16="http://schemas.microsoft.com/office/drawing/2014/main" val="1311268854"/>
                  </a:ext>
                </a:extLst>
              </a:tr>
              <a:tr h="166709">
                <a:tc>
                  <a:txBody>
                    <a:bodyPr/>
                    <a:lstStyle/>
                    <a:p>
                      <a:pPr algn="l" fontAlgn="b"/>
                      <a:r>
                        <a:rPr lang="it-IT" sz="900" u="none" strike="noStrike">
                          <a:effectLst/>
                        </a:rPr>
                        <a:t>Toritto </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ctr" fontAlgn="b"/>
                      <a:r>
                        <a:rPr lang="it-IT" sz="900" u="none" strike="noStrike">
                          <a:effectLst/>
                        </a:rPr>
                        <a:t>8.152</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a:effectLst/>
                        </a:rPr>
                        <a:t>BA</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dirty="0">
                          <a:effectLst/>
                        </a:rPr>
                        <a:t>Puglia </a:t>
                      </a:r>
                      <a:endParaRPr lang="it-IT" sz="900" b="0" i="0" u="none" strike="noStrike" dirty="0">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a:effectLst/>
                        </a:rPr>
                        <a:t>3.653.010,14</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dirty="0">
                          <a:effectLst/>
                        </a:rPr>
                        <a:t>2.570.243,78</a:t>
                      </a:r>
                      <a:endParaRPr lang="it-IT" sz="900" b="0" i="0" u="none" strike="noStrike" dirty="0">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a:effectLst/>
                        </a:rPr>
                        <a:t>70,36</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a:effectLst/>
                        </a:rPr>
                        <a:t>         448,11 € </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dirty="0">
                          <a:effectLst/>
                        </a:rPr>
                        <a:t>     315,29 € </a:t>
                      </a:r>
                      <a:endParaRPr lang="it-IT" sz="900" b="0" i="0" u="none" strike="noStrike" dirty="0">
                        <a:solidFill>
                          <a:srgbClr val="000000"/>
                        </a:solidFill>
                        <a:effectLst/>
                        <a:latin typeface="Calibri" panose="020F0502020204030204" pitchFamily="34" charset="0"/>
                      </a:endParaRPr>
                    </a:p>
                  </a:txBody>
                  <a:tcPr marL="7109" marR="7109" marT="7109" marB="0" anchor="b"/>
                </a:tc>
                <a:extLst>
                  <a:ext uri="{0D108BD9-81ED-4DB2-BD59-A6C34878D82A}">
                    <a16:rowId xmlns:a16="http://schemas.microsoft.com/office/drawing/2014/main" val="700465979"/>
                  </a:ext>
                </a:extLst>
              </a:tr>
              <a:tr h="166709">
                <a:tc>
                  <a:txBody>
                    <a:bodyPr/>
                    <a:lstStyle/>
                    <a:p>
                      <a:pPr algn="l" fontAlgn="b"/>
                      <a:r>
                        <a:rPr lang="it-IT" sz="900" u="none" strike="noStrike">
                          <a:effectLst/>
                        </a:rPr>
                        <a:t>Battipaglia </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ctr" fontAlgn="b"/>
                      <a:r>
                        <a:rPr lang="it-IT" sz="900" u="none" strike="noStrike">
                          <a:effectLst/>
                        </a:rPr>
                        <a:t>50.411</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a:effectLst/>
                        </a:rPr>
                        <a:t>SA</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dirty="0">
                          <a:effectLst/>
                        </a:rPr>
                        <a:t>Campania </a:t>
                      </a:r>
                      <a:endParaRPr lang="it-IT" sz="900" b="0" i="0" u="none" strike="noStrike" dirty="0">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a:effectLst/>
                        </a:rPr>
                        <a:t>39.027.792,25</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a:effectLst/>
                        </a:rPr>
                        <a:t>31.627.256,99</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a:effectLst/>
                        </a:rPr>
                        <a:t>81,04</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a:effectLst/>
                        </a:rPr>
                        <a:t>         774,19 € </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dirty="0">
                          <a:effectLst/>
                        </a:rPr>
                        <a:t>     627,39 € </a:t>
                      </a:r>
                      <a:endParaRPr lang="it-IT" sz="900" b="0" i="0" u="none" strike="noStrike" dirty="0">
                        <a:solidFill>
                          <a:srgbClr val="000000"/>
                        </a:solidFill>
                        <a:effectLst/>
                        <a:latin typeface="Calibri" panose="020F0502020204030204" pitchFamily="34" charset="0"/>
                      </a:endParaRPr>
                    </a:p>
                  </a:txBody>
                  <a:tcPr marL="7109" marR="7109" marT="7109" marB="0" anchor="b"/>
                </a:tc>
                <a:extLst>
                  <a:ext uri="{0D108BD9-81ED-4DB2-BD59-A6C34878D82A}">
                    <a16:rowId xmlns:a16="http://schemas.microsoft.com/office/drawing/2014/main" val="1661896862"/>
                  </a:ext>
                </a:extLst>
              </a:tr>
              <a:tr h="166709">
                <a:tc>
                  <a:txBody>
                    <a:bodyPr/>
                    <a:lstStyle/>
                    <a:p>
                      <a:pPr algn="l" fontAlgn="b"/>
                      <a:r>
                        <a:rPr lang="it-IT" sz="900" u="none" strike="noStrike">
                          <a:effectLst/>
                        </a:rPr>
                        <a:t>Campolieto</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ctr" fontAlgn="b"/>
                      <a:r>
                        <a:rPr lang="it-IT" sz="900" u="none" strike="noStrike">
                          <a:effectLst/>
                        </a:rPr>
                        <a:t>831</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a:effectLst/>
                        </a:rPr>
                        <a:t>CB</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dirty="0">
                          <a:effectLst/>
                        </a:rPr>
                        <a:t>Molise </a:t>
                      </a:r>
                      <a:endParaRPr lang="it-IT" sz="900" b="0" i="0" u="none" strike="noStrike" dirty="0">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a:effectLst/>
                        </a:rPr>
                        <a:t>133.197,00</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a:effectLst/>
                        </a:rPr>
                        <a:t>21.671,44</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a:effectLst/>
                        </a:rPr>
                        <a:t>16,27</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a:effectLst/>
                        </a:rPr>
                        <a:t>         160,29 € </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dirty="0">
                          <a:effectLst/>
                        </a:rPr>
                        <a:t>       </a:t>
                      </a:r>
                      <a:r>
                        <a:rPr lang="it-IT" sz="900" u="none" strike="noStrike" dirty="0">
                          <a:effectLst/>
                          <a:highlight>
                            <a:srgbClr val="FFFF00"/>
                          </a:highlight>
                        </a:rPr>
                        <a:t>26,08 € </a:t>
                      </a:r>
                      <a:endParaRPr lang="it-IT" sz="900" b="0" i="0" u="none" strike="noStrike" dirty="0">
                        <a:solidFill>
                          <a:srgbClr val="000000"/>
                        </a:solidFill>
                        <a:effectLst/>
                        <a:highlight>
                          <a:srgbClr val="FFFF00"/>
                        </a:highlight>
                        <a:latin typeface="Calibri" panose="020F0502020204030204" pitchFamily="34" charset="0"/>
                      </a:endParaRPr>
                    </a:p>
                  </a:txBody>
                  <a:tcPr marL="7109" marR="7109" marT="7109" marB="0" anchor="b"/>
                </a:tc>
                <a:extLst>
                  <a:ext uri="{0D108BD9-81ED-4DB2-BD59-A6C34878D82A}">
                    <a16:rowId xmlns:a16="http://schemas.microsoft.com/office/drawing/2014/main" val="2429033674"/>
                  </a:ext>
                </a:extLst>
              </a:tr>
              <a:tr h="166709">
                <a:tc>
                  <a:txBody>
                    <a:bodyPr/>
                    <a:lstStyle/>
                    <a:p>
                      <a:pPr algn="l" fontAlgn="b"/>
                      <a:r>
                        <a:rPr lang="it-IT" sz="900" u="none" strike="noStrike" dirty="0">
                          <a:effectLst/>
                        </a:rPr>
                        <a:t>Cicciano</a:t>
                      </a:r>
                      <a:endParaRPr lang="it-IT" sz="900" b="0" i="0" u="none" strike="noStrike" dirty="0">
                        <a:solidFill>
                          <a:srgbClr val="000000"/>
                        </a:solidFill>
                        <a:effectLst/>
                        <a:latin typeface="Calibri" panose="020F0502020204030204" pitchFamily="34" charset="0"/>
                      </a:endParaRPr>
                    </a:p>
                  </a:txBody>
                  <a:tcPr marL="7109" marR="7109" marT="7109" marB="0" anchor="b"/>
                </a:tc>
                <a:tc>
                  <a:txBody>
                    <a:bodyPr/>
                    <a:lstStyle/>
                    <a:p>
                      <a:pPr algn="ctr" fontAlgn="b"/>
                      <a:r>
                        <a:rPr lang="it-IT" sz="900" u="none" strike="noStrike">
                          <a:effectLst/>
                        </a:rPr>
                        <a:t>12.604</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a:effectLst/>
                        </a:rPr>
                        <a:t>NA</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dirty="0">
                          <a:effectLst/>
                        </a:rPr>
                        <a:t>Campania </a:t>
                      </a:r>
                      <a:endParaRPr lang="it-IT" sz="900" b="0" i="0" u="none" strike="noStrike" dirty="0">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a:effectLst/>
                        </a:rPr>
                        <a:t>3.449.068,38</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a:effectLst/>
                        </a:rPr>
                        <a:t>1.702.890,43</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a:effectLst/>
                        </a:rPr>
                        <a:t>49,37</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a:effectLst/>
                        </a:rPr>
                        <a:t>         273,65 € </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dirty="0">
                          <a:effectLst/>
                        </a:rPr>
                        <a:t>     135,11 € </a:t>
                      </a:r>
                      <a:endParaRPr lang="it-IT" sz="900" b="0" i="0" u="none" strike="noStrike" dirty="0">
                        <a:solidFill>
                          <a:srgbClr val="000000"/>
                        </a:solidFill>
                        <a:effectLst/>
                        <a:latin typeface="Calibri" panose="020F0502020204030204" pitchFamily="34" charset="0"/>
                      </a:endParaRPr>
                    </a:p>
                  </a:txBody>
                  <a:tcPr marL="7109" marR="7109" marT="7109" marB="0" anchor="b"/>
                </a:tc>
                <a:extLst>
                  <a:ext uri="{0D108BD9-81ED-4DB2-BD59-A6C34878D82A}">
                    <a16:rowId xmlns:a16="http://schemas.microsoft.com/office/drawing/2014/main" val="992080271"/>
                  </a:ext>
                </a:extLst>
              </a:tr>
              <a:tr h="166709">
                <a:tc>
                  <a:txBody>
                    <a:bodyPr/>
                    <a:lstStyle/>
                    <a:p>
                      <a:pPr algn="l" fontAlgn="b"/>
                      <a:r>
                        <a:rPr lang="it-IT" sz="900" u="none" strike="noStrike" dirty="0">
                          <a:effectLst/>
                        </a:rPr>
                        <a:t>Contursi Terme </a:t>
                      </a:r>
                      <a:endParaRPr lang="it-IT" sz="900" b="0" i="0" u="none" strike="noStrike" dirty="0">
                        <a:solidFill>
                          <a:srgbClr val="000000"/>
                        </a:solidFill>
                        <a:effectLst/>
                        <a:latin typeface="Calibri" panose="020F0502020204030204" pitchFamily="34" charset="0"/>
                      </a:endParaRPr>
                    </a:p>
                  </a:txBody>
                  <a:tcPr marL="7109" marR="7109" marT="7109" marB="0" anchor="b"/>
                </a:tc>
                <a:tc>
                  <a:txBody>
                    <a:bodyPr/>
                    <a:lstStyle/>
                    <a:p>
                      <a:pPr algn="ctr" fontAlgn="b"/>
                      <a:r>
                        <a:rPr lang="it-IT" sz="900" u="none" strike="noStrike">
                          <a:effectLst/>
                        </a:rPr>
                        <a:t>3.255</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a:effectLst/>
                        </a:rPr>
                        <a:t>SA</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dirty="0">
                          <a:effectLst/>
                        </a:rPr>
                        <a:t>Campania </a:t>
                      </a:r>
                      <a:endParaRPr lang="it-IT" sz="900" b="0" i="0" u="none" strike="noStrike" dirty="0">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dirty="0">
                          <a:effectLst/>
                        </a:rPr>
                        <a:t>4.501.694,31</a:t>
                      </a:r>
                      <a:endParaRPr lang="it-IT" sz="900" b="0" i="0" u="none" strike="noStrike" dirty="0">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a:effectLst/>
                        </a:rPr>
                        <a:t>4.267.151,96</a:t>
                      </a:r>
                      <a:endParaRPr lang="it-IT" sz="900" b="0" i="0" u="none" strike="noStrike">
                        <a:solidFill>
                          <a:srgbClr val="000000"/>
                        </a:solidFill>
                        <a:effectLst/>
                        <a:latin typeface="Calibri" panose="020F0502020204030204" pitchFamily="34" charset="0"/>
                      </a:endParaRPr>
                    </a:p>
                  </a:txBody>
                  <a:tcPr marL="7109" marR="7109" marT="7109" marB="0" anchor="b"/>
                </a:tc>
                <a:tc>
                  <a:txBody>
                    <a:bodyPr/>
                    <a:lstStyle/>
                    <a:p>
                      <a:pPr algn="r" fontAlgn="b"/>
                      <a:r>
                        <a:rPr lang="it-IT" sz="900" u="none" strike="noStrike" dirty="0">
                          <a:effectLst/>
                          <a:highlight>
                            <a:srgbClr val="FFFF00"/>
                          </a:highlight>
                        </a:rPr>
                        <a:t>94,79</a:t>
                      </a:r>
                      <a:endParaRPr lang="it-IT" sz="900" b="0" i="0" u="none" strike="noStrike" dirty="0">
                        <a:solidFill>
                          <a:srgbClr val="000000"/>
                        </a:solidFill>
                        <a:effectLst/>
                        <a:highlight>
                          <a:srgbClr val="FFFF00"/>
                        </a:highlight>
                        <a:latin typeface="Calibri" panose="020F0502020204030204" pitchFamily="34" charset="0"/>
                      </a:endParaRPr>
                    </a:p>
                  </a:txBody>
                  <a:tcPr marL="7109" marR="7109" marT="7109" marB="0" anchor="b"/>
                </a:tc>
                <a:tc>
                  <a:txBody>
                    <a:bodyPr/>
                    <a:lstStyle/>
                    <a:p>
                      <a:pPr algn="l" fontAlgn="b"/>
                      <a:r>
                        <a:rPr lang="it-IT" sz="900" u="none" strike="noStrike" dirty="0">
                          <a:effectLst/>
                        </a:rPr>
                        <a:t>      1.383,01 € </a:t>
                      </a:r>
                      <a:endParaRPr lang="it-IT" sz="900" b="0" i="0" u="none" strike="noStrike" dirty="0">
                        <a:solidFill>
                          <a:srgbClr val="000000"/>
                        </a:solidFill>
                        <a:effectLst/>
                        <a:latin typeface="Calibri" panose="020F0502020204030204" pitchFamily="34" charset="0"/>
                      </a:endParaRPr>
                    </a:p>
                  </a:txBody>
                  <a:tcPr marL="7109" marR="7109" marT="7109" marB="0" anchor="b"/>
                </a:tc>
                <a:tc>
                  <a:txBody>
                    <a:bodyPr/>
                    <a:lstStyle/>
                    <a:p>
                      <a:pPr algn="l" fontAlgn="b"/>
                      <a:r>
                        <a:rPr lang="it-IT" sz="900" u="none" strike="noStrike" dirty="0">
                          <a:effectLst/>
                        </a:rPr>
                        <a:t>  </a:t>
                      </a:r>
                      <a:r>
                        <a:rPr lang="it-IT" sz="900" u="none" strike="noStrike" dirty="0">
                          <a:effectLst/>
                          <a:highlight>
                            <a:srgbClr val="FFFF00"/>
                          </a:highlight>
                        </a:rPr>
                        <a:t>1.310,95</a:t>
                      </a:r>
                      <a:r>
                        <a:rPr lang="it-IT" sz="900" u="none" strike="noStrike" dirty="0">
                          <a:effectLst/>
                        </a:rPr>
                        <a:t> € </a:t>
                      </a:r>
                      <a:endParaRPr lang="it-IT" sz="900" b="0" i="0" u="none" strike="noStrike" dirty="0">
                        <a:solidFill>
                          <a:srgbClr val="000000"/>
                        </a:solidFill>
                        <a:effectLst/>
                        <a:latin typeface="Calibri" panose="020F0502020204030204" pitchFamily="34" charset="0"/>
                      </a:endParaRPr>
                    </a:p>
                  </a:txBody>
                  <a:tcPr marL="7109" marR="7109" marT="7109" marB="0" anchor="b"/>
                </a:tc>
                <a:extLst>
                  <a:ext uri="{0D108BD9-81ED-4DB2-BD59-A6C34878D82A}">
                    <a16:rowId xmlns:a16="http://schemas.microsoft.com/office/drawing/2014/main" val="2518606722"/>
                  </a:ext>
                </a:extLst>
              </a:tr>
            </a:tbl>
          </a:graphicData>
        </a:graphic>
      </p:graphicFrame>
      <p:sp>
        <p:nvSpPr>
          <p:cNvPr id="10" name="Freccia giù 9">
            <a:extLst>
              <a:ext uri="{FF2B5EF4-FFF2-40B4-BE49-F238E27FC236}">
                <a16:creationId xmlns:a16="http://schemas.microsoft.com/office/drawing/2014/main" id="{8220594D-3FB7-5E4F-A505-8E80BDDE6783}"/>
              </a:ext>
            </a:extLst>
          </p:cNvPr>
          <p:cNvSpPr/>
          <p:nvPr/>
        </p:nvSpPr>
        <p:spPr>
          <a:xfrm>
            <a:off x="6096002" y="1294211"/>
            <a:ext cx="653969" cy="31666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graphicFrame>
        <p:nvGraphicFramePr>
          <p:cNvPr id="12" name="Tabella 11">
            <a:extLst>
              <a:ext uri="{FF2B5EF4-FFF2-40B4-BE49-F238E27FC236}">
                <a16:creationId xmlns:a16="http://schemas.microsoft.com/office/drawing/2014/main" id="{8026659F-1337-3942-BF64-F1BFAB473502}"/>
              </a:ext>
            </a:extLst>
          </p:cNvPr>
          <p:cNvGraphicFramePr>
            <a:graphicFrameLocks noGrp="1"/>
          </p:cNvGraphicFramePr>
          <p:nvPr/>
        </p:nvGraphicFramePr>
        <p:xfrm>
          <a:off x="1697622" y="4115399"/>
          <a:ext cx="8718861" cy="2547547"/>
        </p:xfrm>
        <a:graphic>
          <a:graphicData uri="http://schemas.openxmlformats.org/drawingml/2006/table">
            <a:tbl>
              <a:tblPr>
                <a:tableStyleId>{5C22544A-7EE6-4342-B048-85BDC9FD1C3A}</a:tableStyleId>
              </a:tblPr>
              <a:tblGrid>
                <a:gridCol w="1091795">
                  <a:extLst>
                    <a:ext uri="{9D8B030D-6E8A-4147-A177-3AD203B41FA5}">
                      <a16:colId xmlns:a16="http://schemas.microsoft.com/office/drawing/2014/main" val="2828454520"/>
                    </a:ext>
                  </a:extLst>
                </a:gridCol>
                <a:gridCol w="784054">
                  <a:extLst>
                    <a:ext uri="{9D8B030D-6E8A-4147-A177-3AD203B41FA5}">
                      <a16:colId xmlns:a16="http://schemas.microsoft.com/office/drawing/2014/main" val="1233509601"/>
                    </a:ext>
                  </a:extLst>
                </a:gridCol>
                <a:gridCol w="593381">
                  <a:extLst>
                    <a:ext uri="{9D8B030D-6E8A-4147-A177-3AD203B41FA5}">
                      <a16:colId xmlns:a16="http://schemas.microsoft.com/office/drawing/2014/main" val="3568361367"/>
                    </a:ext>
                  </a:extLst>
                </a:gridCol>
                <a:gridCol w="756082">
                  <a:extLst>
                    <a:ext uri="{9D8B030D-6E8A-4147-A177-3AD203B41FA5}">
                      <a16:colId xmlns:a16="http://schemas.microsoft.com/office/drawing/2014/main" val="1290896481"/>
                    </a:ext>
                  </a:extLst>
                </a:gridCol>
                <a:gridCol w="1205902">
                  <a:extLst>
                    <a:ext uri="{9D8B030D-6E8A-4147-A177-3AD203B41FA5}">
                      <a16:colId xmlns:a16="http://schemas.microsoft.com/office/drawing/2014/main" val="4198754784"/>
                    </a:ext>
                  </a:extLst>
                </a:gridCol>
                <a:gridCol w="995347">
                  <a:extLst>
                    <a:ext uri="{9D8B030D-6E8A-4147-A177-3AD203B41FA5}">
                      <a16:colId xmlns:a16="http://schemas.microsoft.com/office/drawing/2014/main" val="2904902217"/>
                    </a:ext>
                  </a:extLst>
                </a:gridCol>
                <a:gridCol w="1043202">
                  <a:extLst>
                    <a:ext uri="{9D8B030D-6E8A-4147-A177-3AD203B41FA5}">
                      <a16:colId xmlns:a16="http://schemas.microsoft.com/office/drawing/2014/main" val="1649594165"/>
                    </a:ext>
                  </a:extLst>
                </a:gridCol>
                <a:gridCol w="1416456">
                  <a:extLst>
                    <a:ext uri="{9D8B030D-6E8A-4147-A177-3AD203B41FA5}">
                      <a16:colId xmlns:a16="http://schemas.microsoft.com/office/drawing/2014/main" val="3070864600"/>
                    </a:ext>
                  </a:extLst>
                </a:gridCol>
                <a:gridCol w="832642">
                  <a:extLst>
                    <a:ext uri="{9D8B030D-6E8A-4147-A177-3AD203B41FA5}">
                      <a16:colId xmlns:a16="http://schemas.microsoft.com/office/drawing/2014/main" val="1674069340"/>
                    </a:ext>
                  </a:extLst>
                </a:gridCol>
              </a:tblGrid>
              <a:tr h="206119">
                <a:tc>
                  <a:txBody>
                    <a:bodyPr/>
                    <a:lstStyle/>
                    <a:p>
                      <a:pPr algn="l" fontAlgn="b"/>
                      <a:r>
                        <a:rPr lang="it-IT" sz="900" u="none" strike="noStrike" dirty="0">
                          <a:effectLst/>
                        </a:rPr>
                        <a:t>ALATRI </a:t>
                      </a:r>
                      <a:endParaRPr lang="it-IT" sz="900" b="0" i="0" u="none" strike="noStrike" dirty="0">
                        <a:solidFill>
                          <a:srgbClr val="000000"/>
                        </a:solidFill>
                        <a:effectLst/>
                        <a:latin typeface="Calibri" panose="020F0502020204030204" pitchFamily="34" charset="0"/>
                      </a:endParaRPr>
                    </a:p>
                  </a:txBody>
                  <a:tcPr marL="5918" marR="5918" marT="5918" marB="0" anchor="b"/>
                </a:tc>
                <a:tc>
                  <a:txBody>
                    <a:bodyPr/>
                    <a:lstStyle/>
                    <a:p>
                      <a:pPr algn="ctr" fontAlgn="b"/>
                      <a:r>
                        <a:rPr lang="it-IT" sz="900" u="none" strike="noStrike" dirty="0">
                          <a:effectLst/>
                        </a:rPr>
                        <a:t>27.651</a:t>
                      </a:r>
                      <a:endParaRPr lang="it-IT" sz="900" b="0" i="0" u="none" strike="noStrike" dirty="0">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dirty="0">
                          <a:effectLst/>
                        </a:rPr>
                        <a:t>FR</a:t>
                      </a:r>
                      <a:endParaRPr lang="it-IT" sz="900" b="0" i="0" u="none" strike="noStrike" dirty="0">
                        <a:solidFill>
                          <a:srgbClr val="000000"/>
                        </a:solidFill>
                        <a:effectLst/>
                        <a:latin typeface="Times New Roman" panose="02020603050405020304" pitchFamily="18" charset="0"/>
                      </a:endParaRPr>
                    </a:p>
                  </a:txBody>
                  <a:tcPr marL="5918" marR="5918" marT="5918" marB="0" anchor="b"/>
                </a:tc>
                <a:tc>
                  <a:txBody>
                    <a:bodyPr/>
                    <a:lstStyle/>
                    <a:p>
                      <a:pPr algn="l" fontAlgn="b"/>
                      <a:r>
                        <a:rPr lang="it-IT" sz="900" u="none" strike="noStrike">
                          <a:effectLst/>
                        </a:rPr>
                        <a:t>Lazio </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r" fontAlgn="b"/>
                      <a:r>
                        <a:rPr lang="it-IT" sz="900" u="none" strike="noStrike">
                          <a:effectLst/>
                        </a:rPr>
                        <a:t>15.387.547,35</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r" fontAlgn="b"/>
                      <a:r>
                        <a:rPr lang="it-IT" sz="900" u="none" strike="noStrike">
                          <a:effectLst/>
                        </a:rPr>
                        <a:t>6.432.072,85</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r" fontAlgn="b"/>
                      <a:r>
                        <a:rPr lang="it-IT" sz="900" u="none" strike="noStrike">
                          <a:effectLst/>
                        </a:rPr>
                        <a:t>41,80</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a:effectLst/>
                        </a:rPr>
                        <a:t>         556,49 € </a:t>
                      </a:r>
                      <a:endParaRPr lang="it-IT" sz="900" b="1" i="0" u="none" strike="noStrike">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a:effectLst/>
                        </a:rPr>
                        <a:t>     232,62 € </a:t>
                      </a:r>
                      <a:endParaRPr lang="it-IT" sz="900" b="0" i="0" u="none" strike="noStrike">
                        <a:solidFill>
                          <a:srgbClr val="000000"/>
                        </a:solidFill>
                        <a:effectLst/>
                        <a:latin typeface="Calibri" panose="020F0502020204030204" pitchFamily="34" charset="0"/>
                      </a:endParaRPr>
                    </a:p>
                  </a:txBody>
                  <a:tcPr marL="5918" marR="5918" marT="5918" marB="0" anchor="b"/>
                </a:tc>
                <a:extLst>
                  <a:ext uri="{0D108BD9-81ED-4DB2-BD59-A6C34878D82A}">
                    <a16:rowId xmlns:a16="http://schemas.microsoft.com/office/drawing/2014/main" val="2477252079"/>
                  </a:ext>
                </a:extLst>
              </a:tr>
              <a:tr h="206119">
                <a:tc>
                  <a:txBody>
                    <a:bodyPr/>
                    <a:lstStyle/>
                    <a:p>
                      <a:pPr algn="l" fontAlgn="b"/>
                      <a:r>
                        <a:rPr lang="it-IT" sz="900" u="none" strike="noStrike" dirty="0">
                          <a:effectLst/>
                        </a:rPr>
                        <a:t>ANDRIA </a:t>
                      </a:r>
                      <a:endParaRPr lang="it-IT" sz="900" b="0" i="0" u="none" strike="noStrike" dirty="0">
                        <a:solidFill>
                          <a:srgbClr val="000000"/>
                        </a:solidFill>
                        <a:effectLst/>
                        <a:latin typeface="Times New Roman" panose="02020603050405020304" pitchFamily="18" charset="0"/>
                      </a:endParaRPr>
                    </a:p>
                  </a:txBody>
                  <a:tcPr marL="5918" marR="5918" marT="5918" marB="0" anchor="b"/>
                </a:tc>
                <a:tc>
                  <a:txBody>
                    <a:bodyPr/>
                    <a:lstStyle/>
                    <a:p>
                      <a:pPr algn="ctr" fontAlgn="b"/>
                      <a:r>
                        <a:rPr lang="it-IT" sz="900" u="none" strike="noStrike" dirty="0">
                          <a:effectLst/>
                        </a:rPr>
                        <a:t>98.414</a:t>
                      </a:r>
                      <a:endParaRPr lang="it-IT" sz="900" b="0" i="0" u="none" strike="noStrike" dirty="0">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a:effectLst/>
                        </a:rPr>
                        <a:t>BT</a:t>
                      </a:r>
                      <a:endParaRPr lang="it-IT" sz="900" b="0" i="0" u="none" strike="noStrike">
                        <a:solidFill>
                          <a:srgbClr val="000000"/>
                        </a:solidFill>
                        <a:effectLst/>
                        <a:latin typeface="Times New Roman" panose="02020603050405020304" pitchFamily="18" charset="0"/>
                      </a:endParaRPr>
                    </a:p>
                  </a:txBody>
                  <a:tcPr marL="5918" marR="5918" marT="5918" marB="0" anchor="b"/>
                </a:tc>
                <a:tc>
                  <a:txBody>
                    <a:bodyPr/>
                    <a:lstStyle/>
                    <a:p>
                      <a:pPr algn="l" fontAlgn="b"/>
                      <a:r>
                        <a:rPr lang="it-IT" sz="900" u="none" strike="noStrike">
                          <a:effectLst/>
                        </a:rPr>
                        <a:t>Puglia </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r" fontAlgn="b"/>
                      <a:r>
                        <a:rPr lang="it-IT" sz="900" u="none" strike="noStrike" dirty="0">
                          <a:effectLst/>
                        </a:rPr>
                        <a:t>71.404.672,46</a:t>
                      </a:r>
                      <a:endParaRPr lang="it-IT" sz="900" b="0" i="0" u="none" strike="noStrike" dirty="0">
                        <a:solidFill>
                          <a:srgbClr val="000000"/>
                        </a:solidFill>
                        <a:effectLst/>
                        <a:latin typeface="Calibri" panose="020F0502020204030204" pitchFamily="34" charset="0"/>
                      </a:endParaRPr>
                    </a:p>
                  </a:txBody>
                  <a:tcPr marL="5918" marR="5918" marT="5918" marB="0" anchor="b"/>
                </a:tc>
                <a:tc>
                  <a:txBody>
                    <a:bodyPr/>
                    <a:lstStyle/>
                    <a:p>
                      <a:pPr algn="r" fontAlgn="b"/>
                      <a:r>
                        <a:rPr lang="it-IT" sz="900" u="none" strike="noStrike">
                          <a:effectLst/>
                        </a:rPr>
                        <a:t>29.683.148,66</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r" fontAlgn="b"/>
                      <a:r>
                        <a:rPr lang="it-IT" sz="900" u="none" strike="noStrike">
                          <a:effectLst/>
                        </a:rPr>
                        <a:t>41,57</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a:effectLst/>
                        </a:rPr>
                        <a:t>         725,55 € </a:t>
                      </a:r>
                      <a:endParaRPr lang="it-IT" sz="900" b="1" i="0" u="none" strike="noStrike">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a:effectLst/>
                        </a:rPr>
                        <a:t>     301,62 € </a:t>
                      </a:r>
                      <a:endParaRPr lang="it-IT" sz="900" b="0" i="0" u="none" strike="noStrike">
                        <a:solidFill>
                          <a:srgbClr val="000000"/>
                        </a:solidFill>
                        <a:effectLst/>
                        <a:latin typeface="Calibri" panose="020F0502020204030204" pitchFamily="34" charset="0"/>
                      </a:endParaRPr>
                    </a:p>
                  </a:txBody>
                  <a:tcPr marL="5918" marR="5918" marT="5918" marB="0" anchor="b"/>
                </a:tc>
                <a:extLst>
                  <a:ext uri="{0D108BD9-81ED-4DB2-BD59-A6C34878D82A}">
                    <a16:rowId xmlns:a16="http://schemas.microsoft.com/office/drawing/2014/main" val="138078950"/>
                  </a:ext>
                </a:extLst>
              </a:tr>
              <a:tr h="206119">
                <a:tc>
                  <a:txBody>
                    <a:bodyPr/>
                    <a:lstStyle/>
                    <a:p>
                      <a:pPr algn="l" fontAlgn="b"/>
                      <a:r>
                        <a:rPr lang="it-IT" sz="900" u="none" strike="noStrike" dirty="0">
                          <a:effectLst/>
                        </a:rPr>
                        <a:t>BISIGNANO </a:t>
                      </a:r>
                      <a:endParaRPr lang="it-IT" sz="900" b="0" i="0" u="none" strike="noStrike" dirty="0">
                        <a:solidFill>
                          <a:srgbClr val="000000"/>
                        </a:solidFill>
                        <a:effectLst/>
                        <a:latin typeface="Times New Roman" panose="02020603050405020304" pitchFamily="18" charset="0"/>
                      </a:endParaRPr>
                    </a:p>
                  </a:txBody>
                  <a:tcPr marL="5918" marR="5918" marT="5918" marB="0" anchor="b"/>
                </a:tc>
                <a:tc>
                  <a:txBody>
                    <a:bodyPr/>
                    <a:lstStyle/>
                    <a:p>
                      <a:pPr algn="ctr" fontAlgn="b"/>
                      <a:r>
                        <a:rPr lang="it-IT" sz="900" u="none" strike="noStrike">
                          <a:effectLst/>
                        </a:rPr>
                        <a:t>10.010</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a:effectLst/>
                        </a:rPr>
                        <a:t>CS</a:t>
                      </a:r>
                      <a:endParaRPr lang="it-IT" sz="900" b="0" i="0" u="none" strike="noStrike">
                        <a:solidFill>
                          <a:srgbClr val="000000"/>
                        </a:solidFill>
                        <a:effectLst/>
                        <a:latin typeface="Times New Roman" panose="02020603050405020304" pitchFamily="18" charset="0"/>
                      </a:endParaRPr>
                    </a:p>
                  </a:txBody>
                  <a:tcPr marL="5918" marR="5918" marT="5918" marB="0" anchor="b"/>
                </a:tc>
                <a:tc>
                  <a:txBody>
                    <a:bodyPr/>
                    <a:lstStyle/>
                    <a:p>
                      <a:pPr algn="l" fontAlgn="b"/>
                      <a:r>
                        <a:rPr lang="it-IT" sz="900" u="none" strike="noStrike">
                          <a:effectLst/>
                        </a:rPr>
                        <a:t>Calabria</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r" fontAlgn="b"/>
                      <a:r>
                        <a:rPr lang="it-IT" sz="900" u="none" strike="noStrike" dirty="0">
                          <a:effectLst/>
                        </a:rPr>
                        <a:t>6.114.502,00</a:t>
                      </a:r>
                      <a:endParaRPr lang="it-IT" sz="900" b="0" i="0" u="none" strike="noStrike" dirty="0">
                        <a:solidFill>
                          <a:srgbClr val="000000"/>
                        </a:solidFill>
                        <a:effectLst/>
                        <a:latin typeface="Calibri" panose="020F0502020204030204" pitchFamily="34" charset="0"/>
                      </a:endParaRPr>
                    </a:p>
                  </a:txBody>
                  <a:tcPr marL="5918" marR="5918" marT="5918" marB="0" anchor="b"/>
                </a:tc>
                <a:tc>
                  <a:txBody>
                    <a:bodyPr/>
                    <a:lstStyle/>
                    <a:p>
                      <a:pPr algn="r" fontAlgn="b"/>
                      <a:r>
                        <a:rPr lang="it-IT" sz="900" u="none" strike="noStrike">
                          <a:effectLst/>
                        </a:rPr>
                        <a:t>2.358.251,94</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r" fontAlgn="b"/>
                      <a:r>
                        <a:rPr lang="it-IT" sz="900" u="none" strike="noStrike">
                          <a:effectLst/>
                        </a:rPr>
                        <a:t>38,57</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a:effectLst/>
                        </a:rPr>
                        <a:t>         610,84 € </a:t>
                      </a:r>
                      <a:endParaRPr lang="it-IT" sz="900" b="1" i="0" u="none" strike="noStrike">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a:effectLst/>
                        </a:rPr>
                        <a:t>     235,59 € </a:t>
                      </a:r>
                      <a:endParaRPr lang="it-IT" sz="900" b="0" i="0" u="none" strike="noStrike">
                        <a:solidFill>
                          <a:srgbClr val="000000"/>
                        </a:solidFill>
                        <a:effectLst/>
                        <a:latin typeface="Calibri" panose="020F0502020204030204" pitchFamily="34" charset="0"/>
                      </a:endParaRPr>
                    </a:p>
                  </a:txBody>
                  <a:tcPr marL="5918" marR="5918" marT="5918" marB="0" anchor="b"/>
                </a:tc>
                <a:extLst>
                  <a:ext uri="{0D108BD9-81ED-4DB2-BD59-A6C34878D82A}">
                    <a16:rowId xmlns:a16="http://schemas.microsoft.com/office/drawing/2014/main" val="1038951008"/>
                  </a:ext>
                </a:extLst>
              </a:tr>
              <a:tr h="206119">
                <a:tc>
                  <a:txBody>
                    <a:bodyPr/>
                    <a:lstStyle/>
                    <a:p>
                      <a:pPr algn="l" fontAlgn="b"/>
                      <a:r>
                        <a:rPr lang="it-IT" sz="900" u="none" strike="noStrike" dirty="0">
                          <a:effectLst/>
                        </a:rPr>
                        <a:t>BRACCIANO </a:t>
                      </a:r>
                      <a:endParaRPr lang="it-IT" sz="900" b="0" i="0" u="none" strike="noStrike" dirty="0">
                        <a:solidFill>
                          <a:srgbClr val="000000"/>
                        </a:solidFill>
                        <a:effectLst/>
                        <a:latin typeface="Times New Roman" panose="02020603050405020304" pitchFamily="18" charset="0"/>
                      </a:endParaRPr>
                    </a:p>
                  </a:txBody>
                  <a:tcPr marL="5918" marR="5918" marT="5918" marB="0" anchor="b"/>
                </a:tc>
                <a:tc>
                  <a:txBody>
                    <a:bodyPr/>
                    <a:lstStyle/>
                    <a:p>
                      <a:pPr algn="ctr" fontAlgn="b"/>
                      <a:r>
                        <a:rPr lang="it-IT" sz="900" u="none" strike="noStrike">
                          <a:effectLst/>
                        </a:rPr>
                        <a:t>18.890</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a:effectLst/>
                        </a:rPr>
                        <a:t>RM</a:t>
                      </a:r>
                      <a:endParaRPr lang="it-IT" sz="900" b="0" i="0" u="none" strike="noStrike">
                        <a:solidFill>
                          <a:srgbClr val="000000"/>
                        </a:solidFill>
                        <a:effectLst/>
                        <a:latin typeface="Times New Roman" panose="02020603050405020304" pitchFamily="18" charset="0"/>
                      </a:endParaRPr>
                    </a:p>
                  </a:txBody>
                  <a:tcPr marL="5918" marR="5918" marT="5918" marB="0" anchor="b"/>
                </a:tc>
                <a:tc>
                  <a:txBody>
                    <a:bodyPr/>
                    <a:lstStyle/>
                    <a:p>
                      <a:pPr algn="l" fontAlgn="b"/>
                      <a:r>
                        <a:rPr lang="it-IT" sz="900" u="none" strike="noStrike">
                          <a:effectLst/>
                        </a:rPr>
                        <a:t>Lazio </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r" fontAlgn="b"/>
                      <a:r>
                        <a:rPr lang="it-IT" sz="900" u="none" strike="noStrike">
                          <a:effectLst/>
                        </a:rPr>
                        <a:t>1.383.761,78</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r" fontAlgn="b"/>
                      <a:r>
                        <a:rPr lang="it-IT" sz="900" u="none" strike="noStrike" dirty="0">
                          <a:effectLst/>
                        </a:rPr>
                        <a:t>76.920,09</a:t>
                      </a:r>
                      <a:endParaRPr lang="it-IT" sz="900" b="0" i="0" u="none" strike="noStrike" dirty="0">
                        <a:solidFill>
                          <a:srgbClr val="000000"/>
                        </a:solidFill>
                        <a:effectLst/>
                        <a:latin typeface="Calibri" panose="020F0502020204030204" pitchFamily="34" charset="0"/>
                      </a:endParaRPr>
                    </a:p>
                  </a:txBody>
                  <a:tcPr marL="5918" marR="5918" marT="5918" marB="0" anchor="b"/>
                </a:tc>
                <a:tc>
                  <a:txBody>
                    <a:bodyPr/>
                    <a:lstStyle/>
                    <a:p>
                      <a:pPr algn="r" fontAlgn="b"/>
                      <a:r>
                        <a:rPr lang="it-IT" sz="900" u="none" strike="noStrike" dirty="0">
                          <a:effectLst/>
                          <a:highlight>
                            <a:srgbClr val="FFFF00"/>
                          </a:highlight>
                        </a:rPr>
                        <a:t>5,56</a:t>
                      </a:r>
                      <a:endParaRPr lang="it-IT" sz="900" b="0" i="0" u="none" strike="noStrike" dirty="0">
                        <a:solidFill>
                          <a:srgbClr val="000000"/>
                        </a:solidFill>
                        <a:effectLst/>
                        <a:highlight>
                          <a:srgbClr val="FFFF00"/>
                        </a:highlight>
                        <a:latin typeface="Calibri" panose="020F0502020204030204" pitchFamily="34" charset="0"/>
                      </a:endParaRPr>
                    </a:p>
                  </a:txBody>
                  <a:tcPr marL="5918" marR="5918" marT="5918" marB="0" anchor="b"/>
                </a:tc>
                <a:tc>
                  <a:txBody>
                    <a:bodyPr/>
                    <a:lstStyle/>
                    <a:p>
                      <a:pPr algn="l" fontAlgn="b"/>
                      <a:r>
                        <a:rPr lang="it-IT" sz="900" u="none" strike="noStrike">
                          <a:effectLst/>
                        </a:rPr>
                        <a:t>           73,25 € </a:t>
                      </a:r>
                      <a:endParaRPr lang="it-IT" sz="900" b="1" i="0" u="none" strike="noStrike">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a:effectLst/>
                        </a:rPr>
                        <a:t>         4,07 € </a:t>
                      </a:r>
                      <a:endParaRPr lang="it-IT" sz="900" b="0" i="0" u="none" strike="noStrike">
                        <a:solidFill>
                          <a:srgbClr val="000000"/>
                        </a:solidFill>
                        <a:effectLst/>
                        <a:latin typeface="Calibri" panose="020F0502020204030204" pitchFamily="34" charset="0"/>
                      </a:endParaRPr>
                    </a:p>
                  </a:txBody>
                  <a:tcPr marL="5918" marR="5918" marT="5918" marB="0" anchor="b"/>
                </a:tc>
                <a:extLst>
                  <a:ext uri="{0D108BD9-81ED-4DB2-BD59-A6C34878D82A}">
                    <a16:rowId xmlns:a16="http://schemas.microsoft.com/office/drawing/2014/main" val="1648162513"/>
                  </a:ext>
                </a:extLst>
              </a:tr>
              <a:tr h="206119">
                <a:tc>
                  <a:txBody>
                    <a:bodyPr/>
                    <a:lstStyle/>
                    <a:p>
                      <a:pPr algn="l" fontAlgn="b"/>
                      <a:r>
                        <a:rPr lang="it-IT" sz="900" u="none" strike="noStrike" dirty="0">
                          <a:effectLst/>
                        </a:rPr>
                        <a:t>CAMEROTA </a:t>
                      </a:r>
                      <a:endParaRPr lang="it-IT" sz="900" b="0" i="0" u="none" strike="noStrike" dirty="0">
                        <a:solidFill>
                          <a:srgbClr val="000000"/>
                        </a:solidFill>
                        <a:effectLst/>
                        <a:latin typeface="Calibri" panose="020F0502020204030204" pitchFamily="34" charset="0"/>
                      </a:endParaRPr>
                    </a:p>
                  </a:txBody>
                  <a:tcPr marL="5918" marR="5918" marT="5918" marB="0" anchor="b"/>
                </a:tc>
                <a:tc>
                  <a:txBody>
                    <a:bodyPr/>
                    <a:lstStyle/>
                    <a:p>
                      <a:pPr algn="ctr" fontAlgn="b"/>
                      <a:r>
                        <a:rPr lang="it-IT" sz="900" u="none" strike="noStrike">
                          <a:effectLst/>
                        </a:rPr>
                        <a:t>7.073</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a:effectLst/>
                        </a:rPr>
                        <a:t>SA</a:t>
                      </a:r>
                      <a:endParaRPr lang="it-IT" sz="900" b="0" i="0" u="none" strike="noStrike">
                        <a:solidFill>
                          <a:srgbClr val="000000"/>
                        </a:solidFill>
                        <a:effectLst/>
                        <a:latin typeface="Times New Roman" panose="02020603050405020304" pitchFamily="18" charset="0"/>
                      </a:endParaRPr>
                    </a:p>
                  </a:txBody>
                  <a:tcPr marL="5918" marR="5918" marT="5918" marB="0" anchor="b"/>
                </a:tc>
                <a:tc>
                  <a:txBody>
                    <a:bodyPr/>
                    <a:lstStyle/>
                    <a:p>
                      <a:pPr algn="l" fontAlgn="b"/>
                      <a:r>
                        <a:rPr lang="it-IT" sz="900" u="none" strike="noStrike">
                          <a:effectLst/>
                        </a:rPr>
                        <a:t>Campania</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r" fontAlgn="b"/>
                      <a:r>
                        <a:rPr lang="it-IT" sz="900" u="none" strike="noStrike" dirty="0">
                          <a:effectLst/>
                        </a:rPr>
                        <a:t>3.960.916,11</a:t>
                      </a:r>
                      <a:endParaRPr lang="it-IT" sz="900" b="0" i="0" u="none" strike="noStrike" dirty="0">
                        <a:solidFill>
                          <a:srgbClr val="000000"/>
                        </a:solidFill>
                        <a:effectLst/>
                        <a:latin typeface="Calibri" panose="020F0502020204030204" pitchFamily="34" charset="0"/>
                      </a:endParaRPr>
                    </a:p>
                  </a:txBody>
                  <a:tcPr marL="5918" marR="5918" marT="5918" marB="0" anchor="b"/>
                </a:tc>
                <a:tc>
                  <a:txBody>
                    <a:bodyPr/>
                    <a:lstStyle/>
                    <a:p>
                      <a:pPr algn="r" fontAlgn="b"/>
                      <a:r>
                        <a:rPr lang="it-IT" sz="900" u="none" strike="noStrike">
                          <a:effectLst/>
                        </a:rPr>
                        <a:t>1.370.657,91</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r" fontAlgn="b"/>
                      <a:r>
                        <a:rPr lang="it-IT" sz="900" u="none" strike="noStrike" dirty="0">
                          <a:effectLst/>
                        </a:rPr>
                        <a:t>34,60</a:t>
                      </a:r>
                      <a:endParaRPr lang="it-IT" sz="900" b="0" i="0" u="none" strike="noStrike" dirty="0">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a:effectLst/>
                        </a:rPr>
                        <a:t>         560,01 € </a:t>
                      </a:r>
                      <a:endParaRPr lang="it-IT" sz="900" b="1" i="0" u="none" strike="noStrike">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a:effectLst/>
                        </a:rPr>
                        <a:t>     193,79 € </a:t>
                      </a:r>
                      <a:endParaRPr lang="it-IT" sz="900" b="0" i="0" u="none" strike="noStrike">
                        <a:solidFill>
                          <a:srgbClr val="000000"/>
                        </a:solidFill>
                        <a:effectLst/>
                        <a:latin typeface="Calibri" panose="020F0502020204030204" pitchFamily="34" charset="0"/>
                      </a:endParaRPr>
                    </a:p>
                  </a:txBody>
                  <a:tcPr marL="5918" marR="5918" marT="5918" marB="0" anchor="b"/>
                </a:tc>
                <a:extLst>
                  <a:ext uri="{0D108BD9-81ED-4DB2-BD59-A6C34878D82A}">
                    <a16:rowId xmlns:a16="http://schemas.microsoft.com/office/drawing/2014/main" val="1186211679"/>
                  </a:ext>
                </a:extLst>
              </a:tr>
              <a:tr h="206119">
                <a:tc>
                  <a:txBody>
                    <a:bodyPr/>
                    <a:lstStyle/>
                    <a:p>
                      <a:pPr algn="l" fontAlgn="b"/>
                      <a:r>
                        <a:rPr lang="it-IT" sz="900" u="none" strike="noStrike" dirty="0">
                          <a:effectLst/>
                        </a:rPr>
                        <a:t>CARINOLA </a:t>
                      </a:r>
                      <a:endParaRPr lang="it-IT" sz="900" b="0" i="0" u="none" strike="noStrike" dirty="0">
                        <a:solidFill>
                          <a:srgbClr val="000000"/>
                        </a:solidFill>
                        <a:effectLst/>
                        <a:latin typeface="Calibri" panose="020F0502020204030204" pitchFamily="34" charset="0"/>
                      </a:endParaRPr>
                    </a:p>
                  </a:txBody>
                  <a:tcPr marL="5918" marR="5918" marT="5918" marB="0" anchor="b"/>
                </a:tc>
                <a:tc>
                  <a:txBody>
                    <a:bodyPr/>
                    <a:lstStyle/>
                    <a:p>
                      <a:pPr algn="ctr" fontAlgn="b"/>
                      <a:r>
                        <a:rPr lang="it-IT" sz="900" u="none" strike="noStrike">
                          <a:effectLst/>
                        </a:rPr>
                        <a:t>7.367</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a:effectLst/>
                        </a:rPr>
                        <a:t>CE</a:t>
                      </a:r>
                      <a:endParaRPr lang="it-IT" sz="900" b="0" i="0" u="none" strike="noStrike">
                        <a:solidFill>
                          <a:srgbClr val="000000"/>
                        </a:solidFill>
                        <a:effectLst/>
                        <a:latin typeface="Times New Roman" panose="02020603050405020304" pitchFamily="18" charset="0"/>
                      </a:endParaRPr>
                    </a:p>
                  </a:txBody>
                  <a:tcPr marL="5918" marR="5918" marT="5918" marB="0" anchor="b"/>
                </a:tc>
                <a:tc>
                  <a:txBody>
                    <a:bodyPr/>
                    <a:lstStyle/>
                    <a:p>
                      <a:pPr algn="l" fontAlgn="b"/>
                      <a:r>
                        <a:rPr lang="it-IT" sz="900" u="none" strike="noStrike">
                          <a:effectLst/>
                        </a:rPr>
                        <a:t>Campania</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r" fontAlgn="b"/>
                      <a:r>
                        <a:rPr lang="it-IT" sz="900" u="none" strike="noStrike" dirty="0">
                          <a:effectLst/>
                        </a:rPr>
                        <a:t>3.169.019,47</a:t>
                      </a:r>
                      <a:endParaRPr lang="it-IT" sz="900" b="0" i="0" u="none" strike="noStrike" dirty="0">
                        <a:solidFill>
                          <a:srgbClr val="000000"/>
                        </a:solidFill>
                        <a:effectLst/>
                        <a:latin typeface="Times New Roman" panose="02020603050405020304" pitchFamily="18" charset="0"/>
                      </a:endParaRPr>
                    </a:p>
                  </a:txBody>
                  <a:tcPr marL="5918" marR="5918" marT="5918" marB="0" anchor="b"/>
                </a:tc>
                <a:tc>
                  <a:txBody>
                    <a:bodyPr/>
                    <a:lstStyle/>
                    <a:p>
                      <a:pPr algn="r" fontAlgn="b"/>
                      <a:r>
                        <a:rPr lang="it-IT" sz="900" u="none" strike="noStrike" dirty="0">
                          <a:effectLst/>
                        </a:rPr>
                        <a:t>1.129.399,87</a:t>
                      </a:r>
                      <a:endParaRPr lang="it-IT" sz="900" b="0" i="0" u="none" strike="noStrike" dirty="0">
                        <a:solidFill>
                          <a:srgbClr val="000000"/>
                        </a:solidFill>
                        <a:effectLst/>
                        <a:latin typeface="Times New Roman" panose="02020603050405020304" pitchFamily="18" charset="0"/>
                      </a:endParaRPr>
                    </a:p>
                  </a:txBody>
                  <a:tcPr marL="5918" marR="5918" marT="5918" marB="0" anchor="b"/>
                </a:tc>
                <a:tc>
                  <a:txBody>
                    <a:bodyPr/>
                    <a:lstStyle/>
                    <a:p>
                      <a:pPr algn="r" fontAlgn="b"/>
                      <a:r>
                        <a:rPr lang="it-IT" sz="900" u="none" strike="noStrike" dirty="0">
                          <a:effectLst/>
                        </a:rPr>
                        <a:t>35,64</a:t>
                      </a:r>
                      <a:endParaRPr lang="it-IT" sz="900" b="0" i="0" u="none" strike="noStrike" dirty="0">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a:effectLst/>
                        </a:rPr>
                        <a:t>         430,16 € </a:t>
                      </a:r>
                      <a:endParaRPr lang="it-IT" sz="900" b="1" i="0" u="none" strike="noStrike">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a:effectLst/>
                        </a:rPr>
                        <a:t>     153,31 € </a:t>
                      </a:r>
                      <a:endParaRPr lang="it-IT" sz="900" b="0" i="0" u="none" strike="noStrike">
                        <a:solidFill>
                          <a:srgbClr val="000000"/>
                        </a:solidFill>
                        <a:effectLst/>
                        <a:latin typeface="Calibri" panose="020F0502020204030204" pitchFamily="34" charset="0"/>
                      </a:endParaRPr>
                    </a:p>
                  </a:txBody>
                  <a:tcPr marL="5918" marR="5918" marT="5918" marB="0" anchor="b"/>
                </a:tc>
                <a:extLst>
                  <a:ext uri="{0D108BD9-81ED-4DB2-BD59-A6C34878D82A}">
                    <a16:rowId xmlns:a16="http://schemas.microsoft.com/office/drawing/2014/main" val="1831602629"/>
                  </a:ext>
                </a:extLst>
              </a:tr>
              <a:tr h="206119">
                <a:tc>
                  <a:txBody>
                    <a:bodyPr/>
                    <a:lstStyle/>
                    <a:p>
                      <a:pPr algn="l" fontAlgn="b"/>
                      <a:r>
                        <a:rPr lang="it-IT" sz="900" u="none" strike="noStrike" dirty="0">
                          <a:effectLst/>
                        </a:rPr>
                        <a:t>FOGGIA </a:t>
                      </a:r>
                      <a:endParaRPr lang="it-IT" sz="900" b="0" i="0" u="none" strike="noStrike" dirty="0">
                        <a:solidFill>
                          <a:srgbClr val="000000"/>
                        </a:solidFill>
                        <a:effectLst/>
                        <a:latin typeface="Calibri" panose="020F0502020204030204" pitchFamily="34" charset="0"/>
                      </a:endParaRPr>
                    </a:p>
                  </a:txBody>
                  <a:tcPr marL="5918" marR="5918" marT="5918" marB="0" anchor="b"/>
                </a:tc>
                <a:tc>
                  <a:txBody>
                    <a:bodyPr/>
                    <a:lstStyle/>
                    <a:p>
                      <a:pPr algn="ctr" fontAlgn="b"/>
                      <a:r>
                        <a:rPr lang="it-IT" sz="900" u="none" strike="noStrike">
                          <a:effectLst/>
                        </a:rPr>
                        <a:t>151.726</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a:effectLst/>
                        </a:rPr>
                        <a:t>FG</a:t>
                      </a:r>
                      <a:endParaRPr lang="it-IT" sz="900" b="0" i="0" u="none" strike="noStrike">
                        <a:solidFill>
                          <a:srgbClr val="000000"/>
                        </a:solidFill>
                        <a:effectLst/>
                        <a:latin typeface="Times New Roman" panose="02020603050405020304" pitchFamily="18" charset="0"/>
                      </a:endParaRPr>
                    </a:p>
                  </a:txBody>
                  <a:tcPr marL="5918" marR="5918" marT="5918" marB="0" anchor="b"/>
                </a:tc>
                <a:tc>
                  <a:txBody>
                    <a:bodyPr/>
                    <a:lstStyle/>
                    <a:p>
                      <a:pPr algn="l" fontAlgn="b"/>
                      <a:r>
                        <a:rPr lang="it-IT" sz="900" u="none" strike="noStrike">
                          <a:effectLst/>
                        </a:rPr>
                        <a:t>Puglia </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r" fontAlgn="b"/>
                      <a:r>
                        <a:rPr lang="it-IT" sz="900" u="none" strike="noStrike">
                          <a:effectLst/>
                        </a:rPr>
                        <a:t>8.819.672,16</a:t>
                      </a:r>
                      <a:endParaRPr lang="it-IT" sz="900" b="0" i="0" u="none" strike="noStrike">
                        <a:solidFill>
                          <a:srgbClr val="000000"/>
                        </a:solidFill>
                        <a:effectLst/>
                        <a:latin typeface="Times New Roman" panose="02020603050405020304" pitchFamily="18" charset="0"/>
                      </a:endParaRPr>
                    </a:p>
                  </a:txBody>
                  <a:tcPr marL="5918" marR="5918" marT="5918" marB="0" anchor="b"/>
                </a:tc>
                <a:tc>
                  <a:txBody>
                    <a:bodyPr/>
                    <a:lstStyle/>
                    <a:p>
                      <a:pPr algn="r" fontAlgn="b"/>
                      <a:r>
                        <a:rPr lang="it-IT" sz="900" u="none" strike="noStrike" dirty="0">
                          <a:effectLst/>
                        </a:rPr>
                        <a:t>381.954,42</a:t>
                      </a:r>
                      <a:endParaRPr lang="it-IT" sz="900" b="0" i="0" u="none" strike="noStrike" dirty="0">
                        <a:solidFill>
                          <a:srgbClr val="000000"/>
                        </a:solidFill>
                        <a:effectLst/>
                        <a:latin typeface="Times New Roman" panose="02020603050405020304" pitchFamily="18" charset="0"/>
                      </a:endParaRPr>
                    </a:p>
                  </a:txBody>
                  <a:tcPr marL="5918" marR="5918" marT="5918" marB="0" anchor="b"/>
                </a:tc>
                <a:tc>
                  <a:txBody>
                    <a:bodyPr/>
                    <a:lstStyle/>
                    <a:p>
                      <a:pPr algn="r" fontAlgn="b"/>
                      <a:r>
                        <a:rPr lang="it-IT" sz="900" u="none" strike="noStrike" dirty="0">
                          <a:effectLst/>
                          <a:highlight>
                            <a:srgbClr val="FFFF00"/>
                          </a:highlight>
                        </a:rPr>
                        <a:t>4,33</a:t>
                      </a:r>
                      <a:endParaRPr lang="it-IT" sz="900" b="0" i="0" u="none" strike="noStrike" dirty="0">
                        <a:solidFill>
                          <a:srgbClr val="000000"/>
                        </a:solidFill>
                        <a:effectLst/>
                        <a:highlight>
                          <a:srgbClr val="FFFF00"/>
                        </a:highlight>
                        <a:latin typeface="Calibri" panose="020F0502020204030204" pitchFamily="34" charset="0"/>
                      </a:endParaRPr>
                    </a:p>
                  </a:txBody>
                  <a:tcPr marL="5918" marR="5918" marT="5918" marB="0" anchor="b"/>
                </a:tc>
                <a:tc>
                  <a:txBody>
                    <a:bodyPr/>
                    <a:lstStyle/>
                    <a:p>
                      <a:pPr algn="l" fontAlgn="b"/>
                      <a:r>
                        <a:rPr lang="it-IT" sz="900" u="none" strike="noStrike">
                          <a:effectLst/>
                        </a:rPr>
                        <a:t>           58,13 € </a:t>
                      </a:r>
                      <a:endParaRPr lang="it-IT" sz="900" b="1" i="0" u="none" strike="noStrike">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a:effectLst/>
                        </a:rPr>
                        <a:t>         2,52 € </a:t>
                      </a:r>
                      <a:endParaRPr lang="it-IT" sz="900" b="0" i="0" u="none" strike="noStrike">
                        <a:solidFill>
                          <a:srgbClr val="000000"/>
                        </a:solidFill>
                        <a:effectLst/>
                        <a:latin typeface="Calibri" panose="020F0502020204030204" pitchFamily="34" charset="0"/>
                      </a:endParaRPr>
                    </a:p>
                  </a:txBody>
                  <a:tcPr marL="5918" marR="5918" marT="5918" marB="0" anchor="b"/>
                </a:tc>
                <a:extLst>
                  <a:ext uri="{0D108BD9-81ED-4DB2-BD59-A6C34878D82A}">
                    <a16:rowId xmlns:a16="http://schemas.microsoft.com/office/drawing/2014/main" val="3989322905"/>
                  </a:ext>
                </a:extLst>
              </a:tr>
              <a:tr h="206119">
                <a:tc>
                  <a:txBody>
                    <a:bodyPr/>
                    <a:lstStyle/>
                    <a:p>
                      <a:pPr algn="l" fontAlgn="b"/>
                      <a:r>
                        <a:rPr lang="it-IT" sz="900" u="none" strike="noStrike" dirty="0">
                          <a:effectLst/>
                        </a:rPr>
                        <a:t>GALATINA </a:t>
                      </a:r>
                      <a:endParaRPr lang="it-IT" sz="900" b="0" i="0" u="none" strike="noStrike" dirty="0">
                        <a:solidFill>
                          <a:srgbClr val="000000"/>
                        </a:solidFill>
                        <a:effectLst/>
                        <a:latin typeface="Calibri" panose="020F0502020204030204" pitchFamily="34" charset="0"/>
                      </a:endParaRPr>
                    </a:p>
                  </a:txBody>
                  <a:tcPr marL="5918" marR="5918" marT="5918" marB="0" anchor="b"/>
                </a:tc>
                <a:tc>
                  <a:txBody>
                    <a:bodyPr/>
                    <a:lstStyle/>
                    <a:p>
                      <a:pPr algn="ctr" fontAlgn="b"/>
                      <a:r>
                        <a:rPr lang="it-IT" sz="900" u="none" strike="noStrike">
                          <a:effectLst/>
                        </a:rPr>
                        <a:t>26.201</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a:effectLst/>
                        </a:rPr>
                        <a:t>LE</a:t>
                      </a:r>
                      <a:endParaRPr lang="it-IT" sz="900" b="0" i="0" u="none" strike="noStrike">
                        <a:solidFill>
                          <a:srgbClr val="000000"/>
                        </a:solidFill>
                        <a:effectLst/>
                        <a:latin typeface="Times New Roman" panose="02020603050405020304" pitchFamily="18" charset="0"/>
                      </a:endParaRPr>
                    </a:p>
                  </a:txBody>
                  <a:tcPr marL="5918" marR="5918" marT="5918" marB="0" anchor="b"/>
                </a:tc>
                <a:tc>
                  <a:txBody>
                    <a:bodyPr/>
                    <a:lstStyle/>
                    <a:p>
                      <a:pPr algn="l" fontAlgn="b"/>
                      <a:r>
                        <a:rPr lang="it-IT" sz="900" u="none" strike="noStrike">
                          <a:effectLst/>
                        </a:rPr>
                        <a:t>Puglia </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r" fontAlgn="b"/>
                      <a:r>
                        <a:rPr lang="it-IT" sz="900" u="none" strike="noStrike">
                          <a:effectLst/>
                        </a:rPr>
                        <a:t>6.661.330,76</a:t>
                      </a:r>
                      <a:endParaRPr lang="it-IT" sz="900" b="0" i="0" u="none" strike="noStrike">
                        <a:solidFill>
                          <a:srgbClr val="000000"/>
                        </a:solidFill>
                        <a:effectLst/>
                        <a:latin typeface="Times New Roman" panose="02020603050405020304" pitchFamily="18" charset="0"/>
                      </a:endParaRPr>
                    </a:p>
                  </a:txBody>
                  <a:tcPr marL="5918" marR="5918" marT="5918" marB="0" anchor="b"/>
                </a:tc>
                <a:tc>
                  <a:txBody>
                    <a:bodyPr/>
                    <a:lstStyle/>
                    <a:p>
                      <a:pPr algn="r" fontAlgn="b"/>
                      <a:r>
                        <a:rPr lang="it-IT" sz="900" u="none" strike="noStrike">
                          <a:effectLst/>
                        </a:rPr>
                        <a:t>1.322.689,07</a:t>
                      </a:r>
                      <a:endParaRPr lang="it-IT" sz="900" b="0" i="0" u="none" strike="noStrike">
                        <a:solidFill>
                          <a:srgbClr val="000000"/>
                        </a:solidFill>
                        <a:effectLst/>
                        <a:latin typeface="Times New Roman" panose="02020603050405020304" pitchFamily="18" charset="0"/>
                      </a:endParaRPr>
                    </a:p>
                  </a:txBody>
                  <a:tcPr marL="5918" marR="5918" marT="5918" marB="0" anchor="b"/>
                </a:tc>
                <a:tc>
                  <a:txBody>
                    <a:bodyPr/>
                    <a:lstStyle/>
                    <a:p>
                      <a:pPr algn="r" fontAlgn="b"/>
                      <a:r>
                        <a:rPr lang="it-IT" sz="900" u="none" strike="noStrike" dirty="0">
                          <a:effectLst/>
                        </a:rPr>
                        <a:t>19,86</a:t>
                      </a:r>
                      <a:endParaRPr lang="it-IT" sz="900" b="0" i="0" u="none" strike="noStrike" dirty="0">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dirty="0">
                          <a:effectLst/>
                        </a:rPr>
                        <a:t>         254,24 € </a:t>
                      </a:r>
                      <a:endParaRPr lang="it-IT" sz="900" b="1" i="0" u="none" strike="noStrike" dirty="0">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dirty="0">
                          <a:effectLst/>
                        </a:rPr>
                        <a:t>       50,48 € </a:t>
                      </a:r>
                      <a:endParaRPr lang="it-IT" sz="900" b="0" i="0" u="none" strike="noStrike" dirty="0">
                        <a:solidFill>
                          <a:srgbClr val="000000"/>
                        </a:solidFill>
                        <a:effectLst/>
                        <a:latin typeface="Calibri" panose="020F0502020204030204" pitchFamily="34" charset="0"/>
                      </a:endParaRPr>
                    </a:p>
                  </a:txBody>
                  <a:tcPr marL="5918" marR="5918" marT="5918" marB="0" anchor="b"/>
                </a:tc>
                <a:extLst>
                  <a:ext uri="{0D108BD9-81ED-4DB2-BD59-A6C34878D82A}">
                    <a16:rowId xmlns:a16="http://schemas.microsoft.com/office/drawing/2014/main" val="1610586035"/>
                  </a:ext>
                </a:extLst>
              </a:tr>
              <a:tr h="206119">
                <a:tc>
                  <a:txBody>
                    <a:bodyPr/>
                    <a:lstStyle/>
                    <a:p>
                      <a:pPr algn="l" fontAlgn="b"/>
                      <a:r>
                        <a:rPr lang="it-IT" sz="900" u="none" strike="noStrike" dirty="0">
                          <a:effectLst/>
                        </a:rPr>
                        <a:t>GARAGUSO </a:t>
                      </a:r>
                      <a:endParaRPr lang="it-IT" sz="900" b="0" i="0" u="none" strike="noStrike" dirty="0">
                        <a:solidFill>
                          <a:srgbClr val="000000"/>
                        </a:solidFill>
                        <a:effectLst/>
                        <a:latin typeface="Calibri" panose="020F0502020204030204" pitchFamily="34" charset="0"/>
                      </a:endParaRPr>
                    </a:p>
                  </a:txBody>
                  <a:tcPr marL="5918" marR="5918" marT="5918" marB="0" anchor="b"/>
                </a:tc>
                <a:tc>
                  <a:txBody>
                    <a:bodyPr/>
                    <a:lstStyle/>
                    <a:p>
                      <a:pPr algn="ctr" fontAlgn="b"/>
                      <a:r>
                        <a:rPr lang="it-IT" sz="900" u="none" strike="noStrike">
                          <a:effectLst/>
                        </a:rPr>
                        <a:t>1.026</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a:effectLst/>
                        </a:rPr>
                        <a:t>MT</a:t>
                      </a:r>
                      <a:endParaRPr lang="it-IT" sz="900" b="0" i="0" u="none" strike="noStrike">
                        <a:solidFill>
                          <a:srgbClr val="000000"/>
                        </a:solidFill>
                        <a:effectLst/>
                        <a:latin typeface="Times New Roman" panose="02020603050405020304" pitchFamily="18" charset="0"/>
                      </a:endParaRPr>
                    </a:p>
                  </a:txBody>
                  <a:tcPr marL="5918" marR="5918" marT="5918" marB="0" anchor="b"/>
                </a:tc>
                <a:tc>
                  <a:txBody>
                    <a:bodyPr/>
                    <a:lstStyle/>
                    <a:p>
                      <a:pPr algn="l" fontAlgn="b"/>
                      <a:r>
                        <a:rPr lang="it-IT" sz="900" u="none" strike="noStrike">
                          <a:effectLst/>
                        </a:rPr>
                        <a:t>Basilicata </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r" fontAlgn="b"/>
                      <a:r>
                        <a:rPr lang="it-IT" sz="900" u="none" strike="noStrike">
                          <a:effectLst/>
                        </a:rPr>
                        <a:t>701.650,85</a:t>
                      </a:r>
                      <a:endParaRPr lang="it-IT" sz="900" b="0" i="0" u="none" strike="noStrike">
                        <a:solidFill>
                          <a:srgbClr val="000000"/>
                        </a:solidFill>
                        <a:effectLst/>
                        <a:latin typeface="Times New Roman" panose="02020603050405020304" pitchFamily="18" charset="0"/>
                      </a:endParaRPr>
                    </a:p>
                  </a:txBody>
                  <a:tcPr marL="5918" marR="5918" marT="5918" marB="0" anchor="b"/>
                </a:tc>
                <a:tc>
                  <a:txBody>
                    <a:bodyPr/>
                    <a:lstStyle/>
                    <a:p>
                      <a:pPr algn="r" fontAlgn="b"/>
                      <a:r>
                        <a:rPr lang="it-IT" sz="900" u="none" strike="noStrike" dirty="0">
                          <a:effectLst/>
                        </a:rPr>
                        <a:t>214.526,09</a:t>
                      </a:r>
                      <a:endParaRPr lang="it-IT" sz="900" b="0" i="0" u="none" strike="noStrike" dirty="0">
                        <a:solidFill>
                          <a:srgbClr val="000000"/>
                        </a:solidFill>
                        <a:effectLst/>
                        <a:latin typeface="Times New Roman" panose="02020603050405020304" pitchFamily="18" charset="0"/>
                      </a:endParaRPr>
                    </a:p>
                  </a:txBody>
                  <a:tcPr marL="5918" marR="5918" marT="5918" marB="0" anchor="b"/>
                </a:tc>
                <a:tc>
                  <a:txBody>
                    <a:bodyPr/>
                    <a:lstStyle/>
                    <a:p>
                      <a:pPr algn="r" fontAlgn="b"/>
                      <a:r>
                        <a:rPr lang="it-IT" sz="900" u="none" strike="noStrike" dirty="0">
                          <a:effectLst/>
                        </a:rPr>
                        <a:t>30,57</a:t>
                      </a:r>
                      <a:endParaRPr lang="it-IT" sz="900" b="0" i="0" u="none" strike="noStrike" dirty="0">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dirty="0">
                          <a:effectLst/>
                        </a:rPr>
                        <a:t>         683,87 € </a:t>
                      </a:r>
                      <a:endParaRPr lang="it-IT" sz="900" b="1" i="0" u="none" strike="noStrike" dirty="0">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a:effectLst/>
                        </a:rPr>
                        <a:t>     209,09 € </a:t>
                      </a:r>
                      <a:endParaRPr lang="it-IT" sz="900" b="0" i="0" u="none" strike="noStrike">
                        <a:solidFill>
                          <a:srgbClr val="000000"/>
                        </a:solidFill>
                        <a:effectLst/>
                        <a:latin typeface="Calibri" panose="020F0502020204030204" pitchFamily="34" charset="0"/>
                      </a:endParaRPr>
                    </a:p>
                  </a:txBody>
                  <a:tcPr marL="5918" marR="5918" marT="5918" marB="0" anchor="b"/>
                </a:tc>
                <a:extLst>
                  <a:ext uri="{0D108BD9-81ED-4DB2-BD59-A6C34878D82A}">
                    <a16:rowId xmlns:a16="http://schemas.microsoft.com/office/drawing/2014/main" val="3149887129"/>
                  </a:ext>
                </a:extLst>
              </a:tr>
              <a:tr h="206119">
                <a:tc>
                  <a:txBody>
                    <a:bodyPr/>
                    <a:lstStyle/>
                    <a:p>
                      <a:pPr algn="l" fontAlgn="b"/>
                      <a:r>
                        <a:rPr lang="it-IT" sz="900" u="none" strike="noStrike" dirty="0">
                          <a:effectLst/>
                        </a:rPr>
                        <a:t>GUIDONIA MONTECELIO </a:t>
                      </a:r>
                      <a:endParaRPr lang="it-IT" sz="900" b="0" i="0" u="none" strike="noStrike" dirty="0">
                        <a:solidFill>
                          <a:srgbClr val="000000"/>
                        </a:solidFill>
                        <a:effectLst/>
                        <a:latin typeface="Calibri" panose="020F0502020204030204" pitchFamily="34" charset="0"/>
                      </a:endParaRPr>
                    </a:p>
                  </a:txBody>
                  <a:tcPr marL="5918" marR="5918" marT="5918" marB="0" anchor="b"/>
                </a:tc>
                <a:tc>
                  <a:txBody>
                    <a:bodyPr/>
                    <a:lstStyle/>
                    <a:p>
                      <a:pPr algn="ctr" fontAlgn="b"/>
                      <a:r>
                        <a:rPr lang="it-IT" sz="900" u="none" strike="noStrike">
                          <a:effectLst/>
                        </a:rPr>
                        <a:t>87.039</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a:effectLst/>
                        </a:rPr>
                        <a:t>RM</a:t>
                      </a:r>
                      <a:endParaRPr lang="it-IT" sz="900" b="0" i="0" u="none" strike="noStrike">
                        <a:solidFill>
                          <a:srgbClr val="000000"/>
                        </a:solidFill>
                        <a:effectLst/>
                        <a:latin typeface="Times New Roman" panose="02020603050405020304" pitchFamily="18" charset="0"/>
                      </a:endParaRPr>
                    </a:p>
                  </a:txBody>
                  <a:tcPr marL="5918" marR="5918" marT="5918" marB="0" anchor="b"/>
                </a:tc>
                <a:tc>
                  <a:txBody>
                    <a:bodyPr/>
                    <a:lstStyle/>
                    <a:p>
                      <a:pPr algn="l" fontAlgn="b"/>
                      <a:r>
                        <a:rPr lang="it-IT" sz="900" u="none" strike="noStrike">
                          <a:effectLst/>
                        </a:rPr>
                        <a:t>Lazio </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r" fontAlgn="b"/>
                      <a:r>
                        <a:rPr lang="it-IT" sz="900" u="none" strike="noStrike">
                          <a:effectLst/>
                        </a:rPr>
                        <a:t>35.057.655,96</a:t>
                      </a:r>
                      <a:endParaRPr lang="it-IT" sz="900" b="0" i="0" u="none" strike="noStrike">
                        <a:solidFill>
                          <a:srgbClr val="000000"/>
                        </a:solidFill>
                        <a:effectLst/>
                        <a:latin typeface="Times New Roman" panose="02020603050405020304" pitchFamily="18" charset="0"/>
                      </a:endParaRPr>
                    </a:p>
                  </a:txBody>
                  <a:tcPr marL="5918" marR="5918" marT="5918" marB="0" anchor="b"/>
                </a:tc>
                <a:tc>
                  <a:txBody>
                    <a:bodyPr/>
                    <a:lstStyle/>
                    <a:p>
                      <a:pPr algn="r" fontAlgn="b"/>
                      <a:r>
                        <a:rPr lang="it-IT" sz="900" u="none" strike="noStrike" dirty="0">
                          <a:effectLst/>
                        </a:rPr>
                        <a:t>12.741.942,37</a:t>
                      </a:r>
                      <a:endParaRPr lang="it-IT" sz="900" b="0" i="0" u="none" strike="noStrike" dirty="0">
                        <a:solidFill>
                          <a:srgbClr val="000000"/>
                        </a:solidFill>
                        <a:effectLst/>
                        <a:latin typeface="Times New Roman" panose="02020603050405020304" pitchFamily="18" charset="0"/>
                      </a:endParaRPr>
                    </a:p>
                  </a:txBody>
                  <a:tcPr marL="5918" marR="5918" marT="5918" marB="0" anchor="b"/>
                </a:tc>
                <a:tc>
                  <a:txBody>
                    <a:bodyPr/>
                    <a:lstStyle/>
                    <a:p>
                      <a:pPr algn="r" fontAlgn="b"/>
                      <a:r>
                        <a:rPr lang="it-IT" sz="900" u="none" strike="noStrike" dirty="0">
                          <a:effectLst/>
                        </a:rPr>
                        <a:t>36,35</a:t>
                      </a:r>
                      <a:endParaRPr lang="it-IT" sz="900" b="0" i="0" u="none" strike="noStrike" dirty="0">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dirty="0">
                          <a:effectLst/>
                        </a:rPr>
                        <a:t>         402,78 € </a:t>
                      </a:r>
                      <a:endParaRPr lang="it-IT" sz="900" b="1" i="0" u="none" strike="noStrike" dirty="0">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a:effectLst/>
                        </a:rPr>
                        <a:t>     146,39 € </a:t>
                      </a:r>
                      <a:endParaRPr lang="it-IT" sz="900" b="0" i="0" u="none" strike="noStrike">
                        <a:solidFill>
                          <a:srgbClr val="000000"/>
                        </a:solidFill>
                        <a:effectLst/>
                        <a:latin typeface="Calibri" panose="020F0502020204030204" pitchFamily="34" charset="0"/>
                      </a:endParaRPr>
                    </a:p>
                  </a:txBody>
                  <a:tcPr marL="5918" marR="5918" marT="5918" marB="0" anchor="b"/>
                </a:tc>
                <a:extLst>
                  <a:ext uri="{0D108BD9-81ED-4DB2-BD59-A6C34878D82A}">
                    <a16:rowId xmlns:a16="http://schemas.microsoft.com/office/drawing/2014/main" val="1047121308"/>
                  </a:ext>
                </a:extLst>
              </a:tr>
              <a:tr h="206119">
                <a:tc>
                  <a:txBody>
                    <a:bodyPr/>
                    <a:lstStyle/>
                    <a:p>
                      <a:pPr algn="l" fontAlgn="b"/>
                      <a:r>
                        <a:rPr lang="it-IT" sz="900" u="none" strike="noStrike" dirty="0">
                          <a:effectLst/>
                        </a:rPr>
                        <a:t>LIZZANELLO </a:t>
                      </a:r>
                      <a:endParaRPr lang="it-IT" sz="900" b="0" i="0" u="none" strike="noStrike" dirty="0">
                        <a:solidFill>
                          <a:srgbClr val="000000"/>
                        </a:solidFill>
                        <a:effectLst/>
                        <a:latin typeface="Calibri" panose="020F0502020204030204" pitchFamily="34" charset="0"/>
                      </a:endParaRPr>
                    </a:p>
                  </a:txBody>
                  <a:tcPr marL="5918" marR="5918" marT="5918" marB="0" anchor="b"/>
                </a:tc>
                <a:tc>
                  <a:txBody>
                    <a:bodyPr/>
                    <a:lstStyle/>
                    <a:p>
                      <a:pPr algn="ctr" fontAlgn="b"/>
                      <a:r>
                        <a:rPr lang="it-IT" sz="900" u="none" strike="noStrike">
                          <a:effectLst/>
                        </a:rPr>
                        <a:t>11.686</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a:effectLst/>
                        </a:rPr>
                        <a:t>LE</a:t>
                      </a:r>
                      <a:endParaRPr lang="it-IT" sz="900" b="0" i="0" u="none" strike="noStrike">
                        <a:solidFill>
                          <a:srgbClr val="000000"/>
                        </a:solidFill>
                        <a:effectLst/>
                        <a:latin typeface="Times New Roman" panose="02020603050405020304" pitchFamily="18" charset="0"/>
                      </a:endParaRPr>
                    </a:p>
                  </a:txBody>
                  <a:tcPr marL="5918" marR="5918" marT="5918" marB="0" anchor="b"/>
                </a:tc>
                <a:tc>
                  <a:txBody>
                    <a:bodyPr/>
                    <a:lstStyle/>
                    <a:p>
                      <a:pPr algn="l" fontAlgn="b"/>
                      <a:r>
                        <a:rPr lang="it-IT" sz="900" u="none" strike="noStrike">
                          <a:effectLst/>
                        </a:rPr>
                        <a:t>Puglia </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r" fontAlgn="b"/>
                      <a:r>
                        <a:rPr lang="it-IT" sz="900" u="none" strike="noStrike">
                          <a:effectLst/>
                        </a:rPr>
                        <a:t>675.994,44</a:t>
                      </a:r>
                      <a:endParaRPr lang="it-IT" sz="900" b="0" i="0" u="none" strike="noStrike">
                        <a:solidFill>
                          <a:srgbClr val="000000"/>
                        </a:solidFill>
                        <a:effectLst/>
                        <a:latin typeface="Times New Roman" panose="02020603050405020304" pitchFamily="18" charset="0"/>
                      </a:endParaRPr>
                    </a:p>
                  </a:txBody>
                  <a:tcPr marL="5918" marR="5918" marT="5918" marB="0" anchor="b"/>
                </a:tc>
                <a:tc>
                  <a:txBody>
                    <a:bodyPr/>
                    <a:lstStyle/>
                    <a:p>
                      <a:pPr algn="r" fontAlgn="b"/>
                      <a:r>
                        <a:rPr lang="it-IT" sz="900" u="none" strike="noStrike" dirty="0">
                          <a:effectLst/>
                        </a:rPr>
                        <a:t>55.198,16</a:t>
                      </a:r>
                      <a:endParaRPr lang="it-IT" sz="900" b="0" i="0" u="none" strike="noStrike" dirty="0">
                        <a:solidFill>
                          <a:srgbClr val="000000"/>
                        </a:solidFill>
                        <a:effectLst/>
                        <a:latin typeface="Times New Roman" panose="02020603050405020304" pitchFamily="18" charset="0"/>
                      </a:endParaRPr>
                    </a:p>
                  </a:txBody>
                  <a:tcPr marL="5918" marR="5918" marT="5918" marB="0" anchor="b"/>
                </a:tc>
                <a:tc>
                  <a:txBody>
                    <a:bodyPr/>
                    <a:lstStyle/>
                    <a:p>
                      <a:pPr algn="r" fontAlgn="b"/>
                      <a:r>
                        <a:rPr lang="it-IT" sz="900" u="none" strike="noStrike" dirty="0">
                          <a:effectLst/>
                        </a:rPr>
                        <a:t>8,17</a:t>
                      </a:r>
                      <a:endParaRPr lang="it-IT" sz="900" b="0" i="0" u="none" strike="noStrike" dirty="0">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dirty="0">
                          <a:effectLst/>
                        </a:rPr>
                        <a:t>           57,85 € </a:t>
                      </a:r>
                      <a:endParaRPr lang="it-IT" sz="900" b="1" i="0" u="none" strike="noStrike" dirty="0">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dirty="0">
                          <a:effectLst/>
                        </a:rPr>
                        <a:t>         4,72 € </a:t>
                      </a:r>
                      <a:endParaRPr lang="it-IT" sz="900" b="0" i="0" u="none" strike="noStrike" dirty="0">
                        <a:solidFill>
                          <a:srgbClr val="000000"/>
                        </a:solidFill>
                        <a:effectLst/>
                        <a:latin typeface="Calibri" panose="020F0502020204030204" pitchFamily="34" charset="0"/>
                      </a:endParaRPr>
                    </a:p>
                  </a:txBody>
                  <a:tcPr marL="5918" marR="5918" marT="5918" marB="0" anchor="b"/>
                </a:tc>
                <a:extLst>
                  <a:ext uri="{0D108BD9-81ED-4DB2-BD59-A6C34878D82A}">
                    <a16:rowId xmlns:a16="http://schemas.microsoft.com/office/drawing/2014/main" val="2021386899"/>
                  </a:ext>
                </a:extLst>
              </a:tr>
              <a:tr h="206119">
                <a:tc>
                  <a:txBody>
                    <a:bodyPr/>
                    <a:lstStyle/>
                    <a:p>
                      <a:pPr algn="l" fontAlgn="b"/>
                      <a:r>
                        <a:rPr lang="it-IT" sz="900" u="none" strike="noStrike" dirty="0">
                          <a:effectLst/>
                        </a:rPr>
                        <a:t>VIBO VALENTIA </a:t>
                      </a:r>
                      <a:endParaRPr lang="it-IT" sz="900" b="0" i="0" u="none" strike="noStrike" dirty="0">
                        <a:solidFill>
                          <a:srgbClr val="000000"/>
                        </a:solidFill>
                        <a:effectLst/>
                        <a:latin typeface="Calibri" panose="020F0502020204030204" pitchFamily="34" charset="0"/>
                      </a:endParaRPr>
                    </a:p>
                  </a:txBody>
                  <a:tcPr marL="5918" marR="5918" marT="5918" marB="0" anchor="b"/>
                </a:tc>
                <a:tc>
                  <a:txBody>
                    <a:bodyPr/>
                    <a:lstStyle/>
                    <a:p>
                      <a:pPr algn="ctr" fontAlgn="b"/>
                      <a:r>
                        <a:rPr lang="it-IT" sz="900" u="none" strike="noStrike">
                          <a:effectLst/>
                        </a:rPr>
                        <a:t>31.451</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a:effectLst/>
                        </a:rPr>
                        <a:t>VV</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a:effectLst/>
                        </a:rPr>
                        <a:t>Calabria</a:t>
                      </a:r>
                      <a:endParaRPr lang="it-IT" sz="900" b="0" i="0" u="none" strike="noStrike">
                        <a:solidFill>
                          <a:srgbClr val="000000"/>
                        </a:solidFill>
                        <a:effectLst/>
                        <a:latin typeface="Calibri" panose="020F0502020204030204" pitchFamily="34" charset="0"/>
                      </a:endParaRPr>
                    </a:p>
                  </a:txBody>
                  <a:tcPr marL="5918" marR="5918" marT="5918" marB="0" anchor="b"/>
                </a:tc>
                <a:tc>
                  <a:txBody>
                    <a:bodyPr/>
                    <a:lstStyle/>
                    <a:p>
                      <a:pPr algn="r" fontAlgn="b"/>
                      <a:r>
                        <a:rPr lang="it-IT" sz="900" u="none" strike="noStrike" dirty="0">
                          <a:effectLst/>
                        </a:rPr>
                        <a:t>32.557.623,44</a:t>
                      </a:r>
                      <a:endParaRPr lang="it-IT" sz="900" b="0" i="0" u="none" strike="noStrike" dirty="0">
                        <a:solidFill>
                          <a:srgbClr val="000000"/>
                        </a:solidFill>
                        <a:effectLst/>
                        <a:latin typeface="Times New Roman" panose="02020603050405020304" pitchFamily="18" charset="0"/>
                      </a:endParaRPr>
                    </a:p>
                  </a:txBody>
                  <a:tcPr marL="5918" marR="5918" marT="5918" marB="0" anchor="b"/>
                </a:tc>
                <a:tc>
                  <a:txBody>
                    <a:bodyPr/>
                    <a:lstStyle/>
                    <a:p>
                      <a:pPr algn="r" fontAlgn="b"/>
                      <a:r>
                        <a:rPr lang="it-IT" sz="900" u="none" strike="noStrike" dirty="0">
                          <a:effectLst/>
                        </a:rPr>
                        <a:t>12.059.537,62</a:t>
                      </a:r>
                      <a:endParaRPr lang="it-IT" sz="900" b="0" i="0" u="none" strike="noStrike" dirty="0">
                        <a:solidFill>
                          <a:srgbClr val="000000"/>
                        </a:solidFill>
                        <a:effectLst/>
                        <a:latin typeface="Times New Roman" panose="02020603050405020304" pitchFamily="18" charset="0"/>
                      </a:endParaRPr>
                    </a:p>
                  </a:txBody>
                  <a:tcPr marL="5918" marR="5918" marT="5918" marB="0" anchor="b"/>
                </a:tc>
                <a:tc>
                  <a:txBody>
                    <a:bodyPr/>
                    <a:lstStyle/>
                    <a:p>
                      <a:pPr algn="r" fontAlgn="b"/>
                      <a:r>
                        <a:rPr lang="it-IT" sz="900" u="none" strike="noStrike" dirty="0">
                          <a:effectLst/>
                        </a:rPr>
                        <a:t>37,04</a:t>
                      </a:r>
                      <a:endParaRPr lang="it-IT" sz="900" b="0" i="0" u="none" strike="noStrike" dirty="0">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dirty="0">
                          <a:effectLst/>
                        </a:rPr>
                        <a:t>      </a:t>
                      </a:r>
                      <a:r>
                        <a:rPr lang="it-IT" sz="900" u="none" strike="noStrike" dirty="0">
                          <a:effectLst/>
                          <a:highlight>
                            <a:srgbClr val="FFFF00"/>
                          </a:highlight>
                        </a:rPr>
                        <a:t>1.035,19 </a:t>
                      </a:r>
                      <a:r>
                        <a:rPr lang="it-IT" sz="900" u="none" strike="noStrike" dirty="0">
                          <a:effectLst/>
                        </a:rPr>
                        <a:t>€ </a:t>
                      </a:r>
                      <a:endParaRPr lang="it-IT" sz="900" b="1" i="0" u="none" strike="noStrike" dirty="0">
                        <a:solidFill>
                          <a:srgbClr val="000000"/>
                        </a:solidFill>
                        <a:effectLst/>
                        <a:latin typeface="Calibri" panose="020F0502020204030204" pitchFamily="34" charset="0"/>
                      </a:endParaRPr>
                    </a:p>
                  </a:txBody>
                  <a:tcPr marL="5918" marR="5918" marT="5918" marB="0" anchor="b"/>
                </a:tc>
                <a:tc>
                  <a:txBody>
                    <a:bodyPr/>
                    <a:lstStyle/>
                    <a:p>
                      <a:pPr algn="l" fontAlgn="b"/>
                      <a:r>
                        <a:rPr lang="it-IT" sz="900" u="none" strike="noStrike" dirty="0">
                          <a:effectLst/>
                        </a:rPr>
                        <a:t>     383,44 € </a:t>
                      </a:r>
                      <a:endParaRPr lang="it-IT" sz="900" b="0" i="0" u="none" strike="noStrike" dirty="0">
                        <a:solidFill>
                          <a:srgbClr val="000000"/>
                        </a:solidFill>
                        <a:effectLst/>
                        <a:latin typeface="Calibri" panose="020F0502020204030204" pitchFamily="34" charset="0"/>
                      </a:endParaRPr>
                    </a:p>
                  </a:txBody>
                  <a:tcPr marL="5918" marR="5918" marT="5918" marB="0" anchor="b"/>
                </a:tc>
                <a:extLst>
                  <a:ext uri="{0D108BD9-81ED-4DB2-BD59-A6C34878D82A}">
                    <a16:rowId xmlns:a16="http://schemas.microsoft.com/office/drawing/2014/main" val="3488719003"/>
                  </a:ext>
                </a:extLst>
              </a:tr>
            </a:tbl>
          </a:graphicData>
        </a:graphic>
      </p:graphicFrame>
      <p:sp>
        <p:nvSpPr>
          <p:cNvPr id="5" name="CasellaDiTesto 4">
            <a:extLst>
              <a:ext uri="{FF2B5EF4-FFF2-40B4-BE49-F238E27FC236}">
                <a16:creationId xmlns:a16="http://schemas.microsoft.com/office/drawing/2014/main" id="{9ABAC69F-FF43-3A41-91BD-5DC2F0A39FD5}"/>
              </a:ext>
            </a:extLst>
          </p:cNvPr>
          <p:cNvSpPr txBox="1"/>
          <p:nvPr/>
        </p:nvSpPr>
        <p:spPr>
          <a:xfrm>
            <a:off x="3791744" y="6612181"/>
            <a:ext cx="1429824" cy="300082"/>
          </a:xfrm>
          <a:prstGeom prst="rect">
            <a:avLst/>
          </a:prstGeom>
          <a:noFill/>
        </p:spPr>
        <p:txBody>
          <a:bodyPr wrap="square" rtlCol="0">
            <a:spAutoFit/>
          </a:bodyPr>
          <a:lstStyle/>
          <a:p>
            <a:r>
              <a:rPr lang="it-IT" sz="1350" dirty="0"/>
              <a:t>26 comuni </a:t>
            </a:r>
          </a:p>
        </p:txBody>
      </p:sp>
      <p:sp>
        <p:nvSpPr>
          <p:cNvPr id="11" name="CasellaDiTesto 10">
            <a:extLst>
              <a:ext uri="{FF2B5EF4-FFF2-40B4-BE49-F238E27FC236}">
                <a16:creationId xmlns:a16="http://schemas.microsoft.com/office/drawing/2014/main" id="{B15F37CD-072C-5E45-825D-C58884B28448}"/>
              </a:ext>
            </a:extLst>
          </p:cNvPr>
          <p:cNvSpPr txBox="1"/>
          <p:nvPr/>
        </p:nvSpPr>
        <p:spPr>
          <a:xfrm>
            <a:off x="8076131" y="3798476"/>
            <a:ext cx="1429824" cy="300082"/>
          </a:xfrm>
          <a:prstGeom prst="rect">
            <a:avLst/>
          </a:prstGeom>
          <a:noFill/>
        </p:spPr>
        <p:txBody>
          <a:bodyPr wrap="square" rtlCol="0">
            <a:spAutoFit/>
          </a:bodyPr>
          <a:lstStyle/>
          <a:p>
            <a:r>
              <a:rPr lang="it-IT" sz="1350" dirty="0"/>
              <a:t>19 comuni </a:t>
            </a:r>
          </a:p>
        </p:txBody>
      </p:sp>
    </p:spTree>
    <p:extLst>
      <p:ext uri="{BB962C8B-B14F-4D97-AF65-F5344CB8AC3E}">
        <p14:creationId xmlns:p14="http://schemas.microsoft.com/office/powerpoint/2010/main" val="934316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F403446-34BA-45F7-FA52-0842A307B7C6}"/>
              </a:ext>
            </a:extLst>
          </p:cNvPr>
          <p:cNvSpPr>
            <a:spLocks noGrp="1"/>
          </p:cNvSpPr>
          <p:nvPr>
            <p:ph type="title"/>
          </p:nvPr>
        </p:nvSpPr>
        <p:spPr/>
        <p:txBody>
          <a:bodyPr/>
          <a:lstStyle/>
          <a:p>
            <a:r>
              <a:rPr lang="it-IT" dirty="0"/>
              <a:t>Una nuova procedura: Patto con il Governo</a:t>
            </a:r>
          </a:p>
        </p:txBody>
      </p:sp>
      <p:sp>
        <p:nvSpPr>
          <p:cNvPr id="3" name="Segnaposto contenuto 2">
            <a:extLst>
              <a:ext uri="{FF2B5EF4-FFF2-40B4-BE49-F238E27FC236}">
                <a16:creationId xmlns:a16="http://schemas.microsoft.com/office/drawing/2014/main" id="{59CC18E0-0789-1664-1F95-FAB16A59E454}"/>
              </a:ext>
            </a:extLst>
          </p:cNvPr>
          <p:cNvSpPr>
            <a:spLocks noGrp="1"/>
          </p:cNvSpPr>
          <p:nvPr>
            <p:ph idx="1"/>
          </p:nvPr>
        </p:nvSpPr>
        <p:spPr/>
        <p:txBody>
          <a:bodyPr/>
          <a:lstStyle/>
          <a:p>
            <a:r>
              <a:rPr lang="it-IT" dirty="0"/>
              <a:t>Legge 234/2021 – Comuni capoluogo di Città Metropolitana</a:t>
            </a:r>
          </a:p>
          <a:p>
            <a:r>
              <a:rPr lang="it-IT" dirty="0"/>
              <a:t>D.L. 50/2022 – Comuni capoluogo di Provincia</a:t>
            </a:r>
          </a:p>
          <a:p>
            <a:pPr marL="0" indent="0">
              <a:buNone/>
            </a:pPr>
            <a:r>
              <a:rPr lang="it-IT" dirty="0"/>
              <a:t>I sindaci dei comuni capoluogo di provincia che hanno registrato un disavanzo di amministrazione pro capite superiore a 500 euro sulla base del rendiconto 2020, possono entro il 15 ottobre 2022  sottoscrivere un accordo per il ripiano del disavanzo con il Presidente del Consiglio dei Ministri in cui il comune si impegna per il periodo di ripiano del disavanzo a porre in essere le misure che seguono:</a:t>
            </a:r>
          </a:p>
        </p:txBody>
      </p:sp>
      <p:sp>
        <p:nvSpPr>
          <p:cNvPr id="4" name="Segnaposto numero diapositiva 3">
            <a:extLst>
              <a:ext uri="{FF2B5EF4-FFF2-40B4-BE49-F238E27FC236}">
                <a16:creationId xmlns:a16="http://schemas.microsoft.com/office/drawing/2014/main" id="{CA817F73-602A-BD36-4971-AAAC5A7B8EA8}"/>
              </a:ext>
            </a:extLst>
          </p:cNvPr>
          <p:cNvSpPr>
            <a:spLocks noGrp="1"/>
          </p:cNvSpPr>
          <p:nvPr>
            <p:ph type="sldNum" sz="quarter" idx="12"/>
          </p:nvPr>
        </p:nvSpPr>
        <p:spPr/>
        <p:txBody>
          <a:bodyPr/>
          <a:lstStyle/>
          <a:p>
            <a:fld id="{F6F21754-6127-4040-B4D2-7FB0A68421AE}" type="slidenum">
              <a:rPr lang="it-IT" smtClean="0"/>
              <a:t>43</a:t>
            </a:fld>
            <a:endParaRPr lang="it-IT"/>
          </a:p>
        </p:txBody>
      </p:sp>
    </p:spTree>
    <p:extLst>
      <p:ext uri="{BB962C8B-B14F-4D97-AF65-F5344CB8AC3E}">
        <p14:creationId xmlns:p14="http://schemas.microsoft.com/office/powerpoint/2010/main" val="266776624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38B6C17-852A-F9BF-AE5B-E710EC00F8C1}"/>
              </a:ext>
            </a:extLst>
          </p:cNvPr>
          <p:cNvSpPr>
            <a:spLocks noGrp="1"/>
          </p:cNvSpPr>
          <p:nvPr>
            <p:ph type="title"/>
          </p:nvPr>
        </p:nvSpPr>
        <p:spPr/>
        <p:txBody>
          <a:bodyPr/>
          <a:lstStyle/>
          <a:p>
            <a:r>
              <a:rPr lang="it-IT" dirty="0"/>
              <a:t>Il Patto con il Governo</a:t>
            </a:r>
          </a:p>
        </p:txBody>
      </p:sp>
      <p:sp>
        <p:nvSpPr>
          <p:cNvPr id="3" name="Segnaposto contenuto 2">
            <a:extLst>
              <a:ext uri="{FF2B5EF4-FFF2-40B4-BE49-F238E27FC236}">
                <a16:creationId xmlns:a16="http://schemas.microsoft.com/office/drawing/2014/main" id="{81738288-0C91-6FC3-F386-E8A9BA1FE8B6}"/>
              </a:ext>
            </a:extLst>
          </p:cNvPr>
          <p:cNvSpPr>
            <a:spLocks noGrp="1"/>
          </p:cNvSpPr>
          <p:nvPr>
            <p:ph idx="1"/>
          </p:nvPr>
        </p:nvSpPr>
        <p:spPr/>
        <p:txBody>
          <a:bodyPr/>
          <a:lstStyle/>
          <a:p>
            <a:pPr marL="514350" indent="-514350">
              <a:buAutoNum type="alphaLcParenR"/>
            </a:pPr>
            <a:r>
              <a:rPr lang="it-IT" dirty="0"/>
              <a:t>Istituzione di un incremento dell’addizionale IRPEF in deroga al limite previsto di 0,8% e di un’addizionale sui diritti di imbarco portuale ed aeroportuale</a:t>
            </a:r>
          </a:p>
          <a:p>
            <a:pPr marL="514350" indent="-514350">
              <a:buAutoNum type="alphaLcParenR"/>
            </a:pPr>
            <a:r>
              <a:rPr lang="it-IT" dirty="0"/>
              <a:t>Valorizzazione delle entrate con ricognizione del patrimonio, l’incremento dei canoni e ulteriori indirizzi produttivi da realizzare con appositi piani</a:t>
            </a:r>
          </a:p>
          <a:p>
            <a:pPr marL="514350" indent="-514350">
              <a:buAutoNum type="alphaLcParenR"/>
            </a:pPr>
            <a:r>
              <a:rPr lang="it-IT" dirty="0"/>
              <a:t>Incremento della riscossione delle entrate proprie, prevedendo:</a:t>
            </a:r>
          </a:p>
          <a:p>
            <a:pPr marL="914400" lvl="1" indent="-457200">
              <a:buAutoNum type="arabicParenR"/>
            </a:pPr>
            <a:r>
              <a:rPr lang="it-IT" dirty="0"/>
              <a:t>l’affidamento a concessionari dei carichi per il recupero coattivo almeno trenta mesi prima della prescrizione</a:t>
            </a:r>
          </a:p>
          <a:p>
            <a:pPr marL="457200" lvl="1" indent="0">
              <a:buNone/>
            </a:pPr>
            <a:r>
              <a:rPr lang="it-IT" dirty="0"/>
              <a:t>	(nei primi due anni venti mesi prima)</a:t>
            </a:r>
          </a:p>
        </p:txBody>
      </p:sp>
      <p:sp>
        <p:nvSpPr>
          <p:cNvPr id="4" name="Segnaposto numero diapositiva 3">
            <a:extLst>
              <a:ext uri="{FF2B5EF4-FFF2-40B4-BE49-F238E27FC236}">
                <a16:creationId xmlns:a16="http://schemas.microsoft.com/office/drawing/2014/main" id="{2BABA3A7-51AB-442A-626E-4CB42D1B53D0}"/>
              </a:ext>
            </a:extLst>
          </p:cNvPr>
          <p:cNvSpPr>
            <a:spLocks noGrp="1"/>
          </p:cNvSpPr>
          <p:nvPr>
            <p:ph type="sldNum" sz="quarter" idx="12"/>
          </p:nvPr>
        </p:nvSpPr>
        <p:spPr/>
        <p:txBody>
          <a:bodyPr/>
          <a:lstStyle/>
          <a:p>
            <a:fld id="{F6F21754-6127-4040-B4D2-7FB0A68421AE}" type="slidenum">
              <a:rPr lang="it-IT" smtClean="0"/>
              <a:t>44</a:t>
            </a:fld>
            <a:endParaRPr lang="it-IT"/>
          </a:p>
        </p:txBody>
      </p:sp>
    </p:spTree>
    <p:extLst>
      <p:ext uri="{BB962C8B-B14F-4D97-AF65-F5344CB8AC3E}">
        <p14:creationId xmlns:p14="http://schemas.microsoft.com/office/powerpoint/2010/main" val="42282220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71C9BEE-5AF5-C1D2-050E-3AEF3398B05A}"/>
              </a:ext>
            </a:extLst>
          </p:cNvPr>
          <p:cNvSpPr>
            <a:spLocks noGrp="1"/>
          </p:cNvSpPr>
          <p:nvPr>
            <p:ph type="title"/>
          </p:nvPr>
        </p:nvSpPr>
        <p:spPr/>
        <p:txBody>
          <a:bodyPr/>
          <a:lstStyle/>
          <a:p>
            <a:r>
              <a:rPr lang="it-IT" dirty="0"/>
              <a:t>Il Patto con il Governo</a:t>
            </a:r>
          </a:p>
        </p:txBody>
      </p:sp>
      <p:sp>
        <p:nvSpPr>
          <p:cNvPr id="3" name="Segnaposto contenuto 2">
            <a:extLst>
              <a:ext uri="{FF2B5EF4-FFF2-40B4-BE49-F238E27FC236}">
                <a16:creationId xmlns:a16="http://schemas.microsoft.com/office/drawing/2014/main" id="{28542DC5-1F1A-BCA1-C219-181C0A9CF24B}"/>
              </a:ext>
            </a:extLst>
          </p:cNvPr>
          <p:cNvSpPr>
            <a:spLocks noGrp="1"/>
          </p:cNvSpPr>
          <p:nvPr>
            <p:ph idx="1"/>
          </p:nvPr>
        </p:nvSpPr>
        <p:spPr/>
        <p:txBody>
          <a:bodyPr>
            <a:normAutofit lnSpcReduction="10000"/>
          </a:bodyPr>
          <a:lstStyle/>
          <a:p>
            <a:pPr marL="0" indent="0">
              <a:buNone/>
            </a:pPr>
            <a:r>
              <a:rPr lang="it-IT" dirty="0"/>
              <a:t>	2) fissazione di modalità di rateizzo massimo in 24 mesi (nei primi due anni 36 mesi)</a:t>
            </a:r>
          </a:p>
          <a:p>
            <a:pPr marL="0" indent="0">
              <a:buNone/>
            </a:pPr>
            <a:r>
              <a:rPr lang="it-IT" dirty="0"/>
              <a:t>d) Riduzioni strutturali del 2% annuo degli impegni di parte corrente della Missione 1 (Servizi istituzionali, generali e di gestione)</a:t>
            </a:r>
          </a:p>
          <a:p>
            <a:pPr marL="0" indent="0">
              <a:buNone/>
            </a:pPr>
            <a:r>
              <a:rPr lang="it-IT" dirty="0"/>
              <a:t>e) Completa attuazione della razionalizzazione delle partecipazioni societarie (art. 24 TUSP) e delle prescrizioni in materia di personale (art. 19 TUSP)</a:t>
            </a:r>
          </a:p>
          <a:p>
            <a:pPr marL="0" indent="0">
              <a:buNone/>
            </a:pPr>
            <a:r>
              <a:rPr lang="it-IT" dirty="0" err="1"/>
              <a:t>f</a:t>
            </a:r>
            <a:r>
              <a:rPr lang="it-IT" dirty="0"/>
              <a:t>) Riorganizzazione e snellimento della struttura amministrativa, al fine di ridurre gli uffici dirigenziali e le dotazioni organiche, nonché il personale dedito alle attività strumentali, potenziando gli uffici PNRR e quelli di riscossione delle entrate</a:t>
            </a:r>
          </a:p>
        </p:txBody>
      </p:sp>
      <p:sp>
        <p:nvSpPr>
          <p:cNvPr id="4" name="Segnaposto numero diapositiva 3">
            <a:extLst>
              <a:ext uri="{FF2B5EF4-FFF2-40B4-BE49-F238E27FC236}">
                <a16:creationId xmlns:a16="http://schemas.microsoft.com/office/drawing/2014/main" id="{674A9C0D-3A6F-CB99-54AC-8B2663AD87B9}"/>
              </a:ext>
            </a:extLst>
          </p:cNvPr>
          <p:cNvSpPr>
            <a:spLocks noGrp="1"/>
          </p:cNvSpPr>
          <p:nvPr>
            <p:ph type="sldNum" sz="quarter" idx="12"/>
          </p:nvPr>
        </p:nvSpPr>
        <p:spPr/>
        <p:txBody>
          <a:bodyPr/>
          <a:lstStyle/>
          <a:p>
            <a:fld id="{F6F21754-6127-4040-B4D2-7FB0A68421AE}" type="slidenum">
              <a:rPr lang="it-IT" smtClean="0"/>
              <a:t>45</a:t>
            </a:fld>
            <a:endParaRPr lang="it-IT"/>
          </a:p>
        </p:txBody>
      </p:sp>
    </p:spTree>
    <p:extLst>
      <p:ext uri="{BB962C8B-B14F-4D97-AF65-F5344CB8AC3E}">
        <p14:creationId xmlns:p14="http://schemas.microsoft.com/office/powerpoint/2010/main" val="150574489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11654B-4325-E541-52CD-850CB03507AC}"/>
              </a:ext>
            </a:extLst>
          </p:cNvPr>
          <p:cNvSpPr>
            <a:spLocks noGrp="1"/>
          </p:cNvSpPr>
          <p:nvPr>
            <p:ph type="title"/>
          </p:nvPr>
        </p:nvSpPr>
        <p:spPr/>
        <p:txBody>
          <a:bodyPr/>
          <a:lstStyle/>
          <a:p>
            <a:r>
              <a:rPr lang="it-IT" dirty="0"/>
              <a:t>Il Patto con il Governo</a:t>
            </a:r>
          </a:p>
        </p:txBody>
      </p:sp>
      <p:sp>
        <p:nvSpPr>
          <p:cNvPr id="3" name="Segnaposto contenuto 2">
            <a:extLst>
              <a:ext uri="{FF2B5EF4-FFF2-40B4-BE49-F238E27FC236}">
                <a16:creationId xmlns:a16="http://schemas.microsoft.com/office/drawing/2014/main" id="{72679709-D2E1-062F-9942-10CC136D15B3}"/>
              </a:ext>
            </a:extLst>
          </p:cNvPr>
          <p:cNvSpPr>
            <a:spLocks noGrp="1"/>
          </p:cNvSpPr>
          <p:nvPr>
            <p:ph idx="1"/>
          </p:nvPr>
        </p:nvSpPr>
        <p:spPr/>
        <p:txBody>
          <a:bodyPr>
            <a:normAutofit lnSpcReduction="10000"/>
          </a:bodyPr>
          <a:lstStyle/>
          <a:p>
            <a:pPr marL="0" indent="0">
              <a:buNone/>
            </a:pPr>
            <a:r>
              <a:rPr lang="it-IT" dirty="0"/>
              <a:t>g) Riordino degli uffici ed organismi per eliminare duplicazioni di funzioni</a:t>
            </a:r>
          </a:p>
          <a:p>
            <a:pPr marL="0" indent="0">
              <a:buNone/>
            </a:pPr>
            <a:r>
              <a:rPr lang="it-IT" dirty="0"/>
              <a:t>h) Rafforzamento della gestione unitaria dei servizi strumentali costituendo uffici comuni</a:t>
            </a:r>
          </a:p>
          <a:p>
            <a:pPr marL="571500" indent="-571500">
              <a:buAutoNum type="romanLcParenR"/>
            </a:pPr>
            <a:r>
              <a:rPr lang="it-IT" dirty="0"/>
              <a:t>Contenimento della spesa per il personale</a:t>
            </a:r>
          </a:p>
          <a:p>
            <a:pPr marL="0" indent="0">
              <a:buNone/>
            </a:pPr>
            <a:r>
              <a:rPr lang="it-IT" dirty="0" err="1"/>
              <a:t>j</a:t>
            </a:r>
            <a:r>
              <a:rPr lang="it-IT" dirty="0"/>
              <a:t>) Incremento della qualità e quantità dei servizi erogati (relazione annuale)</a:t>
            </a:r>
          </a:p>
          <a:p>
            <a:pPr marL="0" indent="0">
              <a:buNone/>
            </a:pPr>
            <a:r>
              <a:rPr lang="it-IT" dirty="0"/>
              <a:t>k) Razionalizzazione degli spazi occupati dagli uffici pubblici</a:t>
            </a:r>
          </a:p>
          <a:p>
            <a:pPr marL="0" indent="0">
              <a:buNone/>
            </a:pPr>
            <a:r>
              <a:rPr lang="it-IT" dirty="0"/>
              <a:t>l) Incremento degli investimenti e dei pagamenti per investimenti nel periodo 2022/2026</a:t>
            </a:r>
          </a:p>
        </p:txBody>
      </p:sp>
      <p:sp>
        <p:nvSpPr>
          <p:cNvPr id="4" name="Segnaposto numero diapositiva 3">
            <a:extLst>
              <a:ext uri="{FF2B5EF4-FFF2-40B4-BE49-F238E27FC236}">
                <a16:creationId xmlns:a16="http://schemas.microsoft.com/office/drawing/2014/main" id="{ACD35B83-0C65-AA5F-391B-019D146C197B}"/>
              </a:ext>
            </a:extLst>
          </p:cNvPr>
          <p:cNvSpPr>
            <a:spLocks noGrp="1"/>
          </p:cNvSpPr>
          <p:nvPr>
            <p:ph type="sldNum" sz="quarter" idx="12"/>
          </p:nvPr>
        </p:nvSpPr>
        <p:spPr/>
        <p:txBody>
          <a:bodyPr/>
          <a:lstStyle/>
          <a:p>
            <a:fld id="{F6F21754-6127-4040-B4D2-7FB0A68421AE}" type="slidenum">
              <a:rPr lang="it-IT" smtClean="0"/>
              <a:t>46</a:t>
            </a:fld>
            <a:endParaRPr lang="it-IT"/>
          </a:p>
        </p:txBody>
      </p:sp>
    </p:spTree>
    <p:extLst>
      <p:ext uri="{BB962C8B-B14F-4D97-AF65-F5344CB8AC3E}">
        <p14:creationId xmlns:p14="http://schemas.microsoft.com/office/powerpoint/2010/main" val="394758010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87D5B0-D32C-7789-F167-1B6ECE362CFE}"/>
              </a:ext>
            </a:extLst>
          </p:cNvPr>
          <p:cNvSpPr>
            <a:spLocks noGrp="1"/>
          </p:cNvSpPr>
          <p:nvPr>
            <p:ph type="title"/>
          </p:nvPr>
        </p:nvSpPr>
        <p:spPr/>
        <p:txBody>
          <a:bodyPr/>
          <a:lstStyle/>
          <a:p>
            <a:r>
              <a:rPr lang="it-IT" dirty="0"/>
              <a:t>Il Patto con il Governo</a:t>
            </a:r>
          </a:p>
        </p:txBody>
      </p:sp>
      <p:sp>
        <p:nvSpPr>
          <p:cNvPr id="3" name="Segnaposto contenuto 2">
            <a:extLst>
              <a:ext uri="{FF2B5EF4-FFF2-40B4-BE49-F238E27FC236}">
                <a16:creationId xmlns:a16="http://schemas.microsoft.com/office/drawing/2014/main" id="{CE8B81A2-1BEC-52F2-774F-F653BD6E753E}"/>
              </a:ext>
            </a:extLst>
          </p:cNvPr>
          <p:cNvSpPr>
            <a:spLocks noGrp="1"/>
          </p:cNvSpPr>
          <p:nvPr>
            <p:ph idx="1"/>
          </p:nvPr>
        </p:nvSpPr>
        <p:spPr/>
        <p:txBody>
          <a:bodyPr/>
          <a:lstStyle/>
          <a:p>
            <a:pPr marL="0" indent="0">
              <a:buNone/>
            </a:pPr>
            <a:r>
              <a:rPr lang="it-IT" dirty="0"/>
              <a:t>m) Ulteriori interventi di riduzione del disavanzo, di contenimento della spesa individuati in autonomia dall’ente.</a:t>
            </a:r>
          </a:p>
          <a:p>
            <a:pPr marL="0" indent="0">
              <a:buNone/>
            </a:pPr>
            <a:endParaRPr lang="it-IT" dirty="0"/>
          </a:p>
          <a:p>
            <a:pPr marL="0" indent="0">
              <a:buNone/>
            </a:pPr>
            <a:r>
              <a:rPr lang="it-IT" dirty="0"/>
              <a:t>L’incremento dell’addizionale IRPEF non può essere superiore a 0.4 punti</a:t>
            </a:r>
          </a:p>
          <a:p>
            <a:pPr marL="0" indent="0">
              <a:buNone/>
            </a:pPr>
            <a:r>
              <a:rPr lang="it-IT" dirty="0"/>
              <a:t>L’incremento delle addizionali di imbarco non può essere superiore a 3 euro per passeggero.</a:t>
            </a:r>
          </a:p>
          <a:p>
            <a:pPr marL="0" indent="0">
              <a:buNone/>
            </a:pPr>
            <a:r>
              <a:rPr lang="it-IT" dirty="0"/>
              <a:t>Le misure devono essere proposte al Ministero e verificate da un tavolo tecnico interministeriale (Interno, MEF, Agenzia Entrate Riscossione)</a:t>
            </a:r>
          </a:p>
        </p:txBody>
      </p:sp>
      <p:sp>
        <p:nvSpPr>
          <p:cNvPr id="4" name="Segnaposto numero diapositiva 3">
            <a:extLst>
              <a:ext uri="{FF2B5EF4-FFF2-40B4-BE49-F238E27FC236}">
                <a16:creationId xmlns:a16="http://schemas.microsoft.com/office/drawing/2014/main" id="{CDFD9C6C-6176-0996-9C3E-BE8B5F74CA38}"/>
              </a:ext>
            </a:extLst>
          </p:cNvPr>
          <p:cNvSpPr>
            <a:spLocks noGrp="1"/>
          </p:cNvSpPr>
          <p:nvPr>
            <p:ph type="sldNum" sz="quarter" idx="12"/>
          </p:nvPr>
        </p:nvSpPr>
        <p:spPr/>
        <p:txBody>
          <a:bodyPr/>
          <a:lstStyle/>
          <a:p>
            <a:fld id="{F6F21754-6127-4040-B4D2-7FB0A68421AE}" type="slidenum">
              <a:rPr lang="it-IT" smtClean="0"/>
              <a:t>47</a:t>
            </a:fld>
            <a:endParaRPr lang="it-IT"/>
          </a:p>
        </p:txBody>
      </p:sp>
    </p:spTree>
    <p:extLst>
      <p:ext uri="{BB962C8B-B14F-4D97-AF65-F5344CB8AC3E}">
        <p14:creationId xmlns:p14="http://schemas.microsoft.com/office/powerpoint/2010/main" val="9951677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933140-6EE8-71AE-5848-1DCE80739356}"/>
              </a:ext>
            </a:extLst>
          </p:cNvPr>
          <p:cNvSpPr>
            <a:spLocks noGrp="1"/>
          </p:cNvSpPr>
          <p:nvPr>
            <p:ph type="title"/>
          </p:nvPr>
        </p:nvSpPr>
        <p:spPr/>
        <p:txBody>
          <a:bodyPr/>
          <a:lstStyle/>
          <a:p>
            <a:r>
              <a:rPr lang="it-IT" dirty="0"/>
              <a:t>Il Patto con il Governo</a:t>
            </a:r>
          </a:p>
        </p:txBody>
      </p:sp>
      <p:sp>
        <p:nvSpPr>
          <p:cNvPr id="3" name="Segnaposto contenuto 2">
            <a:extLst>
              <a:ext uri="{FF2B5EF4-FFF2-40B4-BE49-F238E27FC236}">
                <a16:creationId xmlns:a16="http://schemas.microsoft.com/office/drawing/2014/main" id="{AD80372A-5513-2F27-C3A1-14091334EF4D}"/>
              </a:ext>
            </a:extLst>
          </p:cNvPr>
          <p:cNvSpPr>
            <a:spLocks noGrp="1"/>
          </p:cNvSpPr>
          <p:nvPr>
            <p:ph idx="1"/>
          </p:nvPr>
        </p:nvSpPr>
        <p:spPr/>
        <p:txBody>
          <a:bodyPr/>
          <a:lstStyle/>
          <a:p>
            <a:pPr marL="0" indent="0">
              <a:buNone/>
            </a:pPr>
            <a:r>
              <a:rPr lang="it-IT" dirty="0"/>
              <a:t>Il tavolo tecnico considerata l’entità del disavanzo da ripianare individua la variazione delle misure proposte dal Comune per conseguire l’equilibrio strutturale del bilancio.</a:t>
            </a:r>
          </a:p>
          <a:p>
            <a:pPr marL="0" indent="0">
              <a:buNone/>
            </a:pPr>
            <a:r>
              <a:rPr lang="it-IT" dirty="0"/>
              <a:t>Le maggiori entrate derivanti dalle misure devono essere destinate al ripiano del disavanzo.</a:t>
            </a:r>
          </a:p>
          <a:p>
            <a:pPr marL="0" indent="0">
              <a:buNone/>
            </a:pPr>
            <a:r>
              <a:rPr lang="it-IT" dirty="0"/>
              <a:t>Per due anni sono sospese le misure relative alla dichiarazione di dissesto.</a:t>
            </a:r>
          </a:p>
          <a:p>
            <a:pPr marL="0" indent="0">
              <a:buNone/>
            </a:pPr>
            <a:r>
              <a:rPr lang="it-IT" dirty="0"/>
              <a:t>Gli enti che hanno sottoscritto il Patto sono esclusi dai tagli di risorse</a:t>
            </a:r>
          </a:p>
        </p:txBody>
      </p:sp>
      <p:sp>
        <p:nvSpPr>
          <p:cNvPr id="4" name="Segnaposto numero diapositiva 3">
            <a:extLst>
              <a:ext uri="{FF2B5EF4-FFF2-40B4-BE49-F238E27FC236}">
                <a16:creationId xmlns:a16="http://schemas.microsoft.com/office/drawing/2014/main" id="{0981912B-2D76-ABB4-BC43-81012CBF23E9}"/>
              </a:ext>
            </a:extLst>
          </p:cNvPr>
          <p:cNvSpPr>
            <a:spLocks noGrp="1"/>
          </p:cNvSpPr>
          <p:nvPr>
            <p:ph type="sldNum" sz="quarter" idx="12"/>
          </p:nvPr>
        </p:nvSpPr>
        <p:spPr/>
        <p:txBody>
          <a:bodyPr/>
          <a:lstStyle/>
          <a:p>
            <a:fld id="{F6F21754-6127-4040-B4D2-7FB0A68421AE}" type="slidenum">
              <a:rPr lang="it-IT" smtClean="0"/>
              <a:t>48</a:t>
            </a:fld>
            <a:endParaRPr lang="it-IT"/>
          </a:p>
        </p:txBody>
      </p:sp>
    </p:spTree>
    <p:extLst>
      <p:ext uri="{BB962C8B-B14F-4D97-AF65-F5344CB8AC3E}">
        <p14:creationId xmlns:p14="http://schemas.microsoft.com/office/powerpoint/2010/main" val="26473688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1875FA5-BE08-2A4A-7CB4-9C0BC56A0868}"/>
              </a:ext>
            </a:extLst>
          </p:cNvPr>
          <p:cNvSpPr>
            <a:spLocks noGrp="1"/>
          </p:cNvSpPr>
          <p:nvPr>
            <p:ph type="title"/>
          </p:nvPr>
        </p:nvSpPr>
        <p:spPr/>
        <p:txBody>
          <a:bodyPr/>
          <a:lstStyle/>
          <a:p>
            <a:r>
              <a:rPr lang="it-IT" dirty="0"/>
              <a:t>Il Patto con il Governo</a:t>
            </a:r>
          </a:p>
        </p:txBody>
      </p:sp>
      <p:sp>
        <p:nvSpPr>
          <p:cNvPr id="3" name="Segnaposto contenuto 2">
            <a:extLst>
              <a:ext uri="{FF2B5EF4-FFF2-40B4-BE49-F238E27FC236}">
                <a16:creationId xmlns:a16="http://schemas.microsoft.com/office/drawing/2014/main" id="{8D9C3D7E-9869-C5E2-FD73-115BC365F0CA}"/>
              </a:ext>
            </a:extLst>
          </p:cNvPr>
          <p:cNvSpPr>
            <a:spLocks noGrp="1"/>
          </p:cNvSpPr>
          <p:nvPr>
            <p:ph idx="1"/>
          </p:nvPr>
        </p:nvSpPr>
        <p:spPr/>
        <p:txBody>
          <a:bodyPr/>
          <a:lstStyle/>
          <a:p>
            <a:r>
              <a:rPr lang="it-IT" dirty="0"/>
              <a:t>Un esempio:</a:t>
            </a:r>
          </a:p>
          <a:p>
            <a:pPr marL="0" indent="0">
              <a:buNone/>
            </a:pPr>
            <a:r>
              <a:rPr lang="it-IT" dirty="0"/>
              <a:t>Il Patto sottoscritto dal Comune di Avellino (1 novembre 2023):</a:t>
            </a:r>
          </a:p>
          <a:p>
            <a:pPr>
              <a:buFontTx/>
              <a:buChar char="-"/>
            </a:pPr>
            <a:r>
              <a:rPr lang="it-IT" dirty="0"/>
              <a:t>Ripiano del disavanzo in dieci anni</a:t>
            </a:r>
          </a:p>
          <a:p>
            <a:pPr>
              <a:buFontTx/>
              <a:buChar char="-"/>
            </a:pPr>
            <a:r>
              <a:rPr lang="it-IT" dirty="0"/>
              <a:t>Accesso al fondo decennale (50 milioni anno da ripartire fra i comuni di Avellino, Salerno, Potenza, Rieti, Vibo Valentia, Lecce, Alessandria, Brindisi, Genova e Venezia) – circa 16,2 milioni nei prossimi 8 anni</a:t>
            </a:r>
          </a:p>
          <a:p>
            <a:pPr>
              <a:buFontTx/>
              <a:buChar char="-"/>
            </a:pPr>
            <a:r>
              <a:rPr lang="it-IT" dirty="0"/>
              <a:t>Addizionale comunale 1%</a:t>
            </a:r>
          </a:p>
          <a:p>
            <a:pPr marL="0" indent="0">
              <a:buNone/>
            </a:pPr>
            <a:r>
              <a:rPr lang="it-IT" dirty="0"/>
              <a:t>… ma il coordinamento con il PRFP in corso?</a:t>
            </a:r>
          </a:p>
        </p:txBody>
      </p:sp>
      <p:sp>
        <p:nvSpPr>
          <p:cNvPr id="4" name="Segnaposto numero diapositiva 3">
            <a:extLst>
              <a:ext uri="{FF2B5EF4-FFF2-40B4-BE49-F238E27FC236}">
                <a16:creationId xmlns:a16="http://schemas.microsoft.com/office/drawing/2014/main" id="{9251972D-D96F-3BAB-D4E0-5FF87518225F}"/>
              </a:ext>
            </a:extLst>
          </p:cNvPr>
          <p:cNvSpPr>
            <a:spLocks noGrp="1"/>
          </p:cNvSpPr>
          <p:nvPr>
            <p:ph type="sldNum" sz="quarter" idx="12"/>
          </p:nvPr>
        </p:nvSpPr>
        <p:spPr/>
        <p:txBody>
          <a:bodyPr/>
          <a:lstStyle/>
          <a:p>
            <a:fld id="{F6F21754-6127-4040-B4D2-7FB0A68421AE}" type="slidenum">
              <a:rPr lang="it-IT" smtClean="0"/>
              <a:t>49</a:t>
            </a:fld>
            <a:endParaRPr lang="it-IT"/>
          </a:p>
        </p:txBody>
      </p:sp>
    </p:spTree>
    <p:extLst>
      <p:ext uri="{BB962C8B-B14F-4D97-AF65-F5344CB8AC3E}">
        <p14:creationId xmlns:p14="http://schemas.microsoft.com/office/powerpoint/2010/main" val="181392270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14CDD55-4F5A-52B3-CDFC-2D6BB7855D35}"/>
              </a:ext>
            </a:extLst>
          </p:cNvPr>
          <p:cNvSpPr>
            <a:spLocks noGrp="1"/>
          </p:cNvSpPr>
          <p:nvPr>
            <p:ph type="title"/>
          </p:nvPr>
        </p:nvSpPr>
        <p:spPr/>
        <p:txBody>
          <a:bodyPr/>
          <a:lstStyle/>
          <a:p>
            <a:r>
              <a:rPr lang="it-IT" dirty="0"/>
              <a:t>Il Patto con il Governo</a:t>
            </a:r>
          </a:p>
        </p:txBody>
      </p:sp>
      <p:sp>
        <p:nvSpPr>
          <p:cNvPr id="3" name="Segnaposto contenuto 2">
            <a:extLst>
              <a:ext uri="{FF2B5EF4-FFF2-40B4-BE49-F238E27FC236}">
                <a16:creationId xmlns:a16="http://schemas.microsoft.com/office/drawing/2014/main" id="{8D05F5A2-B87C-AC5B-9ECE-43AC53CE6D1E}"/>
              </a:ext>
            </a:extLst>
          </p:cNvPr>
          <p:cNvSpPr>
            <a:spLocks noGrp="1"/>
          </p:cNvSpPr>
          <p:nvPr>
            <p:ph idx="1"/>
          </p:nvPr>
        </p:nvSpPr>
        <p:spPr/>
        <p:txBody>
          <a:bodyPr/>
          <a:lstStyle/>
          <a:p>
            <a:r>
              <a:rPr lang="it-IT" dirty="0"/>
              <a:t>Il Patto sottoscritto dal comune di Napoli:</a:t>
            </a:r>
          </a:p>
          <a:p>
            <a:pPr marL="0" indent="0">
              <a:buNone/>
            </a:pPr>
            <a:r>
              <a:rPr lang="it-IT" dirty="0"/>
              <a:t>Contributo complessivo di 1 miliardo e 231 milioni di euro in quote annuali dal 2023 al 2042</a:t>
            </a:r>
          </a:p>
          <a:p>
            <a:pPr marL="0" indent="0">
              <a:buNone/>
            </a:pPr>
            <a:r>
              <a:rPr lang="it-IT" dirty="0"/>
              <a:t>Addizionale comunale IRPEF all’1%</a:t>
            </a:r>
          </a:p>
          <a:p>
            <a:pPr marL="0" indent="0">
              <a:buNone/>
            </a:pPr>
            <a:r>
              <a:rPr lang="it-IT" dirty="0"/>
              <a:t>Tassa di imbarco  + 2 euro per passeggero (8,5 euro)</a:t>
            </a:r>
          </a:p>
          <a:p>
            <a:pPr marL="0" indent="0">
              <a:buNone/>
            </a:pPr>
            <a:r>
              <a:rPr lang="it-IT" i="1" dirty="0"/>
              <a:t>12,4 milioni di passeggeri Capodichino</a:t>
            </a:r>
          </a:p>
          <a:p>
            <a:pPr marL="0" indent="0">
              <a:buNone/>
            </a:pPr>
            <a:r>
              <a:rPr lang="it-IT" i="1" dirty="0"/>
              <a:t>7,2 milioni di passeggeri traghetti </a:t>
            </a:r>
            <a:r>
              <a:rPr lang="it-IT" i="1"/>
              <a:t>e crociere</a:t>
            </a:r>
            <a:endParaRPr lang="it-IT" i="1" dirty="0"/>
          </a:p>
        </p:txBody>
      </p:sp>
      <p:sp>
        <p:nvSpPr>
          <p:cNvPr id="4" name="Segnaposto numero diapositiva 3">
            <a:extLst>
              <a:ext uri="{FF2B5EF4-FFF2-40B4-BE49-F238E27FC236}">
                <a16:creationId xmlns:a16="http://schemas.microsoft.com/office/drawing/2014/main" id="{D502F989-5C86-A224-496E-512D7C8CC167}"/>
              </a:ext>
            </a:extLst>
          </p:cNvPr>
          <p:cNvSpPr>
            <a:spLocks noGrp="1"/>
          </p:cNvSpPr>
          <p:nvPr>
            <p:ph type="sldNum" sz="quarter" idx="12"/>
          </p:nvPr>
        </p:nvSpPr>
        <p:spPr/>
        <p:txBody>
          <a:bodyPr/>
          <a:lstStyle/>
          <a:p>
            <a:fld id="{F6F21754-6127-4040-B4D2-7FB0A68421AE}" type="slidenum">
              <a:rPr lang="it-IT" smtClean="0"/>
              <a:t>50</a:t>
            </a:fld>
            <a:endParaRPr lang="it-IT"/>
          </a:p>
        </p:txBody>
      </p:sp>
    </p:spTree>
    <p:extLst>
      <p:ext uri="{BB962C8B-B14F-4D97-AF65-F5344CB8AC3E}">
        <p14:creationId xmlns:p14="http://schemas.microsoft.com/office/powerpoint/2010/main" val="31459201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BAEA41-4A6C-FE44-9E87-E145F79E12E0}"/>
              </a:ext>
            </a:extLst>
          </p:cNvPr>
          <p:cNvSpPr>
            <a:spLocks noGrp="1"/>
          </p:cNvSpPr>
          <p:nvPr>
            <p:ph type="title"/>
          </p:nvPr>
        </p:nvSpPr>
        <p:spPr>
          <a:xfrm>
            <a:off x="369185" y="115149"/>
            <a:ext cx="10515600" cy="1647043"/>
          </a:xfrm>
        </p:spPr>
        <p:txBody>
          <a:bodyPr>
            <a:normAutofit/>
          </a:bodyPr>
          <a:lstStyle/>
          <a:p>
            <a:r>
              <a:rPr lang="it-IT" b="1" dirty="0">
                <a:solidFill>
                  <a:srgbClr val="0070C0"/>
                </a:solidFill>
              </a:rPr>
              <a:t>«Principio di gradualità» delle crisi finanziarie </a:t>
            </a:r>
          </a:p>
        </p:txBody>
      </p:sp>
      <p:sp>
        <p:nvSpPr>
          <p:cNvPr id="4" name="CasellaDiTesto 3">
            <a:extLst>
              <a:ext uri="{FF2B5EF4-FFF2-40B4-BE49-F238E27FC236}">
                <a16:creationId xmlns:a16="http://schemas.microsoft.com/office/drawing/2014/main" id="{9F26E95A-3788-8745-B58D-D803986E2BCA}"/>
              </a:ext>
            </a:extLst>
          </p:cNvPr>
          <p:cNvSpPr txBox="1"/>
          <p:nvPr/>
        </p:nvSpPr>
        <p:spPr>
          <a:xfrm>
            <a:off x="498844" y="1654214"/>
            <a:ext cx="11323971" cy="923330"/>
          </a:xfrm>
          <a:prstGeom prst="rect">
            <a:avLst/>
          </a:prstGeom>
          <a:noFill/>
        </p:spPr>
        <p:txBody>
          <a:bodyPr wrap="square">
            <a:spAutoFit/>
          </a:bodyPr>
          <a:lstStyle/>
          <a:p>
            <a:pPr algn="just"/>
            <a:r>
              <a:rPr lang="it-IT" sz="1800" dirty="0">
                <a:effectLst/>
                <a:latin typeface="Calibri" panose="020F0502020204030204" pitchFamily="34" charset="0"/>
                <a:ea typeface="Calibri" panose="020F0502020204030204" pitchFamily="34" charset="0"/>
                <a:cs typeface="Times New Roman" panose="02020603050405020304" pitchFamily="18" charset="0"/>
              </a:rPr>
              <a:t>La sezione delle </a:t>
            </a:r>
            <a:r>
              <a:rPr lang="it-IT" sz="1800" b="1" dirty="0">
                <a:effectLst/>
                <a:latin typeface="Calibri" panose="020F0502020204030204" pitchFamily="34" charset="0"/>
                <a:ea typeface="Calibri" panose="020F0502020204030204" pitchFamily="34" charset="0"/>
                <a:cs typeface="Times New Roman" panose="02020603050405020304" pitchFamily="18" charset="0"/>
              </a:rPr>
              <a:t>autonomie della Corte dei Conti </a:t>
            </a:r>
            <a:r>
              <a:rPr lang="it-IT" sz="1800" dirty="0">
                <a:effectLst/>
                <a:latin typeface="Calibri" panose="020F0502020204030204" pitchFamily="34" charset="0"/>
                <a:ea typeface="Calibri" panose="020F0502020204030204" pitchFamily="34" charset="0"/>
                <a:cs typeface="Times New Roman" panose="02020603050405020304" pitchFamily="18" charset="0"/>
              </a:rPr>
              <a:t>afferma che sono istituti che «si intrecciano per effetto dai numerosi interventi del legislatore sull’impianto originario» </a:t>
            </a:r>
          </a:p>
          <a:p>
            <a:pPr algn="just"/>
            <a:r>
              <a:rPr lang="it-IT" sz="1800" dirty="0">
                <a:effectLst/>
                <a:latin typeface="Calibri" panose="020F0502020204030204" pitchFamily="34" charset="0"/>
                <a:ea typeface="Calibri" panose="020F0502020204030204" pitchFamily="34" charset="0"/>
                <a:cs typeface="Times New Roman" panose="02020603050405020304" pitchFamily="18" charset="0"/>
              </a:rPr>
              <a:t>(cfr. Corte dei conti, Sezione Autonomie, del. n. 7/SEZAUT/2020/FRG del 5 maggio 2020).</a:t>
            </a:r>
          </a:p>
        </p:txBody>
      </p:sp>
      <p:sp>
        <p:nvSpPr>
          <p:cNvPr id="6" name="CasellaDiTesto 5">
            <a:extLst>
              <a:ext uri="{FF2B5EF4-FFF2-40B4-BE49-F238E27FC236}">
                <a16:creationId xmlns:a16="http://schemas.microsoft.com/office/drawing/2014/main" id="{E325AE07-2387-9E4A-BFE5-05B147651DEA}"/>
              </a:ext>
            </a:extLst>
          </p:cNvPr>
          <p:cNvSpPr txBox="1"/>
          <p:nvPr/>
        </p:nvSpPr>
        <p:spPr>
          <a:xfrm>
            <a:off x="498844" y="3036323"/>
            <a:ext cx="11194312" cy="3139321"/>
          </a:xfrm>
          <a:prstGeom prst="rect">
            <a:avLst/>
          </a:prstGeom>
          <a:noFill/>
        </p:spPr>
        <p:txBody>
          <a:bodyPr wrap="square">
            <a:spAutoFit/>
          </a:bodyPr>
          <a:lstStyle/>
          <a:p>
            <a:pPr algn="just"/>
            <a:r>
              <a:rPr lang="it-IT" sz="1800" b="1" dirty="0">
                <a:effectLst/>
                <a:latin typeface="Calibri" panose="020F0502020204030204" pitchFamily="34" charset="0"/>
                <a:ea typeface="Calibri" panose="020F0502020204030204" pitchFamily="34" charset="0"/>
                <a:cs typeface="Times New Roman" panose="02020603050405020304" pitchFamily="18" charset="0"/>
              </a:rPr>
              <a:t>La Corte dei conti, Sezione di controllo per la Lombardia </a:t>
            </a:r>
            <a:r>
              <a:rPr lang="it-IT" sz="1800" dirty="0">
                <a:effectLst/>
                <a:latin typeface="Calibri" panose="020F0502020204030204" pitchFamily="34" charset="0"/>
                <a:ea typeface="Calibri" panose="020F0502020204030204" pitchFamily="34" charset="0"/>
                <a:cs typeface="Times New Roman" panose="02020603050405020304" pitchFamily="18" charset="0"/>
              </a:rPr>
              <a:t>(del. n. 43/2022/PRSP) articola la disciplina della criticità finanziaria del </a:t>
            </a:r>
            <a:r>
              <a:rPr lang="it-IT" sz="1800" dirty="0" err="1">
                <a:effectLst/>
                <a:latin typeface="Calibri" panose="020F0502020204030204" pitchFamily="34" charset="0"/>
                <a:ea typeface="Calibri" panose="020F0502020204030204" pitchFamily="34" charset="0"/>
                <a:cs typeface="Times New Roman" panose="02020603050405020304" pitchFamily="18" charset="0"/>
              </a:rPr>
              <a:t>Tuel</a:t>
            </a:r>
            <a:r>
              <a:rPr lang="it-IT" sz="1800" dirty="0">
                <a:effectLst/>
                <a:latin typeface="Calibri" panose="020F0502020204030204" pitchFamily="34" charset="0"/>
                <a:ea typeface="Calibri" panose="020F0502020204030204" pitchFamily="34" charset="0"/>
                <a:cs typeface="Times New Roman" panose="02020603050405020304" pitchFamily="18" charset="0"/>
              </a:rPr>
              <a:t> in “</a:t>
            </a:r>
            <a:r>
              <a:rPr lang="it-IT" sz="1800" i="1" dirty="0">
                <a:effectLst/>
                <a:latin typeface="Calibri" panose="020F0502020204030204" pitchFamily="34" charset="0"/>
                <a:ea typeface="Calibri" panose="020F0502020204030204" pitchFamily="34" charset="0"/>
                <a:cs typeface="Times New Roman" panose="02020603050405020304" pitchFamily="18" charset="0"/>
              </a:rPr>
              <a:t>tre distinti momenti: i) gli indicatori deficitari, ii) il riequilibrio finanziario pluriennale, iii) il dissesto finanziario</a:t>
            </a:r>
            <a:r>
              <a:rPr lang="it-IT" sz="1800" dirty="0">
                <a:effectLst/>
                <a:latin typeface="Calibri" panose="020F0502020204030204" pitchFamily="34" charset="0"/>
                <a:ea typeface="Calibri" panose="020F0502020204030204" pitchFamily="34" charset="0"/>
                <a:cs typeface="Times New Roman" panose="02020603050405020304" pitchFamily="18" charset="0"/>
              </a:rPr>
              <a:t>”. </a:t>
            </a:r>
          </a:p>
          <a:p>
            <a:pPr algn="just"/>
            <a:r>
              <a:rPr lang="it-IT" sz="1800" dirty="0">
                <a:effectLst/>
                <a:latin typeface="Calibri" panose="020F0502020204030204" pitchFamily="34" charset="0"/>
                <a:ea typeface="Calibri" panose="020F0502020204030204" pitchFamily="34" charset="0"/>
                <a:cs typeface="Times New Roman" panose="02020603050405020304" pitchFamily="18" charset="0"/>
              </a:rPr>
              <a:t>Il primo momento ha un valore predittivo e correttivo (l’allarme scatta quando il numero degli indicatori critici supera la metà degli stessi); gli altri hanno invece una funzione correttiva, commisurata alla gravità della situazione dell’ente. La Sezione lombarda delinea un principio di gradualità delle crisi che può andare dal primo sintomo di </a:t>
            </a:r>
            <a:r>
              <a:rPr lang="it-IT" sz="1800" dirty="0" err="1">
                <a:effectLst/>
                <a:latin typeface="Calibri" panose="020F0502020204030204" pitchFamily="34" charset="0"/>
                <a:ea typeface="Calibri" panose="020F0502020204030204" pitchFamily="34" charset="0"/>
                <a:cs typeface="Times New Roman" panose="02020603050405020304" pitchFamily="18" charset="0"/>
              </a:rPr>
              <a:t>deficitarietà</a:t>
            </a:r>
            <a:r>
              <a:rPr lang="it-IT" sz="1800" dirty="0">
                <a:effectLst/>
                <a:latin typeface="Calibri" panose="020F0502020204030204" pitchFamily="34" charset="0"/>
                <a:ea typeface="Calibri" panose="020F0502020204030204" pitchFamily="34" charset="0"/>
                <a:cs typeface="Times New Roman" panose="02020603050405020304" pitchFamily="18" charset="0"/>
              </a:rPr>
              <a:t> fino alla dichiarazione di dissesto.</a:t>
            </a:r>
          </a:p>
          <a:p>
            <a:pPr algn="ctr"/>
            <a:endParaRPr lang="it-IT" sz="1800" b="1" dirty="0">
              <a:effectLst/>
              <a:latin typeface="Calibri" panose="020F0502020204030204" pitchFamily="34" charset="0"/>
              <a:ea typeface="Calibri" panose="020F0502020204030204" pitchFamily="34" charset="0"/>
              <a:cs typeface="Times New Roman" panose="02020603050405020304" pitchFamily="18" charset="0"/>
            </a:endParaRPr>
          </a:p>
          <a:p>
            <a:pPr algn="ctr"/>
            <a:endParaRPr lang="it-IT" sz="1800" b="1" dirty="0">
              <a:effectLst/>
              <a:latin typeface="Calibri" panose="020F0502020204030204" pitchFamily="34" charset="0"/>
              <a:ea typeface="Calibri" panose="020F0502020204030204" pitchFamily="34" charset="0"/>
              <a:cs typeface="Times New Roman" panose="02020603050405020304" pitchFamily="18" charset="0"/>
            </a:endParaRPr>
          </a:p>
          <a:p>
            <a:pPr algn="just"/>
            <a:r>
              <a:rPr lang="it-IT" b="1" dirty="0">
                <a:latin typeface="Calibri" panose="020F0502020204030204" pitchFamily="34" charset="0"/>
                <a:ea typeface="Calibri" panose="020F0502020204030204" pitchFamily="34" charset="0"/>
                <a:cs typeface="Times New Roman" panose="02020603050405020304" pitchFamily="18" charset="0"/>
              </a:rPr>
              <a:t>La Corte dei conti SS.RR. </a:t>
            </a:r>
            <a:r>
              <a:rPr lang="it-IT" dirty="0">
                <a:latin typeface="Calibri" panose="020F0502020204030204" pitchFamily="34" charset="0"/>
                <a:ea typeface="Calibri" panose="020F0502020204030204" pitchFamily="34" charset="0"/>
                <a:cs typeface="Times New Roman" panose="02020603050405020304" pitchFamily="18" charset="0"/>
              </a:rPr>
              <a:t>conferma il principio della gradualità (delibera n. 4/2023)</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Segnaposto numero diapositiva 4">
            <a:extLst>
              <a:ext uri="{FF2B5EF4-FFF2-40B4-BE49-F238E27FC236}">
                <a16:creationId xmlns:a16="http://schemas.microsoft.com/office/drawing/2014/main" id="{C64B52B5-94BD-43D7-BD2C-604AE0BB6AA4}"/>
              </a:ext>
            </a:extLst>
          </p:cNvPr>
          <p:cNvSpPr>
            <a:spLocks noGrp="1"/>
          </p:cNvSpPr>
          <p:nvPr>
            <p:ph type="sldNum" sz="quarter" idx="12"/>
          </p:nvPr>
        </p:nvSpPr>
        <p:spPr/>
        <p:txBody>
          <a:bodyPr/>
          <a:lstStyle/>
          <a:p>
            <a:fld id="{F6F21754-6127-4040-B4D2-7FB0A68421AE}" type="slidenum">
              <a:rPr lang="it-IT" smtClean="0"/>
              <a:t>6</a:t>
            </a:fld>
            <a:endParaRPr lang="it-IT"/>
          </a:p>
        </p:txBody>
      </p:sp>
    </p:spTree>
    <p:extLst>
      <p:ext uri="{BB962C8B-B14F-4D97-AF65-F5344CB8AC3E}">
        <p14:creationId xmlns:p14="http://schemas.microsoft.com/office/powerpoint/2010/main" val="414699944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660B565-0616-D051-7C63-01A718CE7F74}"/>
              </a:ext>
            </a:extLst>
          </p:cNvPr>
          <p:cNvSpPr>
            <a:spLocks noGrp="1"/>
          </p:cNvSpPr>
          <p:nvPr>
            <p:ph type="title"/>
          </p:nvPr>
        </p:nvSpPr>
        <p:spPr/>
        <p:txBody>
          <a:bodyPr/>
          <a:lstStyle/>
          <a:p>
            <a:r>
              <a:rPr lang="it-IT" dirty="0"/>
              <a:t>Il Patto con il Governo</a:t>
            </a:r>
          </a:p>
        </p:txBody>
      </p:sp>
      <p:sp>
        <p:nvSpPr>
          <p:cNvPr id="3" name="Segnaposto contenuto 2">
            <a:extLst>
              <a:ext uri="{FF2B5EF4-FFF2-40B4-BE49-F238E27FC236}">
                <a16:creationId xmlns:a16="http://schemas.microsoft.com/office/drawing/2014/main" id="{3087E4A3-2C81-9FC9-D472-DF1B92AABB84}"/>
              </a:ext>
            </a:extLst>
          </p:cNvPr>
          <p:cNvSpPr>
            <a:spLocks noGrp="1"/>
          </p:cNvSpPr>
          <p:nvPr>
            <p:ph idx="1"/>
          </p:nvPr>
        </p:nvSpPr>
        <p:spPr/>
        <p:txBody>
          <a:bodyPr/>
          <a:lstStyle/>
          <a:p>
            <a:r>
              <a:rPr lang="it-IT" dirty="0"/>
              <a:t>Il patto sottoscritto dal comune di Torino:</a:t>
            </a:r>
          </a:p>
          <a:p>
            <a:pPr marL="0" indent="0">
              <a:buNone/>
            </a:pPr>
            <a:r>
              <a:rPr lang="it-IT" dirty="0"/>
              <a:t>Contributo complessivo di 1 miliardo e 120 milioni di euro in quote annuali dal 2023 al 2042</a:t>
            </a:r>
          </a:p>
          <a:p>
            <a:pPr marL="0" indent="0">
              <a:buNone/>
            </a:pPr>
            <a:r>
              <a:rPr lang="it-IT" dirty="0"/>
              <a:t>Addizionale </a:t>
            </a:r>
            <a:r>
              <a:rPr lang="it-IT" dirty="0" err="1"/>
              <a:t>irpef</a:t>
            </a:r>
            <a:r>
              <a:rPr lang="it-IT" dirty="0"/>
              <a:t> 1,2%</a:t>
            </a:r>
          </a:p>
          <a:p>
            <a:pPr marL="0" indent="0">
              <a:buNone/>
            </a:pPr>
            <a:r>
              <a:rPr lang="it-IT" dirty="0"/>
              <a:t>Tassa di imbarco + 2 euro (6,5 euro per passeggero) </a:t>
            </a:r>
          </a:p>
          <a:p>
            <a:pPr marL="0" indent="0">
              <a:buNone/>
            </a:pPr>
            <a:r>
              <a:rPr lang="it-IT" i="1" dirty="0"/>
              <a:t>4,5 milioni di passeggeri</a:t>
            </a:r>
          </a:p>
        </p:txBody>
      </p:sp>
      <p:sp>
        <p:nvSpPr>
          <p:cNvPr id="4" name="Segnaposto numero diapositiva 3">
            <a:extLst>
              <a:ext uri="{FF2B5EF4-FFF2-40B4-BE49-F238E27FC236}">
                <a16:creationId xmlns:a16="http://schemas.microsoft.com/office/drawing/2014/main" id="{0C3D4EC7-CE82-250A-CD40-4522D3257B25}"/>
              </a:ext>
            </a:extLst>
          </p:cNvPr>
          <p:cNvSpPr>
            <a:spLocks noGrp="1"/>
          </p:cNvSpPr>
          <p:nvPr>
            <p:ph type="sldNum" sz="quarter" idx="12"/>
          </p:nvPr>
        </p:nvSpPr>
        <p:spPr/>
        <p:txBody>
          <a:bodyPr/>
          <a:lstStyle/>
          <a:p>
            <a:fld id="{F6F21754-6127-4040-B4D2-7FB0A68421AE}" type="slidenum">
              <a:rPr lang="it-IT" smtClean="0"/>
              <a:t>51</a:t>
            </a:fld>
            <a:endParaRPr lang="it-IT"/>
          </a:p>
        </p:txBody>
      </p:sp>
    </p:spTree>
    <p:extLst>
      <p:ext uri="{BB962C8B-B14F-4D97-AF65-F5344CB8AC3E}">
        <p14:creationId xmlns:p14="http://schemas.microsoft.com/office/powerpoint/2010/main" val="278183138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70B21C-4597-E335-0DA4-2802BC423220}"/>
              </a:ext>
            </a:extLst>
          </p:cNvPr>
          <p:cNvSpPr>
            <a:spLocks noGrp="1"/>
          </p:cNvSpPr>
          <p:nvPr>
            <p:ph type="title"/>
          </p:nvPr>
        </p:nvSpPr>
        <p:spPr/>
        <p:txBody>
          <a:bodyPr/>
          <a:lstStyle/>
          <a:p>
            <a:r>
              <a:rPr lang="it-IT" dirty="0"/>
              <a:t>Il Patto con il Governo</a:t>
            </a:r>
          </a:p>
        </p:txBody>
      </p:sp>
      <p:sp>
        <p:nvSpPr>
          <p:cNvPr id="3" name="Segnaposto contenuto 2">
            <a:extLst>
              <a:ext uri="{FF2B5EF4-FFF2-40B4-BE49-F238E27FC236}">
                <a16:creationId xmlns:a16="http://schemas.microsoft.com/office/drawing/2014/main" id="{BB2E8D44-CDB6-C99A-0D20-490603CA15E9}"/>
              </a:ext>
            </a:extLst>
          </p:cNvPr>
          <p:cNvSpPr>
            <a:spLocks noGrp="1"/>
          </p:cNvSpPr>
          <p:nvPr>
            <p:ph idx="1"/>
          </p:nvPr>
        </p:nvSpPr>
        <p:spPr/>
        <p:txBody>
          <a:bodyPr/>
          <a:lstStyle/>
          <a:p>
            <a:r>
              <a:rPr lang="it-IT" dirty="0"/>
              <a:t>Le misure saranno prorogate per ulteriori comuni (non capoluogo o capoluogo che non hanno presentato la proposta </a:t>
            </a:r>
            <a:r>
              <a:rPr lang="it-IT"/>
              <a:t>di patto)?</a:t>
            </a:r>
          </a:p>
        </p:txBody>
      </p:sp>
      <p:sp>
        <p:nvSpPr>
          <p:cNvPr id="4" name="Segnaposto numero diapositiva 3">
            <a:extLst>
              <a:ext uri="{FF2B5EF4-FFF2-40B4-BE49-F238E27FC236}">
                <a16:creationId xmlns:a16="http://schemas.microsoft.com/office/drawing/2014/main" id="{99D0E66D-BAD4-76BE-67C9-525166129A5B}"/>
              </a:ext>
            </a:extLst>
          </p:cNvPr>
          <p:cNvSpPr>
            <a:spLocks noGrp="1"/>
          </p:cNvSpPr>
          <p:nvPr>
            <p:ph type="sldNum" sz="quarter" idx="12"/>
          </p:nvPr>
        </p:nvSpPr>
        <p:spPr/>
        <p:txBody>
          <a:bodyPr/>
          <a:lstStyle/>
          <a:p>
            <a:fld id="{F6F21754-6127-4040-B4D2-7FB0A68421AE}" type="slidenum">
              <a:rPr lang="it-IT" smtClean="0"/>
              <a:t>52</a:t>
            </a:fld>
            <a:endParaRPr lang="it-IT"/>
          </a:p>
        </p:txBody>
      </p:sp>
    </p:spTree>
    <p:extLst>
      <p:ext uri="{BB962C8B-B14F-4D97-AF65-F5344CB8AC3E}">
        <p14:creationId xmlns:p14="http://schemas.microsoft.com/office/powerpoint/2010/main" val="15986288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11">
            <a:extLst>
              <a:ext uri="{FF2B5EF4-FFF2-40B4-BE49-F238E27FC236}">
                <a16:creationId xmlns:a16="http://schemas.microsoft.com/office/drawing/2014/main" id="{5503853F-23DA-3747-8D68-AFE15378C046}"/>
              </a:ext>
            </a:extLst>
          </p:cNvPr>
          <p:cNvSpPr txBox="1">
            <a:spLocks/>
          </p:cNvSpPr>
          <p:nvPr/>
        </p:nvSpPr>
        <p:spPr>
          <a:xfrm>
            <a:off x="685005" y="3037247"/>
            <a:ext cx="2784606" cy="1732980"/>
          </a:xfrm>
          <a:prstGeom prst="rect">
            <a:avLst/>
          </a:prstGeom>
          <a:noFill/>
          <a:ln w="3175">
            <a:noFill/>
          </a:ln>
        </p:spPr>
        <p:txBody>
          <a:bodyPr vert="horz" lIns="91440" tIns="45720" rIns="91440" bIns="45720" rtlCol="0" anchor="ctr"/>
          <a:lstStyle>
            <a:defPPr>
              <a:defRPr lang="it-IT"/>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it-IT">
              <a:solidFill>
                <a:srgbClr val="FA4616"/>
              </a:solidFill>
            </a:endParaRPr>
          </a:p>
          <a:p>
            <a:endParaRPr lang="it-IT" dirty="0"/>
          </a:p>
        </p:txBody>
      </p:sp>
      <p:sp>
        <p:nvSpPr>
          <p:cNvPr id="5" name="Titolo 1">
            <a:extLst>
              <a:ext uri="{FF2B5EF4-FFF2-40B4-BE49-F238E27FC236}">
                <a16:creationId xmlns:a16="http://schemas.microsoft.com/office/drawing/2014/main" id="{F9973C00-2E57-D646-96C3-E2EF8B4E47B5}"/>
              </a:ext>
            </a:extLst>
          </p:cNvPr>
          <p:cNvSpPr>
            <a:spLocks noGrp="1"/>
          </p:cNvSpPr>
          <p:nvPr>
            <p:ph type="title"/>
          </p:nvPr>
        </p:nvSpPr>
        <p:spPr>
          <a:xfrm>
            <a:off x="520700" y="666355"/>
            <a:ext cx="8575518" cy="922171"/>
          </a:xfrm>
        </p:spPr>
        <p:txBody>
          <a:bodyPr>
            <a:normAutofit/>
          </a:bodyPr>
          <a:lstStyle/>
          <a:p>
            <a:r>
              <a:rPr lang="it-IT" b="1" dirty="0">
                <a:solidFill>
                  <a:schemeClr val="accent1"/>
                </a:solidFill>
              </a:rPr>
              <a:t>Gli indicatori di </a:t>
            </a:r>
            <a:r>
              <a:rPr lang="it-IT" b="1" dirty="0" err="1">
                <a:solidFill>
                  <a:schemeClr val="accent1"/>
                </a:solidFill>
              </a:rPr>
              <a:t>deficitarietà</a:t>
            </a:r>
            <a:endParaRPr lang="it-IT" b="1" dirty="0">
              <a:solidFill>
                <a:schemeClr val="accent1"/>
              </a:solidFill>
            </a:endParaRPr>
          </a:p>
        </p:txBody>
      </p:sp>
      <p:sp>
        <p:nvSpPr>
          <p:cNvPr id="6" name="Segnaposto contenuto 12">
            <a:extLst>
              <a:ext uri="{FF2B5EF4-FFF2-40B4-BE49-F238E27FC236}">
                <a16:creationId xmlns:a16="http://schemas.microsoft.com/office/drawing/2014/main" id="{919BC7F7-0E0C-6846-94E1-C90ABFCE8647}"/>
              </a:ext>
            </a:extLst>
          </p:cNvPr>
          <p:cNvSpPr txBox="1">
            <a:spLocks/>
          </p:cNvSpPr>
          <p:nvPr/>
        </p:nvSpPr>
        <p:spPr>
          <a:xfrm>
            <a:off x="380638" y="1716930"/>
            <a:ext cx="11510601" cy="4645770"/>
          </a:xfrm>
          <a:prstGeom prst="rect">
            <a:avLst/>
          </a:prstGeom>
          <a:solidFill>
            <a:schemeClr val="bg1"/>
          </a:solidFill>
          <a:ln w="3175">
            <a:noFill/>
          </a:ln>
        </p:spPr>
        <p:txBody>
          <a:bodyPr vert="horz" lIns="91440" tIns="45720" rIns="91440" bIns="45720" rtlCol="0" anchor="ctr"/>
          <a:lstStyle>
            <a:defPPr>
              <a:defRPr lang="it-IT"/>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t-IT" sz="2000" dirty="0">
              <a:solidFill>
                <a:schemeClr val="tx1"/>
              </a:solidFill>
            </a:endParaRPr>
          </a:p>
          <a:p>
            <a:endParaRPr lang="it-IT" sz="2000" dirty="0">
              <a:solidFill>
                <a:schemeClr val="tx1"/>
              </a:solidFill>
            </a:endParaRPr>
          </a:p>
          <a:p>
            <a:pPr algn="l"/>
            <a:r>
              <a:rPr lang="it-IT" sz="2000" dirty="0">
                <a:solidFill>
                  <a:schemeClr val="tx1"/>
                </a:solidFill>
              </a:rPr>
              <a:t>Sono attualmente 8 con  opportune soglie per tipologie di enti (comuni, province/città metropolitane, comunità montane).</a:t>
            </a:r>
          </a:p>
          <a:p>
            <a:pPr algn="l"/>
            <a:endParaRPr lang="it-IT" sz="2000" dirty="0">
              <a:solidFill>
                <a:schemeClr val="tx1"/>
              </a:solidFill>
            </a:endParaRPr>
          </a:p>
          <a:p>
            <a:pPr algn="l"/>
            <a:r>
              <a:rPr lang="it-IT" sz="2000" dirty="0">
                <a:solidFill>
                  <a:schemeClr val="tx1"/>
                </a:solidFill>
              </a:rPr>
              <a:t>Sono stati adeguati e nella maggioranza tratti dal Piano degli indicatori della nuova contabilità armonizzata </a:t>
            </a:r>
          </a:p>
          <a:p>
            <a:pPr algn="l"/>
            <a:endParaRPr lang="it-IT" sz="2000" dirty="0">
              <a:solidFill>
                <a:schemeClr val="tx1"/>
              </a:solidFill>
            </a:endParaRPr>
          </a:p>
          <a:p>
            <a:pPr algn="l"/>
            <a:r>
              <a:rPr lang="it-IT" sz="2000" dirty="0">
                <a:solidFill>
                  <a:schemeClr val="tx1"/>
                </a:solidFill>
              </a:rPr>
              <a:t>Le macro aree</a:t>
            </a:r>
          </a:p>
          <a:p>
            <a:pPr algn="l"/>
            <a:r>
              <a:rPr lang="it-IT" sz="2000" dirty="0"/>
              <a:t>Incidenza spese rigide (ripiano disavanzo, personale e debito) su entrate correnti;</a:t>
            </a:r>
          </a:p>
          <a:p>
            <a:pPr algn="l"/>
            <a:r>
              <a:rPr lang="it-IT" sz="2000" dirty="0"/>
              <a:t>Incidenza degli incassi delle entrate proprie sulle previsioni definitive di parte corrente</a:t>
            </a:r>
          </a:p>
          <a:p>
            <a:pPr algn="l"/>
            <a:r>
              <a:rPr lang="it-IT" sz="2000" dirty="0"/>
              <a:t>Anticipazione chiusa solo contabilmente</a:t>
            </a:r>
          </a:p>
          <a:p>
            <a:pPr algn="l"/>
            <a:r>
              <a:rPr lang="it-IT" sz="2000" dirty="0"/>
              <a:t>Sostenibilità dei debiti finanziari</a:t>
            </a:r>
          </a:p>
          <a:p>
            <a:pPr algn="l"/>
            <a:r>
              <a:rPr lang="it-IT" sz="2000" dirty="0"/>
              <a:t>Sostenibilità del disavanzo dell’esercizio</a:t>
            </a:r>
          </a:p>
          <a:p>
            <a:pPr algn="l"/>
            <a:r>
              <a:rPr lang="it-IT" sz="2000" dirty="0"/>
              <a:t>Debiti riconosciuti e finanziati (debiti in corso di riconoscimento)</a:t>
            </a:r>
          </a:p>
          <a:p>
            <a:pPr algn="l"/>
            <a:r>
              <a:rPr lang="it-IT" sz="2000" dirty="0"/>
              <a:t>Effettiva capacità di riscossione (riscossioni su accertamenti)</a:t>
            </a:r>
          </a:p>
          <a:p>
            <a:pPr lvl="1"/>
            <a:endParaRPr lang="it-IT" sz="2000" dirty="0"/>
          </a:p>
          <a:p>
            <a:pPr lvl="1"/>
            <a:endParaRPr lang="it-IT" sz="2000" dirty="0"/>
          </a:p>
          <a:p>
            <a:pPr lvl="1"/>
            <a:endParaRPr lang="it-IT" sz="2000" dirty="0"/>
          </a:p>
          <a:p>
            <a:endParaRPr lang="it-IT" sz="2000" dirty="0"/>
          </a:p>
          <a:p>
            <a:endParaRPr lang="it-IT" dirty="0"/>
          </a:p>
        </p:txBody>
      </p:sp>
      <p:sp>
        <p:nvSpPr>
          <p:cNvPr id="7" name="CasellaDiTesto 6">
            <a:extLst>
              <a:ext uri="{FF2B5EF4-FFF2-40B4-BE49-F238E27FC236}">
                <a16:creationId xmlns:a16="http://schemas.microsoft.com/office/drawing/2014/main" id="{F52A18B7-12CA-6B42-8C8D-0897AD84DC85}"/>
              </a:ext>
            </a:extLst>
          </p:cNvPr>
          <p:cNvSpPr txBox="1"/>
          <p:nvPr/>
        </p:nvSpPr>
        <p:spPr>
          <a:xfrm>
            <a:off x="300760" y="1070293"/>
            <a:ext cx="159759" cy="805378"/>
          </a:xfrm>
          <a:prstGeom prst="rect">
            <a:avLst/>
          </a:prstGeom>
          <a:noFill/>
        </p:spPr>
        <p:txBody>
          <a:bodyPr wrap="square" rtlCol="0">
            <a:spAutoFit/>
          </a:bodyPr>
          <a:lstStyle/>
          <a:p>
            <a:endParaRPr lang="it-IT"/>
          </a:p>
        </p:txBody>
      </p:sp>
      <p:sp>
        <p:nvSpPr>
          <p:cNvPr id="3" name="Segnaposto numero diapositiva 2">
            <a:extLst>
              <a:ext uri="{FF2B5EF4-FFF2-40B4-BE49-F238E27FC236}">
                <a16:creationId xmlns:a16="http://schemas.microsoft.com/office/drawing/2014/main" id="{C9BA2208-8FB6-5927-8F73-54C4F2370FD5}"/>
              </a:ext>
            </a:extLst>
          </p:cNvPr>
          <p:cNvSpPr>
            <a:spLocks noGrp="1"/>
          </p:cNvSpPr>
          <p:nvPr>
            <p:ph type="sldNum" sz="quarter" idx="12"/>
          </p:nvPr>
        </p:nvSpPr>
        <p:spPr/>
        <p:txBody>
          <a:bodyPr/>
          <a:lstStyle/>
          <a:p>
            <a:fld id="{F6F21754-6127-4040-B4D2-7FB0A68421AE}" type="slidenum">
              <a:rPr lang="it-IT" smtClean="0"/>
              <a:t>7</a:t>
            </a:fld>
            <a:endParaRPr lang="it-IT"/>
          </a:p>
        </p:txBody>
      </p:sp>
    </p:spTree>
    <p:extLst>
      <p:ext uri="{BB962C8B-B14F-4D97-AF65-F5344CB8AC3E}">
        <p14:creationId xmlns:p14="http://schemas.microsoft.com/office/powerpoint/2010/main" val="230963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11">
            <a:extLst>
              <a:ext uri="{FF2B5EF4-FFF2-40B4-BE49-F238E27FC236}">
                <a16:creationId xmlns:a16="http://schemas.microsoft.com/office/drawing/2014/main" id="{C8B1DEE8-230D-BC48-9E2F-4512D972A0DC}"/>
              </a:ext>
            </a:extLst>
          </p:cNvPr>
          <p:cNvSpPr txBox="1">
            <a:spLocks/>
          </p:cNvSpPr>
          <p:nvPr/>
        </p:nvSpPr>
        <p:spPr>
          <a:xfrm>
            <a:off x="608805" y="3037247"/>
            <a:ext cx="2767936" cy="1701187"/>
          </a:xfrm>
          <a:prstGeom prst="rect">
            <a:avLst/>
          </a:prstGeom>
          <a:noFill/>
          <a:ln w="3175">
            <a:noFill/>
          </a:ln>
        </p:spPr>
        <p:txBody>
          <a:bodyPr vert="horz" lIns="91440" tIns="45720" rIns="91440" bIns="45720" rtlCol="0" anchor="ctr"/>
          <a:lstStyle>
            <a:defPPr>
              <a:defRPr lang="it-IT"/>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it-IT">
              <a:solidFill>
                <a:srgbClr val="FA4616"/>
              </a:solidFill>
            </a:endParaRPr>
          </a:p>
          <a:p>
            <a:endParaRPr lang="it-IT" dirty="0"/>
          </a:p>
        </p:txBody>
      </p:sp>
      <p:sp>
        <p:nvSpPr>
          <p:cNvPr id="5" name="Titolo 1">
            <a:extLst>
              <a:ext uri="{FF2B5EF4-FFF2-40B4-BE49-F238E27FC236}">
                <a16:creationId xmlns:a16="http://schemas.microsoft.com/office/drawing/2014/main" id="{1F9E6275-FE73-0744-9D3E-3FEB2BEE534E}"/>
              </a:ext>
            </a:extLst>
          </p:cNvPr>
          <p:cNvSpPr>
            <a:spLocks noGrp="1"/>
          </p:cNvSpPr>
          <p:nvPr>
            <p:ph type="title"/>
          </p:nvPr>
        </p:nvSpPr>
        <p:spPr>
          <a:xfrm>
            <a:off x="448252" y="392577"/>
            <a:ext cx="5647747" cy="905253"/>
          </a:xfrm>
        </p:spPr>
        <p:txBody>
          <a:bodyPr>
            <a:normAutofit fontScale="90000"/>
          </a:bodyPr>
          <a:lstStyle/>
          <a:p>
            <a:r>
              <a:rPr lang="it-IT" b="1" dirty="0">
                <a:solidFill>
                  <a:srgbClr val="0070C0"/>
                </a:solidFill>
              </a:rPr>
              <a:t>I parametri di </a:t>
            </a:r>
            <a:r>
              <a:rPr lang="it-IT" b="1" dirty="0" err="1">
                <a:solidFill>
                  <a:srgbClr val="0070C0"/>
                </a:solidFill>
              </a:rPr>
              <a:t>deficitarietà</a:t>
            </a:r>
            <a:endParaRPr lang="it-IT" b="1" dirty="0">
              <a:solidFill>
                <a:srgbClr val="0070C0"/>
              </a:solidFill>
            </a:endParaRPr>
          </a:p>
        </p:txBody>
      </p:sp>
      <p:sp>
        <p:nvSpPr>
          <p:cNvPr id="6" name="Segnaposto contenuto 12">
            <a:extLst>
              <a:ext uri="{FF2B5EF4-FFF2-40B4-BE49-F238E27FC236}">
                <a16:creationId xmlns:a16="http://schemas.microsoft.com/office/drawing/2014/main" id="{8116FFB5-E9B5-E244-B6DD-2B43DEEBA939}"/>
              </a:ext>
            </a:extLst>
          </p:cNvPr>
          <p:cNvSpPr txBox="1">
            <a:spLocks/>
          </p:cNvSpPr>
          <p:nvPr/>
        </p:nvSpPr>
        <p:spPr>
          <a:xfrm>
            <a:off x="289450" y="1297830"/>
            <a:ext cx="10543650" cy="4772770"/>
          </a:xfrm>
          <a:prstGeom prst="rect">
            <a:avLst/>
          </a:prstGeom>
          <a:noFill/>
          <a:ln w="3175">
            <a:noFill/>
          </a:ln>
        </p:spPr>
        <p:txBody>
          <a:bodyPr vert="horz" lIns="91440" tIns="45720" rIns="91440" bIns="45720" rtlCol="0" anchor="ctr"/>
          <a:lstStyle>
            <a:defPPr>
              <a:defRPr lang="it-IT"/>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l">
              <a:buFont typeface="Wingdings" pitchFamily="2" charset="2"/>
              <a:buChar char="ü"/>
            </a:pPr>
            <a:r>
              <a:rPr lang="it-IT" sz="2000" b="1" dirty="0">
                <a:solidFill>
                  <a:srgbClr val="211E1E"/>
                </a:solidFill>
                <a:effectLst/>
                <a:latin typeface="AdvOT419e7ed1"/>
              </a:rPr>
              <a:t>Ideati</a:t>
            </a:r>
            <a:r>
              <a:rPr lang="it-IT" sz="2000" dirty="0">
                <a:solidFill>
                  <a:srgbClr val="211E1E"/>
                </a:solidFill>
                <a:effectLst/>
                <a:latin typeface="AdvOT419e7ed1"/>
              </a:rPr>
              <a:t> </a:t>
            </a:r>
            <a:r>
              <a:rPr lang="it-IT" sz="2000" dirty="0">
                <a:solidFill>
                  <a:srgbClr val="211E1E"/>
                </a:solidFill>
                <a:latin typeface="AdvOT419e7ed1"/>
              </a:rPr>
              <a:t>nel </a:t>
            </a:r>
            <a:r>
              <a:rPr lang="it-IT" sz="2000" b="1" dirty="0">
                <a:solidFill>
                  <a:srgbClr val="FF0000"/>
                </a:solidFill>
                <a:latin typeface="AdvOT419e7ed1"/>
              </a:rPr>
              <a:t>2009</a:t>
            </a:r>
            <a:r>
              <a:rPr lang="it-IT" sz="2000" dirty="0">
                <a:solidFill>
                  <a:srgbClr val="211E1E"/>
                </a:solidFill>
                <a:latin typeface="AdvOT419e7ed1"/>
              </a:rPr>
              <a:t>, </a:t>
            </a:r>
            <a:r>
              <a:rPr lang="it-IT" sz="2000" dirty="0">
                <a:solidFill>
                  <a:srgbClr val="211E1E"/>
                </a:solidFill>
                <a:latin typeface="AdvOT7e24f250"/>
              </a:rPr>
              <a:t>per il triennio 2010-2012 con il decreto del Ministero dell</a:t>
            </a:r>
            <a:r>
              <a:rPr lang="it-IT" sz="2000" dirty="0">
                <a:solidFill>
                  <a:srgbClr val="211E1E"/>
                </a:solidFill>
                <a:latin typeface="AdvOT7e24f250+20"/>
              </a:rPr>
              <a:t>’</a:t>
            </a:r>
            <a:r>
              <a:rPr lang="it-IT" sz="2000" dirty="0">
                <a:solidFill>
                  <a:srgbClr val="211E1E"/>
                </a:solidFill>
                <a:latin typeface="AdvOT7e24f250"/>
              </a:rPr>
              <a:t>Interno 24 settembre 2009</a:t>
            </a:r>
            <a:endParaRPr lang="it-IT" sz="2000" dirty="0">
              <a:solidFill>
                <a:srgbClr val="211E1E"/>
              </a:solidFill>
              <a:latin typeface="AdvOT419e7ed1"/>
            </a:endParaRPr>
          </a:p>
          <a:p>
            <a:pPr marL="285750" indent="-285750" algn="l">
              <a:buFont typeface="Wingdings" pitchFamily="2" charset="2"/>
              <a:buChar char="ü"/>
            </a:pPr>
            <a:r>
              <a:rPr lang="it-IT" sz="2000" b="1" dirty="0">
                <a:solidFill>
                  <a:srgbClr val="211E1E"/>
                </a:solidFill>
                <a:effectLst/>
                <a:latin typeface="AdvOT419e7ed1"/>
              </a:rPr>
              <a:t>revisionati</a:t>
            </a:r>
            <a:r>
              <a:rPr lang="it-IT" sz="2000" dirty="0">
                <a:solidFill>
                  <a:srgbClr val="211E1E"/>
                </a:solidFill>
                <a:effectLst/>
                <a:latin typeface="AdvOT419e7ed1"/>
              </a:rPr>
              <a:t> per la prima volta a seguito di </a:t>
            </a:r>
            <a:r>
              <a:rPr lang="it-IT" sz="2000" dirty="0">
                <a:solidFill>
                  <a:srgbClr val="211E1E"/>
                </a:solidFill>
                <a:latin typeface="AdvOT419e7ed1+20"/>
              </a:rPr>
              <a:t>specifico atto </a:t>
            </a:r>
            <a:r>
              <a:rPr lang="it-IT" sz="2000" dirty="0">
                <a:solidFill>
                  <a:srgbClr val="211E1E"/>
                </a:solidFill>
                <a:effectLst/>
                <a:latin typeface="AdvOT419e7ed1"/>
              </a:rPr>
              <a:t>di indirizzo dell</a:t>
            </a:r>
            <a:r>
              <a:rPr lang="it-IT" sz="2000" dirty="0">
                <a:solidFill>
                  <a:srgbClr val="211E1E"/>
                </a:solidFill>
                <a:effectLst/>
                <a:latin typeface="AdvOT419e7ed1+20"/>
              </a:rPr>
              <a:t>’</a:t>
            </a:r>
            <a:r>
              <a:rPr lang="it-IT" sz="2000" dirty="0">
                <a:solidFill>
                  <a:srgbClr val="211E1E"/>
                </a:solidFill>
                <a:effectLst/>
                <a:latin typeface="AdvOT419e7ed1"/>
              </a:rPr>
              <a:t>Osservatorio della finanza locale del 20 febbraio </a:t>
            </a:r>
            <a:r>
              <a:rPr lang="it-IT" sz="2000" b="1" dirty="0">
                <a:solidFill>
                  <a:srgbClr val="FF0000"/>
                </a:solidFill>
                <a:effectLst/>
                <a:latin typeface="AdvOT419e7ed1"/>
              </a:rPr>
              <a:t>2018</a:t>
            </a:r>
            <a:r>
              <a:rPr lang="it-IT" sz="2000" dirty="0">
                <a:solidFill>
                  <a:srgbClr val="211E1E"/>
                </a:solidFill>
                <a:effectLst/>
                <a:latin typeface="AdvOT419e7ed1"/>
              </a:rPr>
              <a:t> per renderli aderenti </a:t>
            </a:r>
            <a:r>
              <a:rPr lang="it-IT" sz="2000" b="1" dirty="0">
                <a:solidFill>
                  <a:srgbClr val="211E1E"/>
                </a:solidFill>
                <a:effectLst/>
                <a:latin typeface="AdvOT419e7ed1"/>
              </a:rPr>
              <a:t>ai principi della contabilità armonizzata</a:t>
            </a:r>
            <a:endParaRPr lang="it-IT" sz="2000" dirty="0">
              <a:solidFill>
                <a:srgbClr val="211E1E"/>
              </a:solidFill>
              <a:latin typeface="AdvOT419e7ed1"/>
            </a:endParaRPr>
          </a:p>
          <a:p>
            <a:pPr marL="285750" indent="-285750" algn="l">
              <a:buFont typeface="Wingdings" pitchFamily="2" charset="2"/>
              <a:buChar char="ü"/>
            </a:pPr>
            <a:r>
              <a:rPr lang="it-IT" sz="2000" b="1" dirty="0">
                <a:solidFill>
                  <a:srgbClr val="211E1E"/>
                </a:solidFill>
                <a:latin typeface="AdvOT419e7ed1"/>
              </a:rPr>
              <a:t>Confermati </a:t>
            </a:r>
            <a:r>
              <a:rPr lang="it-IT" sz="2000" dirty="0">
                <a:solidFill>
                  <a:srgbClr val="211E1E"/>
                </a:solidFill>
                <a:latin typeface="AdvOT419e7ed1"/>
              </a:rPr>
              <a:t>per il triennio successivo fino alla fissazione di nuovi parametri (triennio 2013-2015 G.U. n. 55 del 6 marzo 2013) </a:t>
            </a:r>
          </a:p>
          <a:p>
            <a:pPr marL="285750" indent="-285750" algn="just">
              <a:buFont typeface="Wingdings" pitchFamily="2" charset="2"/>
              <a:buChar char="ü"/>
            </a:pPr>
            <a:r>
              <a:rPr lang="it-IT" sz="2000" b="1" dirty="0">
                <a:solidFill>
                  <a:srgbClr val="211E1E"/>
                </a:solidFill>
                <a:effectLst/>
                <a:latin typeface="AdvOT7e24f250"/>
              </a:rPr>
              <a:t>approvati</a:t>
            </a:r>
            <a:r>
              <a:rPr lang="it-IT" sz="2000" dirty="0">
                <a:solidFill>
                  <a:srgbClr val="211E1E"/>
                </a:solidFill>
                <a:effectLst/>
                <a:latin typeface="AdvOT7e24f250"/>
              </a:rPr>
              <a:t> per il triennio 2019-2021 e in vigore a partire dal </a:t>
            </a:r>
            <a:r>
              <a:rPr lang="it-IT" sz="2000" dirty="0">
                <a:solidFill>
                  <a:srgbClr val="211E1E"/>
                </a:solidFill>
                <a:latin typeface="AdvOT7e24f250"/>
              </a:rPr>
              <a:t>rendiconto dell’esercizio 2018 con D.M. dell’Interno del 28 dicembre 2018 (G.U. del 12 gennaio 2019) e il 4 agosto </a:t>
            </a:r>
            <a:r>
              <a:rPr lang="it-IT" sz="2000" b="1" dirty="0">
                <a:solidFill>
                  <a:srgbClr val="FF0000"/>
                </a:solidFill>
                <a:latin typeface="AdvOT7e24f250"/>
              </a:rPr>
              <a:t>2023</a:t>
            </a:r>
            <a:r>
              <a:rPr lang="it-IT" sz="2000" dirty="0">
                <a:solidFill>
                  <a:srgbClr val="211E1E"/>
                </a:solidFill>
                <a:latin typeface="AdvOT7e24f250"/>
              </a:rPr>
              <a:t> per il triennio 2022-2024, a partire dal bilancio di previsione 2024 e del rendiconto 2022 (G.U. 25 settembre 2023)</a:t>
            </a:r>
          </a:p>
        </p:txBody>
      </p:sp>
      <p:sp>
        <p:nvSpPr>
          <p:cNvPr id="7" name="CasellaDiTesto 6">
            <a:extLst>
              <a:ext uri="{FF2B5EF4-FFF2-40B4-BE49-F238E27FC236}">
                <a16:creationId xmlns:a16="http://schemas.microsoft.com/office/drawing/2014/main" id="{C683E3EE-1B44-2E44-AB1E-BBC88130C1B6}"/>
              </a:ext>
            </a:extLst>
          </p:cNvPr>
          <p:cNvSpPr txBox="1"/>
          <p:nvPr/>
        </p:nvSpPr>
        <p:spPr>
          <a:xfrm>
            <a:off x="224560" y="1070293"/>
            <a:ext cx="158803" cy="805378"/>
          </a:xfrm>
          <a:prstGeom prst="rect">
            <a:avLst/>
          </a:prstGeom>
          <a:noFill/>
        </p:spPr>
        <p:txBody>
          <a:bodyPr wrap="square" rtlCol="0">
            <a:spAutoFit/>
          </a:bodyPr>
          <a:lstStyle/>
          <a:p>
            <a:endParaRPr lang="it-IT"/>
          </a:p>
        </p:txBody>
      </p:sp>
      <p:sp>
        <p:nvSpPr>
          <p:cNvPr id="3" name="Segnaposto numero diapositiva 2">
            <a:extLst>
              <a:ext uri="{FF2B5EF4-FFF2-40B4-BE49-F238E27FC236}">
                <a16:creationId xmlns:a16="http://schemas.microsoft.com/office/drawing/2014/main" id="{F47C005A-D608-AD6A-2945-E89FFFF1D94F}"/>
              </a:ext>
            </a:extLst>
          </p:cNvPr>
          <p:cNvSpPr>
            <a:spLocks noGrp="1"/>
          </p:cNvSpPr>
          <p:nvPr>
            <p:ph type="sldNum" sz="quarter" idx="12"/>
          </p:nvPr>
        </p:nvSpPr>
        <p:spPr/>
        <p:txBody>
          <a:bodyPr/>
          <a:lstStyle/>
          <a:p>
            <a:pPr>
              <a:defRPr/>
            </a:pPr>
            <a:fld id="{5387C6B8-7A91-4655-8FD1-B5F0E43038C3}" type="slidenum">
              <a:rPr lang="it-IT" altLang="it-IT" smtClean="0"/>
              <a:pPr>
                <a:defRPr/>
              </a:pPr>
              <a:t>8</a:t>
            </a:fld>
            <a:endParaRPr lang="it-IT" altLang="it-IT"/>
          </a:p>
        </p:txBody>
      </p:sp>
    </p:spTree>
    <p:extLst>
      <p:ext uri="{BB962C8B-B14F-4D97-AF65-F5344CB8AC3E}">
        <p14:creationId xmlns:p14="http://schemas.microsoft.com/office/powerpoint/2010/main" val="14345056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11">
            <a:extLst>
              <a:ext uri="{FF2B5EF4-FFF2-40B4-BE49-F238E27FC236}">
                <a16:creationId xmlns:a16="http://schemas.microsoft.com/office/drawing/2014/main" id="{C8B1DEE8-230D-BC48-9E2F-4512D972A0DC}"/>
              </a:ext>
            </a:extLst>
          </p:cNvPr>
          <p:cNvSpPr txBox="1">
            <a:spLocks/>
          </p:cNvSpPr>
          <p:nvPr/>
        </p:nvSpPr>
        <p:spPr>
          <a:xfrm>
            <a:off x="608805" y="3037247"/>
            <a:ext cx="2767936" cy="1701187"/>
          </a:xfrm>
          <a:prstGeom prst="rect">
            <a:avLst/>
          </a:prstGeom>
          <a:noFill/>
          <a:ln w="3175">
            <a:noFill/>
          </a:ln>
        </p:spPr>
        <p:txBody>
          <a:bodyPr vert="horz" lIns="91440" tIns="45720" rIns="91440" bIns="45720" rtlCol="0" anchor="ctr"/>
          <a:lstStyle>
            <a:defPPr>
              <a:defRPr lang="it-IT"/>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it-IT">
              <a:solidFill>
                <a:srgbClr val="FA4616"/>
              </a:solidFill>
            </a:endParaRPr>
          </a:p>
          <a:p>
            <a:endParaRPr lang="it-IT" dirty="0"/>
          </a:p>
        </p:txBody>
      </p:sp>
      <p:sp>
        <p:nvSpPr>
          <p:cNvPr id="5" name="Titolo 1">
            <a:extLst>
              <a:ext uri="{FF2B5EF4-FFF2-40B4-BE49-F238E27FC236}">
                <a16:creationId xmlns:a16="http://schemas.microsoft.com/office/drawing/2014/main" id="{1F9E6275-FE73-0744-9D3E-3FEB2BEE534E}"/>
              </a:ext>
            </a:extLst>
          </p:cNvPr>
          <p:cNvSpPr>
            <a:spLocks noGrp="1"/>
          </p:cNvSpPr>
          <p:nvPr>
            <p:ph type="title"/>
          </p:nvPr>
        </p:nvSpPr>
        <p:spPr>
          <a:xfrm>
            <a:off x="448252" y="392577"/>
            <a:ext cx="5647747" cy="905253"/>
          </a:xfrm>
        </p:spPr>
        <p:txBody>
          <a:bodyPr>
            <a:normAutofit fontScale="90000"/>
          </a:bodyPr>
          <a:lstStyle/>
          <a:p>
            <a:r>
              <a:rPr lang="it-IT" b="1" dirty="0">
                <a:solidFill>
                  <a:srgbClr val="0070C0"/>
                </a:solidFill>
              </a:rPr>
              <a:t>I parametri di </a:t>
            </a:r>
            <a:r>
              <a:rPr lang="it-IT" b="1" dirty="0" err="1">
                <a:solidFill>
                  <a:srgbClr val="0070C0"/>
                </a:solidFill>
              </a:rPr>
              <a:t>deficitarietà</a:t>
            </a:r>
            <a:endParaRPr lang="it-IT" b="1" dirty="0">
              <a:solidFill>
                <a:srgbClr val="0070C0"/>
              </a:solidFill>
            </a:endParaRPr>
          </a:p>
        </p:txBody>
      </p:sp>
      <p:sp>
        <p:nvSpPr>
          <p:cNvPr id="6" name="Segnaposto contenuto 12">
            <a:extLst>
              <a:ext uri="{FF2B5EF4-FFF2-40B4-BE49-F238E27FC236}">
                <a16:creationId xmlns:a16="http://schemas.microsoft.com/office/drawing/2014/main" id="{8116FFB5-E9B5-E244-B6DD-2B43DEEBA939}"/>
              </a:ext>
            </a:extLst>
          </p:cNvPr>
          <p:cNvSpPr txBox="1">
            <a:spLocks/>
          </p:cNvSpPr>
          <p:nvPr/>
        </p:nvSpPr>
        <p:spPr>
          <a:xfrm>
            <a:off x="224560" y="1014937"/>
            <a:ext cx="6276253" cy="4772770"/>
          </a:xfrm>
          <a:prstGeom prst="rect">
            <a:avLst/>
          </a:prstGeom>
          <a:noFill/>
          <a:ln w="3175">
            <a:noFill/>
          </a:ln>
        </p:spPr>
        <p:txBody>
          <a:bodyPr vert="horz" lIns="91440" tIns="45720" rIns="91440" bIns="45720" rtlCol="0" anchor="ctr"/>
          <a:lstStyle>
            <a:defPPr>
              <a:defRPr lang="it-IT"/>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it-IT" sz="2000" dirty="0">
                <a:solidFill>
                  <a:srgbClr val="211E1E"/>
                </a:solidFill>
                <a:latin typeface="AdvOT7e24f250"/>
              </a:rPr>
              <a:t>Attualmente gli indicatori di bilancio (</a:t>
            </a:r>
            <a:r>
              <a:rPr lang="it-IT" sz="2000" b="1" dirty="0">
                <a:solidFill>
                  <a:srgbClr val="211E1E"/>
                </a:solidFill>
                <a:latin typeface="AdvOT7e24f250"/>
              </a:rPr>
              <a:t>preventivo e rendiconto)</a:t>
            </a:r>
            <a:r>
              <a:rPr lang="it-IT" sz="2000" dirty="0">
                <a:solidFill>
                  <a:srgbClr val="211E1E"/>
                </a:solidFill>
                <a:latin typeface="AdvOT7e24f250"/>
              </a:rPr>
              <a:t> sono individuati </a:t>
            </a:r>
            <a:r>
              <a:rPr lang="it-IT" sz="2000" b="1" dirty="0">
                <a:solidFill>
                  <a:srgbClr val="211E1E"/>
                </a:solidFill>
                <a:latin typeface="AdvOT7e24f250"/>
              </a:rPr>
              <a:t>all’interno del “Piano degli indicatori e dei risultati attesi </a:t>
            </a:r>
            <a:r>
              <a:rPr lang="it-IT" sz="2000" dirty="0">
                <a:solidFill>
                  <a:srgbClr val="211E1E"/>
                </a:solidFill>
                <a:latin typeface="AdvOT7e24f250"/>
              </a:rPr>
              <a:t>di bilancio delle regioni e dei loro enti ed organismi strumentali, di cui all’articolo 18-bis del decreto legislativo n.118 del 23 giugno 2011”, approvato con decreto del Ministero dell’interno del 5 agosto 2022 - ai quali sono associate, </a:t>
            </a:r>
            <a:r>
              <a:rPr lang="it-IT" sz="2000" b="1" dirty="0">
                <a:solidFill>
                  <a:srgbClr val="211E1E"/>
                </a:solidFill>
                <a:latin typeface="AdvOT7e24f250"/>
              </a:rPr>
              <a:t>per ciascuna tipologia di ente locale, le rispettive soglie di </a:t>
            </a:r>
            <a:r>
              <a:rPr lang="it-IT" sz="2000" b="1" dirty="0" err="1">
                <a:solidFill>
                  <a:srgbClr val="211E1E"/>
                </a:solidFill>
                <a:latin typeface="AdvOT7e24f250"/>
              </a:rPr>
              <a:t>deficitarietà</a:t>
            </a:r>
            <a:endParaRPr lang="it-IT" sz="2000" b="1" dirty="0">
              <a:solidFill>
                <a:srgbClr val="211E1E"/>
              </a:solidFill>
              <a:latin typeface="AdvOT7e24f250"/>
            </a:endParaRPr>
          </a:p>
        </p:txBody>
      </p:sp>
      <p:sp>
        <p:nvSpPr>
          <p:cNvPr id="7" name="CasellaDiTesto 6">
            <a:extLst>
              <a:ext uri="{FF2B5EF4-FFF2-40B4-BE49-F238E27FC236}">
                <a16:creationId xmlns:a16="http://schemas.microsoft.com/office/drawing/2014/main" id="{C683E3EE-1B44-2E44-AB1E-BBC88130C1B6}"/>
              </a:ext>
            </a:extLst>
          </p:cNvPr>
          <p:cNvSpPr txBox="1"/>
          <p:nvPr/>
        </p:nvSpPr>
        <p:spPr>
          <a:xfrm>
            <a:off x="224560" y="1070293"/>
            <a:ext cx="158803" cy="805378"/>
          </a:xfrm>
          <a:prstGeom prst="rect">
            <a:avLst/>
          </a:prstGeom>
          <a:noFill/>
        </p:spPr>
        <p:txBody>
          <a:bodyPr wrap="square" rtlCol="0">
            <a:spAutoFit/>
          </a:bodyPr>
          <a:lstStyle/>
          <a:p>
            <a:endParaRPr lang="it-IT"/>
          </a:p>
        </p:txBody>
      </p:sp>
      <p:pic>
        <p:nvPicPr>
          <p:cNvPr id="2" name="Immagine 1">
            <a:extLst>
              <a:ext uri="{FF2B5EF4-FFF2-40B4-BE49-F238E27FC236}">
                <a16:creationId xmlns:a16="http://schemas.microsoft.com/office/drawing/2014/main" id="{F5AA6455-54F9-B049-00F8-46E1C1B93CE7}"/>
              </a:ext>
            </a:extLst>
          </p:cNvPr>
          <p:cNvPicPr>
            <a:picLocks noChangeAspect="1"/>
          </p:cNvPicPr>
          <p:nvPr/>
        </p:nvPicPr>
        <p:blipFill>
          <a:blip r:embed="rId2"/>
          <a:stretch>
            <a:fillRect/>
          </a:stretch>
        </p:blipFill>
        <p:spPr>
          <a:xfrm>
            <a:off x="7081283" y="399392"/>
            <a:ext cx="4501911" cy="6158572"/>
          </a:xfrm>
          <a:prstGeom prst="rect">
            <a:avLst/>
          </a:prstGeom>
          <a:solidFill>
            <a:schemeClr val="bg1"/>
          </a:solidFill>
          <a:ln>
            <a:solidFill>
              <a:schemeClr val="accent1"/>
            </a:solidFill>
          </a:ln>
        </p:spPr>
      </p:pic>
      <p:sp>
        <p:nvSpPr>
          <p:cNvPr id="8" name="Segnaposto numero diapositiva 7">
            <a:extLst>
              <a:ext uri="{FF2B5EF4-FFF2-40B4-BE49-F238E27FC236}">
                <a16:creationId xmlns:a16="http://schemas.microsoft.com/office/drawing/2014/main" id="{1A747B59-BEE8-1C6C-E89F-F802040FB8C1}"/>
              </a:ext>
            </a:extLst>
          </p:cNvPr>
          <p:cNvSpPr>
            <a:spLocks noGrp="1"/>
          </p:cNvSpPr>
          <p:nvPr>
            <p:ph type="sldNum" sz="quarter" idx="12"/>
          </p:nvPr>
        </p:nvSpPr>
        <p:spPr/>
        <p:txBody>
          <a:bodyPr/>
          <a:lstStyle/>
          <a:p>
            <a:pPr>
              <a:defRPr/>
            </a:pPr>
            <a:fld id="{5387C6B8-7A91-4655-8FD1-B5F0E43038C3}" type="slidenum">
              <a:rPr lang="it-IT" altLang="it-IT" smtClean="0"/>
              <a:pPr>
                <a:defRPr/>
              </a:pPr>
              <a:t>9</a:t>
            </a:fld>
            <a:endParaRPr lang="it-IT" altLang="it-IT"/>
          </a:p>
        </p:txBody>
      </p:sp>
    </p:spTree>
    <p:extLst>
      <p:ext uri="{BB962C8B-B14F-4D97-AF65-F5344CB8AC3E}">
        <p14:creationId xmlns:p14="http://schemas.microsoft.com/office/powerpoint/2010/main" val="15446995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11">
            <a:extLst>
              <a:ext uri="{FF2B5EF4-FFF2-40B4-BE49-F238E27FC236}">
                <a16:creationId xmlns:a16="http://schemas.microsoft.com/office/drawing/2014/main" id="{C8B1DEE8-230D-BC48-9E2F-4512D972A0DC}"/>
              </a:ext>
            </a:extLst>
          </p:cNvPr>
          <p:cNvSpPr txBox="1">
            <a:spLocks/>
          </p:cNvSpPr>
          <p:nvPr/>
        </p:nvSpPr>
        <p:spPr>
          <a:xfrm>
            <a:off x="608805" y="3037247"/>
            <a:ext cx="2767936" cy="1701187"/>
          </a:xfrm>
          <a:prstGeom prst="rect">
            <a:avLst/>
          </a:prstGeom>
          <a:noFill/>
          <a:ln w="3175">
            <a:noFill/>
          </a:ln>
        </p:spPr>
        <p:txBody>
          <a:bodyPr vert="horz" lIns="91440" tIns="45720" rIns="91440" bIns="45720" rtlCol="0" anchor="ctr"/>
          <a:lstStyle>
            <a:defPPr>
              <a:defRPr lang="it-IT"/>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endParaRPr lang="it-IT">
              <a:solidFill>
                <a:srgbClr val="FA4616"/>
              </a:solidFill>
            </a:endParaRPr>
          </a:p>
          <a:p>
            <a:endParaRPr lang="it-IT" dirty="0"/>
          </a:p>
        </p:txBody>
      </p:sp>
      <p:sp>
        <p:nvSpPr>
          <p:cNvPr id="5" name="Titolo 1">
            <a:extLst>
              <a:ext uri="{FF2B5EF4-FFF2-40B4-BE49-F238E27FC236}">
                <a16:creationId xmlns:a16="http://schemas.microsoft.com/office/drawing/2014/main" id="{1F9E6275-FE73-0744-9D3E-3FEB2BEE534E}"/>
              </a:ext>
            </a:extLst>
          </p:cNvPr>
          <p:cNvSpPr>
            <a:spLocks noGrp="1"/>
          </p:cNvSpPr>
          <p:nvPr>
            <p:ph type="title"/>
          </p:nvPr>
        </p:nvSpPr>
        <p:spPr>
          <a:xfrm>
            <a:off x="448252" y="392577"/>
            <a:ext cx="5647747" cy="905253"/>
          </a:xfrm>
        </p:spPr>
        <p:txBody>
          <a:bodyPr>
            <a:normAutofit fontScale="90000"/>
          </a:bodyPr>
          <a:lstStyle/>
          <a:p>
            <a:pPr algn="ctr"/>
            <a:r>
              <a:rPr lang="it-IT" b="1" dirty="0">
                <a:solidFill>
                  <a:srgbClr val="0070C0"/>
                </a:solidFill>
              </a:rPr>
              <a:t>I parametri di </a:t>
            </a:r>
            <a:r>
              <a:rPr lang="it-IT" b="1" dirty="0" err="1">
                <a:solidFill>
                  <a:srgbClr val="0070C0"/>
                </a:solidFill>
              </a:rPr>
              <a:t>deficitarietà</a:t>
            </a:r>
            <a:br>
              <a:rPr lang="it-IT" b="1" dirty="0">
                <a:solidFill>
                  <a:srgbClr val="0070C0"/>
                </a:solidFill>
              </a:rPr>
            </a:br>
            <a:r>
              <a:rPr lang="it-IT" b="1" i="1" dirty="0">
                <a:solidFill>
                  <a:srgbClr val="FF0000"/>
                </a:solidFill>
              </a:rPr>
              <a:t>I limiti  </a:t>
            </a:r>
          </a:p>
        </p:txBody>
      </p:sp>
      <p:sp>
        <p:nvSpPr>
          <p:cNvPr id="6" name="Segnaposto contenuto 12">
            <a:extLst>
              <a:ext uri="{FF2B5EF4-FFF2-40B4-BE49-F238E27FC236}">
                <a16:creationId xmlns:a16="http://schemas.microsoft.com/office/drawing/2014/main" id="{8116FFB5-E9B5-E244-B6DD-2B43DEEBA939}"/>
              </a:ext>
            </a:extLst>
          </p:cNvPr>
          <p:cNvSpPr txBox="1">
            <a:spLocks/>
          </p:cNvSpPr>
          <p:nvPr/>
        </p:nvSpPr>
        <p:spPr>
          <a:xfrm>
            <a:off x="527085" y="1964678"/>
            <a:ext cx="6046012" cy="3846323"/>
          </a:xfrm>
          <a:prstGeom prst="rect">
            <a:avLst/>
          </a:prstGeom>
          <a:noFill/>
          <a:ln w="3175">
            <a:noFill/>
          </a:ln>
        </p:spPr>
        <p:txBody>
          <a:bodyPr vert="horz" lIns="91440" tIns="45720" rIns="91440" bIns="45720" rtlCol="0" anchor="ctr"/>
          <a:lstStyle>
            <a:defPPr>
              <a:defRPr lang="it-IT"/>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2800" dirty="0">
                <a:solidFill>
                  <a:srgbClr val="211E1E"/>
                </a:solidFill>
                <a:latin typeface="AdvOT7e24f250"/>
              </a:rPr>
              <a:t>È veramente strumento predittivo delle crisi finanziarie degli EE.LL.?</a:t>
            </a:r>
          </a:p>
          <a:p>
            <a:endParaRPr lang="it-IT" sz="2800" dirty="0">
              <a:solidFill>
                <a:srgbClr val="211E1E"/>
              </a:solidFill>
              <a:latin typeface="AdvOT7e24f250"/>
            </a:endParaRPr>
          </a:p>
          <a:p>
            <a:r>
              <a:rPr lang="it-IT" sz="2800" dirty="0">
                <a:solidFill>
                  <a:srgbClr val="211E1E"/>
                </a:solidFill>
                <a:latin typeface="AdvOT7e24f250"/>
              </a:rPr>
              <a:t>Recenti sentenze della Corte dei conti </a:t>
            </a:r>
            <a:r>
              <a:rPr lang="it-IT" sz="2800" dirty="0" err="1">
                <a:solidFill>
                  <a:srgbClr val="211E1E"/>
                </a:solidFill>
                <a:latin typeface="AdvOT7e24f250"/>
              </a:rPr>
              <a:t>ss.rr.</a:t>
            </a:r>
            <a:r>
              <a:rPr lang="it-IT" sz="2800" dirty="0">
                <a:solidFill>
                  <a:srgbClr val="211E1E"/>
                </a:solidFill>
                <a:latin typeface="AdvOT7e24f250"/>
              </a:rPr>
              <a:t> individuano, secondo una lettura sistemica del Tuel, un «crescendo» delle crisi finanziarie, siamo sicuri che tutti gli enti in dissesto e in predissesto avevano sforato «formalmente» i parametri di </a:t>
            </a:r>
            <a:r>
              <a:rPr lang="it-IT" sz="2800" dirty="0" err="1">
                <a:solidFill>
                  <a:srgbClr val="211E1E"/>
                </a:solidFill>
                <a:latin typeface="AdvOT7e24f250"/>
              </a:rPr>
              <a:t>deficitarietà</a:t>
            </a:r>
            <a:r>
              <a:rPr lang="it-IT" sz="2800" dirty="0">
                <a:solidFill>
                  <a:srgbClr val="211E1E"/>
                </a:solidFill>
                <a:latin typeface="AdvOT7e24f250"/>
              </a:rPr>
              <a:t>?</a:t>
            </a:r>
          </a:p>
        </p:txBody>
      </p:sp>
      <p:sp>
        <p:nvSpPr>
          <p:cNvPr id="7" name="CasellaDiTesto 6">
            <a:extLst>
              <a:ext uri="{FF2B5EF4-FFF2-40B4-BE49-F238E27FC236}">
                <a16:creationId xmlns:a16="http://schemas.microsoft.com/office/drawing/2014/main" id="{C683E3EE-1B44-2E44-AB1E-BBC88130C1B6}"/>
              </a:ext>
            </a:extLst>
          </p:cNvPr>
          <p:cNvSpPr txBox="1"/>
          <p:nvPr/>
        </p:nvSpPr>
        <p:spPr>
          <a:xfrm>
            <a:off x="224560" y="1070293"/>
            <a:ext cx="158803" cy="805378"/>
          </a:xfrm>
          <a:prstGeom prst="rect">
            <a:avLst/>
          </a:prstGeom>
          <a:noFill/>
        </p:spPr>
        <p:txBody>
          <a:bodyPr wrap="square" rtlCol="0">
            <a:spAutoFit/>
          </a:bodyPr>
          <a:lstStyle/>
          <a:p>
            <a:endParaRPr lang="it-IT"/>
          </a:p>
        </p:txBody>
      </p:sp>
      <p:pic>
        <p:nvPicPr>
          <p:cNvPr id="3" name="Immagine 2">
            <a:extLst>
              <a:ext uri="{FF2B5EF4-FFF2-40B4-BE49-F238E27FC236}">
                <a16:creationId xmlns:a16="http://schemas.microsoft.com/office/drawing/2014/main" id="{B4B3520E-4645-DE22-47C2-C563E1EBDF93}"/>
              </a:ext>
            </a:extLst>
          </p:cNvPr>
          <p:cNvPicPr>
            <a:picLocks noChangeAspect="1"/>
          </p:cNvPicPr>
          <p:nvPr/>
        </p:nvPicPr>
        <p:blipFill>
          <a:blip r:embed="rId2"/>
          <a:stretch>
            <a:fillRect/>
          </a:stretch>
        </p:blipFill>
        <p:spPr>
          <a:xfrm>
            <a:off x="6964326" y="107156"/>
            <a:ext cx="5003114" cy="6643687"/>
          </a:xfrm>
          <a:prstGeom prst="rect">
            <a:avLst/>
          </a:prstGeom>
          <a:solidFill>
            <a:schemeClr val="bg1"/>
          </a:solidFill>
          <a:ln>
            <a:solidFill>
              <a:schemeClr val="accent1"/>
            </a:solidFill>
          </a:ln>
        </p:spPr>
      </p:pic>
      <p:sp>
        <p:nvSpPr>
          <p:cNvPr id="8" name="Segnaposto numero diapositiva 7">
            <a:extLst>
              <a:ext uri="{FF2B5EF4-FFF2-40B4-BE49-F238E27FC236}">
                <a16:creationId xmlns:a16="http://schemas.microsoft.com/office/drawing/2014/main" id="{6D559C0C-4320-DB13-CC36-375A6BADEC5E}"/>
              </a:ext>
            </a:extLst>
          </p:cNvPr>
          <p:cNvSpPr>
            <a:spLocks noGrp="1"/>
          </p:cNvSpPr>
          <p:nvPr>
            <p:ph type="sldNum" sz="quarter" idx="12"/>
          </p:nvPr>
        </p:nvSpPr>
        <p:spPr/>
        <p:txBody>
          <a:bodyPr/>
          <a:lstStyle/>
          <a:p>
            <a:pPr>
              <a:defRPr/>
            </a:pPr>
            <a:fld id="{5387C6B8-7A91-4655-8FD1-B5F0E43038C3}" type="slidenum">
              <a:rPr lang="it-IT" altLang="it-IT" smtClean="0"/>
              <a:pPr>
                <a:defRPr/>
              </a:pPr>
              <a:t>10</a:t>
            </a:fld>
            <a:endParaRPr lang="it-IT" altLang="it-IT"/>
          </a:p>
        </p:txBody>
      </p:sp>
    </p:spTree>
    <p:extLst>
      <p:ext uri="{BB962C8B-B14F-4D97-AF65-F5344CB8AC3E}">
        <p14:creationId xmlns:p14="http://schemas.microsoft.com/office/powerpoint/2010/main" val="3509161531"/>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9655</TotalTime>
  <Words>5494</Words>
  <Application>Microsoft Macintosh PowerPoint</Application>
  <PresentationFormat>Widescreen</PresentationFormat>
  <Paragraphs>584</Paragraphs>
  <Slides>51</Slides>
  <Notes>12</Notes>
  <HiddenSlides>0</HiddenSlides>
  <MMClips>0</MMClips>
  <ScaleCrop>false</ScaleCrop>
  <HeadingPairs>
    <vt:vector size="6" baseType="variant">
      <vt:variant>
        <vt:lpstr>Caratteri utilizzati</vt:lpstr>
      </vt:variant>
      <vt:variant>
        <vt:i4>16</vt:i4>
      </vt:variant>
      <vt:variant>
        <vt:lpstr>Tema</vt:lpstr>
      </vt:variant>
      <vt:variant>
        <vt:i4>1</vt:i4>
      </vt:variant>
      <vt:variant>
        <vt:lpstr>Titoli diapositive</vt:lpstr>
      </vt:variant>
      <vt:variant>
        <vt:i4>51</vt:i4>
      </vt:variant>
    </vt:vector>
  </HeadingPairs>
  <TitlesOfParts>
    <vt:vector size="68" baseType="lpstr">
      <vt:lpstr>ＭＳ Ｐゴシック</vt:lpstr>
      <vt:lpstr>AdvOT419e7ed1</vt:lpstr>
      <vt:lpstr>AdvOT419e7ed1+20</vt:lpstr>
      <vt:lpstr>AdvOT7e24f250</vt:lpstr>
      <vt:lpstr>AdvOT7e24f250+20</vt:lpstr>
      <vt:lpstr>Arial</vt:lpstr>
      <vt:lpstr>BookAntiqua</vt:lpstr>
      <vt:lpstr>Calibri</vt:lpstr>
      <vt:lpstr>Calibri Light</vt:lpstr>
      <vt:lpstr>Dosis</vt:lpstr>
      <vt:lpstr>Garamond</vt:lpstr>
      <vt:lpstr>Roboto</vt:lpstr>
      <vt:lpstr>Segoe UI</vt:lpstr>
      <vt:lpstr>Times New Roman</vt:lpstr>
      <vt:lpstr>Verdana</vt:lpstr>
      <vt:lpstr>Wingdings</vt:lpstr>
      <vt:lpstr>Tema di Office</vt:lpstr>
      <vt:lpstr>Presentazione standard di PowerPoint</vt:lpstr>
      <vt:lpstr>Presentazione standard di PowerPoint</vt:lpstr>
      <vt:lpstr>Gli istituti per gli enti locali </vt:lpstr>
      <vt:lpstr>Il titolo VIII del TUEL</vt:lpstr>
      <vt:lpstr>«Principio di gradualità» delle crisi finanziarie </vt:lpstr>
      <vt:lpstr>Gli indicatori di deficitarietà</vt:lpstr>
      <vt:lpstr>I parametri di deficitarietà</vt:lpstr>
      <vt:lpstr>I parametri di deficitarietà</vt:lpstr>
      <vt:lpstr>I parametri di deficitarietà I limiti  </vt:lpstr>
      <vt:lpstr>I parametri di deficitarietà I limiti  </vt:lpstr>
      <vt:lpstr>Presentazione standard di PowerPoint</vt:lpstr>
      <vt:lpstr>D.M. del 25 luglio 2023. Le principali novità  </vt:lpstr>
      <vt:lpstr>D.M. del 25 luglio 2023. Le principali novità  </vt:lpstr>
      <vt:lpstr>D.M. del 25 luglio 2023. Le principali novità  </vt:lpstr>
      <vt:lpstr>D.M. del 25 luglio 2023. Le principali novità  </vt:lpstr>
      <vt:lpstr>Il Bilancio tecnico e i casi di squilibrio finanziario  </vt:lpstr>
      <vt:lpstr>Il Bilancio tecnico e i casi di squilibrio finanziario. </vt:lpstr>
      <vt:lpstr>Il Bilancio tecnico e i casi di squilibrio finanziario. </vt:lpstr>
      <vt:lpstr>Il nuovo processo di programmazione: gli attori e le scadenze  </vt:lpstr>
      <vt:lpstr>Il nuovo processo di programmazione: gli attori e le scadenze</vt:lpstr>
      <vt:lpstr>Il nuovo processo di programmazione: gli attori e le scadenze </vt:lpstr>
      <vt:lpstr>Il riequilibrio pluriennale (243bis)</vt:lpstr>
      <vt:lpstr>Il ruolo dell’Ente  </vt:lpstr>
      <vt:lpstr>Il dissesto</vt:lpstr>
      <vt:lpstr>La disciplina del dissesto finanziario (Titolo VIII, Capi II-IV del TUEL) è preordinata al ripristino degli equilibri di bilancio degli enti locali in crisi, mediante un’apposita procedura di risanamento</vt:lpstr>
      <vt:lpstr>Presentazione standard di PowerPoint</vt:lpstr>
      <vt:lpstr>Presentazione standard di PowerPoint</vt:lpstr>
      <vt:lpstr>Il ruolo dell’OSL</vt:lpstr>
      <vt:lpstr>Presentazione standard di PowerPoint</vt:lpstr>
      <vt:lpstr>Può sembrare semplice ma non è così ….</vt:lpstr>
      <vt:lpstr>Deliberazione 23/2020/PAR  Puglia sez. controllo</vt:lpstr>
      <vt:lpstr>Deliberazione 23/2020/PAR  Puglia sez. controllo</vt:lpstr>
      <vt:lpstr>Presentazione standard di PowerPoint</vt:lpstr>
      <vt:lpstr>Presentazione standard di PowerPoint</vt:lpstr>
      <vt:lpstr>Può sembrare semplice ma non è così ….</vt:lpstr>
      <vt:lpstr>Le criticità finanziarie dei Comuni meridionali </vt:lpstr>
      <vt:lpstr>L’art. 268 Tuel</vt:lpstr>
      <vt:lpstr>L’art. 268 bis TUEL</vt:lpstr>
      <vt:lpstr>Sentenza n. 115/2020 – art. 53 DL n. 104/2020</vt:lpstr>
      <vt:lpstr>Sentenza n. 115 del 2020- articolo 53, come integrato dall’articolo 1, comma 775, legge 178 del 2020</vt:lpstr>
      <vt:lpstr>Presentazione standard di PowerPoint</vt:lpstr>
      <vt:lpstr>Una nuova procedura: Patto con il Governo</vt:lpstr>
      <vt:lpstr>Il Patto con il Governo</vt:lpstr>
      <vt:lpstr>Il Patto con il Governo</vt:lpstr>
      <vt:lpstr>Il Patto con il Governo</vt:lpstr>
      <vt:lpstr>Il Patto con il Governo</vt:lpstr>
      <vt:lpstr>Il Patto con il Governo</vt:lpstr>
      <vt:lpstr>Il Patto con il Governo</vt:lpstr>
      <vt:lpstr>Il Patto con il Governo</vt:lpstr>
      <vt:lpstr>Il Patto con il Governo</vt:lpstr>
      <vt:lpstr>Il Patto con il Governo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sia possibile procedere ad una ulteriore dichiarazione di dissesto ex art. 244 TUEL tenendo presente che la precedente procedura non si è ancora conclusa;  NO b. sia possibile ricorrere alla procedura di riequilibrio pluriennale finanziario ex art. 243-bis TUEL a dichiarazione di dissesto già intervenuta. SI </dc:title>
  <dc:creator>Microsoft Office User</dc:creator>
  <cp:lastModifiedBy>Maria Immacolata Petricciuolo</cp:lastModifiedBy>
  <cp:revision>49</cp:revision>
  <dcterms:created xsi:type="dcterms:W3CDTF">2021-01-29T13:07:59Z</dcterms:created>
  <dcterms:modified xsi:type="dcterms:W3CDTF">2024-10-14T17:24:20Z</dcterms:modified>
</cp:coreProperties>
</file>