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7"/>
  </p:notesMasterIdLst>
  <p:sldIdLst>
    <p:sldId id="256" r:id="rId2"/>
    <p:sldId id="258" r:id="rId3"/>
    <p:sldId id="291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</p:sldIdLst>
  <p:sldSz cx="9144000" cy="6858000" type="screen4x3"/>
  <p:notesSz cx="9144000" cy="6858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09C0401-BF28-4E5A-9569-048B0B1D85C9}" v="80" dt="2021-11-24T17:21:32.883"/>
  </p1510:revLst>
</p1510:revInfo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1498" y="6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93" d="100"/>
          <a:sy n="93" d="100"/>
        </p:scale>
        <p:origin x="2082" y="7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microsoft.com/office/2016/11/relationships/changesInfo" Target="changesInfos/changesInfo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Giovanni Verde" userId="d5dc2423-7363-4f52-84c6-1508ec9f9656" providerId="ADAL" clId="{009C0401-BF28-4E5A-9569-048B0B1D85C9}"/>
    <pc:docChg chg="undo custSel addSld delSld modSld">
      <pc:chgData name="Giovanni Verde" userId="d5dc2423-7363-4f52-84c6-1508ec9f9656" providerId="ADAL" clId="{009C0401-BF28-4E5A-9569-048B0B1D85C9}" dt="2021-11-24T17:21:33.389" v="211" actId="1036"/>
      <pc:docMkLst>
        <pc:docMk/>
      </pc:docMkLst>
      <pc:sldChg chg="addSp delSp modSp mod">
        <pc:chgData name="Giovanni Verde" userId="d5dc2423-7363-4f52-84c6-1508ec9f9656" providerId="ADAL" clId="{009C0401-BF28-4E5A-9569-048B0B1D85C9}" dt="2021-11-24T17:20:46.018" v="171" actId="1038"/>
        <pc:sldMkLst>
          <pc:docMk/>
          <pc:sldMk cId="0" sldId="256"/>
        </pc:sldMkLst>
        <pc:spChg chg="del mod">
          <ac:chgData name="Giovanni Verde" userId="d5dc2423-7363-4f52-84c6-1508ec9f9656" providerId="ADAL" clId="{009C0401-BF28-4E5A-9569-048B0B1D85C9}" dt="2021-11-24T17:19:28.907" v="19"/>
          <ac:spMkLst>
            <pc:docMk/>
            <pc:sldMk cId="0" sldId="256"/>
            <ac:spMk id="3" creationId="{00000000-0000-0000-0000-000000000000}"/>
          </ac:spMkLst>
        </pc:spChg>
        <pc:picChg chg="del">
          <ac:chgData name="Giovanni Verde" userId="d5dc2423-7363-4f52-84c6-1508ec9f9656" providerId="ADAL" clId="{009C0401-BF28-4E5A-9569-048B0B1D85C9}" dt="2021-11-24T17:18:48.393" v="4" actId="478"/>
          <ac:picMkLst>
            <pc:docMk/>
            <pc:sldMk cId="0" sldId="256"/>
            <ac:picMk id="6" creationId="{00000000-0000-0000-0000-000000000000}"/>
          </ac:picMkLst>
        </pc:picChg>
        <pc:picChg chg="add mod">
          <ac:chgData name="Giovanni Verde" userId="d5dc2423-7363-4f52-84c6-1508ec9f9656" providerId="ADAL" clId="{009C0401-BF28-4E5A-9569-048B0B1D85C9}" dt="2021-11-24T17:20:46.018" v="171" actId="1038"/>
          <ac:picMkLst>
            <pc:docMk/>
            <pc:sldMk cId="0" sldId="256"/>
            <ac:picMk id="8" creationId="{FB9A5A31-A9FD-4685-A0C2-27F62F22946A}"/>
          </ac:picMkLst>
        </pc:picChg>
      </pc:sldChg>
      <pc:sldChg chg="addSp delSp modSp mod">
        <pc:chgData name="Giovanni Verde" userId="d5dc2423-7363-4f52-84c6-1508ec9f9656" providerId="ADAL" clId="{009C0401-BF28-4E5A-9569-048B0B1D85C9}" dt="2021-11-24T17:19:42.635" v="79" actId="1035"/>
        <pc:sldMkLst>
          <pc:docMk/>
          <pc:sldMk cId="0" sldId="258"/>
        </pc:sldMkLst>
        <pc:picChg chg="del">
          <ac:chgData name="Giovanni Verde" userId="d5dc2423-7363-4f52-84c6-1508ec9f9656" providerId="ADAL" clId="{009C0401-BF28-4E5A-9569-048B0B1D85C9}" dt="2021-11-24T17:19:35.073" v="20" actId="478"/>
          <ac:picMkLst>
            <pc:docMk/>
            <pc:sldMk cId="0" sldId="258"/>
            <ac:picMk id="10" creationId="{00000000-0000-0000-0000-000000000000}"/>
          </ac:picMkLst>
        </pc:picChg>
        <pc:picChg chg="add mod">
          <ac:chgData name="Giovanni Verde" userId="d5dc2423-7363-4f52-84c6-1508ec9f9656" providerId="ADAL" clId="{009C0401-BF28-4E5A-9569-048B0B1D85C9}" dt="2021-11-24T17:19:42.635" v="79" actId="1035"/>
          <ac:picMkLst>
            <pc:docMk/>
            <pc:sldMk cId="0" sldId="258"/>
            <ac:picMk id="11" creationId="{7F40B3C3-BA5D-4FDA-A6CD-CD37A1D1C597}"/>
          </ac:picMkLst>
        </pc:picChg>
      </pc:sldChg>
      <pc:sldChg chg="addSp delSp modSp">
        <pc:chgData name="Giovanni Verde" userId="d5dc2423-7363-4f52-84c6-1508ec9f9656" providerId="ADAL" clId="{009C0401-BF28-4E5A-9569-048B0B1D85C9}" dt="2021-11-24T17:20:51.674" v="176"/>
        <pc:sldMkLst>
          <pc:docMk/>
          <pc:sldMk cId="0" sldId="259"/>
        </pc:sldMkLst>
        <pc:picChg chg="del">
          <ac:chgData name="Giovanni Verde" userId="d5dc2423-7363-4f52-84c6-1508ec9f9656" providerId="ADAL" clId="{009C0401-BF28-4E5A-9569-048B0B1D85C9}" dt="2021-11-24T17:19:54.947" v="133" actId="478"/>
          <ac:picMkLst>
            <pc:docMk/>
            <pc:sldMk cId="0" sldId="259"/>
            <ac:picMk id="6" creationId="{00000000-0000-0000-0000-000000000000}"/>
          </ac:picMkLst>
        </pc:picChg>
        <pc:picChg chg="add mod">
          <ac:chgData name="Giovanni Verde" userId="d5dc2423-7363-4f52-84c6-1508ec9f9656" providerId="ADAL" clId="{009C0401-BF28-4E5A-9569-048B0B1D85C9}" dt="2021-11-24T17:20:51.674" v="176"/>
          <ac:picMkLst>
            <pc:docMk/>
            <pc:sldMk cId="0" sldId="259"/>
            <ac:picMk id="7" creationId="{DE9829F3-06BF-4B19-9D3D-B537DA7DB904}"/>
          </ac:picMkLst>
        </pc:picChg>
      </pc:sldChg>
      <pc:sldChg chg="addSp delSp modSp">
        <pc:chgData name="Giovanni Verde" userId="d5dc2423-7363-4f52-84c6-1508ec9f9656" providerId="ADAL" clId="{009C0401-BF28-4E5A-9569-048B0B1D85C9}" dt="2021-11-24T17:20:52.809" v="177"/>
        <pc:sldMkLst>
          <pc:docMk/>
          <pc:sldMk cId="0" sldId="260"/>
        </pc:sldMkLst>
        <pc:picChg chg="del">
          <ac:chgData name="Giovanni Verde" userId="d5dc2423-7363-4f52-84c6-1508ec9f9656" providerId="ADAL" clId="{009C0401-BF28-4E5A-9569-048B0B1D85C9}" dt="2021-11-24T17:19:56.422" v="134" actId="478"/>
          <ac:picMkLst>
            <pc:docMk/>
            <pc:sldMk cId="0" sldId="260"/>
            <ac:picMk id="6" creationId="{00000000-0000-0000-0000-000000000000}"/>
          </ac:picMkLst>
        </pc:picChg>
        <pc:picChg chg="add mod">
          <ac:chgData name="Giovanni Verde" userId="d5dc2423-7363-4f52-84c6-1508ec9f9656" providerId="ADAL" clId="{009C0401-BF28-4E5A-9569-048B0B1D85C9}" dt="2021-11-24T17:20:52.809" v="177"/>
          <ac:picMkLst>
            <pc:docMk/>
            <pc:sldMk cId="0" sldId="260"/>
            <ac:picMk id="7" creationId="{098C4FCF-9E47-4169-987E-17C6E42FC798}"/>
          </ac:picMkLst>
        </pc:picChg>
      </pc:sldChg>
      <pc:sldChg chg="addSp delSp modSp">
        <pc:chgData name="Giovanni Verde" userId="d5dc2423-7363-4f52-84c6-1508ec9f9656" providerId="ADAL" clId="{009C0401-BF28-4E5A-9569-048B0B1D85C9}" dt="2021-11-24T17:20:55.957" v="179" actId="478"/>
        <pc:sldMkLst>
          <pc:docMk/>
          <pc:sldMk cId="0" sldId="261"/>
        </pc:sldMkLst>
        <pc:picChg chg="del">
          <ac:chgData name="Giovanni Verde" userId="d5dc2423-7363-4f52-84c6-1508ec9f9656" providerId="ADAL" clId="{009C0401-BF28-4E5A-9569-048B0B1D85C9}" dt="2021-11-24T17:20:55.957" v="179" actId="478"/>
          <ac:picMkLst>
            <pc:docMk/>
            <pc:sldMk cId="0" sldId="261"/>
            <ac:picMk id="6" creationId="{00000000-0000-0000-0000-000000000000}"/>
          </ac:picMkLst>
        </pc:picChg>
        <pc:picChg chg="add mod">
          <ac:chgData name="Giovanni Verde" userId="d5dc2423-7363-4f52-84c6-1508ec9f9656" providerId="ADAL" clId="{009C0401-BF28-4E5A-9569-048B0B1D85C9}" dt="2021-11-24T17:20:53.892" v="178"/>
          <ac:picMkLst>
            <pc:docMk/>
            <pc:sldMk cId="0" sldId="261"/>
            <ac:picMk id="7" creationId="{9BEBF3EA-0D7E-4DEF-8EC7-67FB4C695330}"/>
          </ac:picMkLst>
        </pc:picChg>
      </pc:sldChg>
      <pc:sldChg chg="addSp delSp modSp">
        <pc:chgData name="Giovanni Verde" userId="d5dc2423-7363-4f52-84c6-1508ec9f9656" providerId="ADAL" clId="{009C0401-BF28-4E5A-9569-048B0B1D85C9}" dt="2021-11-24T17:20:57.504" v="180"/>
        <pc:sldMkLst>
          <pc:docMk/>
          <pc:sldMk cId="0" sldId="262"/>
        </pc:sldMkLst>
        <pc:picChg chg="del">
          <ac:chgData name="Giovanni Verde" userId="d5dc2423-7363-4f52-84c6-1508ec9f9656" providerId="ADAL" clId="{009C0401-BF28-4E5A-9569-048B0B1D85C9}" dt="2021-11-24T17:19:59.426" v="135" actId="478"/>
          <ac:picMkLst>
            <pc:docMk/>
            <pc:sldMk cId="0" sldId="262"/>
            <ac:picMk id="7" creationId="{00000000-0000-0000-0000-000000000000}"/>
          </ac:picMkLst>
        </pc:picChg>
        <pc:picChg chg="add mod">
          <ac:chgData name="Giovanni Verde" userId="d5dc2423-7363-4f52-84c6-1508ec9f9656" providerId="ADAL" clId="{009C0401-BF28-4E5A-9569-048B0B1D85C9}" dt="2021-11-24T17:20:57.504" v="180"/>
          <ac:picMkLst>
            <pc:docMk/>
            <pc:sldMk cId="0" sldId="262"/>
            <ac:picMk id="8" creationId="{8969060E-17DC-42D5-8859-39CEE324222C}"/>
          </ac:picMkLst>
        </pc:picChg>
      </pc:sldChg>
      <pc:sldChg chg="addSp delSp modSp">
        <pc:chgData name="Giovanni Verde" userId="d5dc2423-7363-4f52-84c6-1508ec9f9656" providerId="ADAL" clId="{009C0401-BF28-4E5A-9569-048B0B1D85C9}" dt="2021-11-24T17:20:58.905" v="181"/>
        <pc:sldMkLst>
          <pc:docMk/>
          <pc:sldMk cId="0" sldId="263"/>
        </pc:sldMkLst>
        <pc:picChg chg="del mod">
          <ac:chgData name="Giovanni Verde" userId="d5dc2423-7363-4f52-84c6-1508ec9f9656" providerId="ADAL" clId="{009C0401-BF28-4E5A-9569-048B0B1D85C9}" dt="2021-11-24T17:20:00.942" v="137" actId="478"/>
          <ac:picMkLst>
            <pc:docMk/>
            <pc:sldMk cId="0" sldId="263"/>
            <ac:picMk id="6" creationId="{00000000-0000-0000-0000-000000000000}"/>
          </ac:picMkLst>
        </pc:picChg>
        <pc:picChg chg="add mod">
          <ac:chgData name="Giovanni Verde" userId="d5dc2423-7363-4f52-84c6-1508ec9f9656" providerId="ADAL" clId="{009C0401-BF28-4E5A-9569-048B0B1D85C9}" dt="2021-11-24T17:20:58.905" v="181"/>
          <ac:picMkLst>
            <pc:docMk/>
            <pc:sldMk cId="0" sldId="263"/>
            <ac:picMk id="7" creationId="{3999BF22-69A5-4687-BC11-25BCC262DABB}"/>
          </ac:picMkLst>
        </pc:picChg>
      </pc:sldChg>
      <pc:sldChg chg="addSp delSp modSp">
        <pc:chgData name="Giovanni Verde" userId="d5dc2423-7363-4f52-84c6-1508ec9f9656" providerId="ADAL" clId="{009C0401-BF28-4E5A-9569-048B0B1D85C9}" dt="2021-11-24T17:21:00.054" v="182"/>
        <pc:sldMkLst>
          <pc:docMk/>
          <pc:sldMk cId="0" sldId="264"/>
        </pc:sldMkLst>
        <pc:picChg chg="del">
          <ac:chgData name="Giovanni Verde" userId="d5dc2423-7363-4f52-84c6-1508ec9f9656" providerId="ADAL" clId="{009C0401-BF28-4E5A-9569-048B0B1D85C9}" dt="2021-11-24T17:20:02.449" v="138" actId="478"/>
          <ac:picMkLst>
            <pc:docMk/>
            <pc:sldMk cId="0" sldId="264"/>
            <ac:picMk id="6" creationId="{00000000-0000-0000-0000-000000000000}"/>
          </ac:picMkLst>
        </pc:picChg>
        <pc:picChg chg="add mod">
          <ac:chgData name="Giovanni Verde" userId="d5dc2423-7363-4f52-84c6-1508ec9f9656" providerId="ADAL" clId="{009C0401-BF28-4E5A-9569-048B0B1D85C9}" dt="2021-11-24T17:21:00.054" v="182"/>
          <ac:picMkLst>
            <pc:docMk/>
            <pc:sldMk cId="0" sldId="264"/>
            <ac:picMk id="7" creationId="{DBEE5E8C-9EFB-4772-A50D-6155E37D5A05}"/>
          </ac:picMkLst>
        </pc:picChg>
      </pc:sldChg>
      <pc:sldChg chg="addSp delSp modSp">
        <pc:chgData name="Giovanni Verde" userId="d5dc2423-7363-4f52-84c6-1508ec9f9656" providerId="ADAL" clId="{009C0401-BF28-4E5A-9569-048B0B1D85C9}" dt="2021-11-24T17:21:01.136" v="183"/>
        <pc:sldMkLst>
          <pc:docMk/>
          <pc:sldMk cId="0" sldId="265"/>
        </pc:sldMkLst>
        <pc:picChg chg="del">
          <ac:chgData name="Giovanni Verde" userId="d5dc2423-7363-4f52-84c6-1508ec9f9656" providerId="ADAL" clId="{009C0401-BF28-4E5A-9569-048B0B1D85C9}" dt="2021-11-24T17:20:03.898" v="139" actId="478"/>
          <ac:picMkLst>
            <pc:docMk/>
            <pc:sldMk cId="0" sldId="265"/>
            <ac:picMk id="6" creationId="{00000000-0000-0000-0000-000000000000}"/>
          </ac:picMkLst>
        </pc:picChg>
        <pc:picChg chg="add mod">
          <ac:chgData name="Giovanni Verde" userId="d5dc2423-7363-4f52-84c6-1508ec9f9656" providerId="ADAL" clId="{009C0401-BF28-4E5A-9569-048B0B1D85C9}" dt="2021-11-24T17:21:01.136" v="183"/>
          <ac:picMkLst>
            <pc:docMk/>
            <pc:sldMk cId="0" sldId="265"/>
            <ac:picMk id="7" creationId="{15A84434-CCEE-4052-9E31-89452689D761}"/>
          </ac:picMkLst>
        </pc:picChg>
      </pc:sldChg>
      <pc:sldChg chg="addSp delSp modSp mod">
        <pc:chgData name="Giovanni Verde" userId="d5dc2423-7363-4f52-84c6-1508ec9f9656" providerId="ADAL" clId="{009C0401-BF28-4E5A-9569-048B0B1D85C9}" dt="2021-11-24T17:21:03.845" v="186" actId="478"/>
        <pc:sldMkLst>
          <pc:docMk/>
          <pc:sldMk cId="0" sldId="266"/>
        </pc:sldMkLst>
        <pc:picChg chg="del mod">
          <ac:chgData name="Giovanni Verde" userId="d5dc2423-7363-4f52-84c6-1508ec9f9656" providerId="ADAL" clId="{009C0401-BF28-4E5A-9569-048B0B1D85C9}" dt="2021-11-24T17:20:05.492" v="141" actId="478"/>
          <ac:picMkLst>
            <pc:docMk/>
            <pc:sldMk cId="0" sldId="266"/>
            <ac:picMk id="6" creationId="{00000000-0000-0000-0000-000000000000}"/>
          </ac:picMkLst>
        </pc:picChg>
        <pc:picChg chg="add mod">
          <ac:chgData name="Giovanni Verde" userId="d5dc2423-7363-4f52-84c6-1508ec9f9656" providerId="ADAL" clId="{009C0401-BF28-4E5A-9569-048B0B1D85C9}" dt="2021-11-24T17:21:02.222" v="184"/>
          <ac:picMkLst>
            <pc:docMk/>
            <pc:sldMk cId="0" sldId="266"/>
            <ac:picMk id="7" creationId="{5DDDABEA-9B5F-4DC3-8DC8-59234801D993}"/>
          </ac:picMkLst>
        </pc:picChg>
        <pc:picChg chg="add del mod">
          <ac:chgData name="Giovanni Verde" userId="d5dc2423-7363-4f52-84c6-1508ec9f9656" providerId="ADAL" clId="{009C0401-BF28-4E5A-9569-048B0B1D85C9}" dt="2021-11-24T17:21:03.845" v="186" actId="478"/>
          <ac:picMkLst>
            <pc:docMk/>
            <pc:sldMk cId="0" sldId="266"/>
            <ac:picMk id="8" creationId="{929081DD-043B-447E-96C9-5F8156778819}"/>
          </ac:picMkLst>
        </pc:picChg>
      </pc:sldChg>
      <pc:sldChg chg="addSp delSp modSp">
        <pc:chgData name="Giovanni Verde" userId="d5dc2423-7363-4f52-84c6-1508ec9f9656" providerId="ADAL" clId="{009C0401-BF28-4E5A-9569-048B0B1D85C9}" dt="2021-11-24T17:21:05.106" v="187"/>
        <pc:sldMkLst>
          <pc:docMk/>
          <pc:sldMk cId="0" sldId="267"/>
        </pc:sldMkLst>
        <pc:picChg chg="del">
          <ac:chgData name="Giovanni Verde" userId="d5dc2423-7363-4f52-84c6-1508ec9f9656" providerId="ADAL" clId="{009C0401-BF28-4E5A-9569-048B0B1D85C9}" dt="2021-11-24T17:20:06.769" v="142" actId="478"/>
          <ac:picMkLst>
            <pc:docMk/>
            <pc:sldMk cId="0" sldId="267"/>
            <ac:picMk id="6" creationId="{00000000-0000-0000-0000-000000000000}"/>
          </ac:picMkLst>
        </pc:picChg>
        <pc:picChg chg="add mod">
          <ac:chgData name="Giovanni Verde" userId="d5dc2423-7363-4f52-84c6-1508ec9f9656" providerId="ADAL" clId="{009C0401-BF28-4E5A-9569-048B0B1D85C9}" dt="2021-11-24T17:21:05.106" v="187"/>
          <ac:picMkLst>
            <pc:docMk/>
            <pc:sldMk cId="0" sldId="267"/>
            <ac:picMk id="7" creationId="{4001D4D6-FFAB-41F1-B6B1-D821881F93BD}"/>
          </ac:picMkLst>
        </pc:picChg>
      </pc:sldChg>
      <pc:sldChg chg="addSp delSp modSp">
        <pc:chgData name="Giovanni Verde" userId="d5dc2423-7363-4f52-84c6-1508ec9f9656" providerId="ADAL" clId="{009C0401-BF28-4E5A-9569-048B0B1D85C9}" dt="2021-11-24T17:21:06.340" v="188"/>
        <pc:sldMkLst>
          <pc:docMk/>
          <pc:sldMk cId="0" sldId="268"/>
        </pc:sldMkLst>
        <pc:picChg chg="del">
          <ac:chgData name="Giovanni Verde" userId="d5dc2423-7363-4f52-84c6-1508ec9f9656" providerId="ADAL" clId="{009C0401-BF28-4E5A-9569-048B0B1D85C9}" dt="2021-11-24T17:20:08.120" v="143" actId="478"/>
          <ac:picMkLst>
            <pc:docMk/>
            <pc:sldMk cId="0" sldId="268"/>
            <ac:picMk id="9" creationId="{00000000-0000-0000-0000-000000000000}"/>
          </ac:picMkLst>
        </pc:picChg>
        <pc:picChg chg="add mod">
          <ac:chgData name="Giovanni Verde" userId="d5dc2423-7363-4f52-84c6-1508ec9f9656" providerId="ADAL" clId="{009C0401-BF28-4E5A-9569-048B0B1D85C9}" dt="2021-11-24T17:21:06.340" v="188"/>
          <ac:picMkLst>
            <pc:docMk/>
            <pc:sldMk cId="0" sldId="268"/>
            <ac:picMk id="10" creationId="{FEFC3729-3E6F-45F8-8EFE-6C610C1AD986}"/>
          </ac:picMkLst>
        </pc:picChg>
      </pc:sldChg>
      <pc:sldChg chg="addSp delSp modSp">
        <pc:chgData name="Giovanni Verde" userId="d5dc2423-7363-4f52-84c6-1508ec9f9656" providerId="ADAL" clId="{009C0401-BF28-4E5A-9569-048B0B1D85C9}" dt="2021-11-24T17:21:07.503" v="189"/>
        <pc:sldMkLst>
          <pc:docMk/>
          <pc:sldMk cId="0" sldId="269"/>
        </pc:sldMkLst>
        <pc:picChg chg="del">
          <ac:chgData name="Giovanni Verde" userId="d5dc2423-7363-4f52-84c6-1508ec9f9656" providerId="ADAL" clId="{009C0401-BF28-4E5A-9569-048B0B1D85C9}" dt="2021-11-24T17:20:09.483" v="144" actId="478"/>
          <ac:picMkLst>
            <pc:docMk/>
            <pc:sldMk cId="0" sldId="269"/>
            <ac:picMk id="6" creationId="{00000000-0000-0000-0000-000000000000}"/>
          </ac:picMkLst>
        </pc:picChg>
        <pc:picChg chg="add mod">
          <ac:chgData name="Giovanni Verde" userId="d5dc2423-7363-4f52-84c6-1508ec9f9656" providerId="ADAL" clId="{009C0401-BF28-4E5A-9569-048B0B1D85C9}" dt="2021-11-24T17:21:07.503" v="189"/>
          <ac:picMkLst>
            <pc:docMk/>
            <pc:sldMk cId="0" sldId="269"/>
            <ac:picMk id="7" creationId="{5C729982-009A-4384-A770-54641621E41F}"/>
          </ac:picMkLst>
        </pc:picChg>
      </pc:sldChg>
      <pc:sldChg chg="addSp delSp modSp">
        <pc:chgData name="Giovanni Verde" userId="d5dc2423-7363-4f52-84c6-1508ec9f9656" providerId="ADAL" clId="{009C0401-BF28-4E5A-9569-048B0B1D85C9}" dt="2021-11-24T17:21:08.618" v="190"/>
        <pc:sldMkLst>
          <pc:docMk/>
          <pc:sldMk cId="0" sldId="270"/>
        </pc:sldMkLst>
        <pc:picChg chg="del">
          <ac:chgData name="Giovanni Verde" userId="d5dc2423-7363-4f52-84c6-1508ec9f9656" providerId="ADAL" clId="{009C0401-BF28-4E5A-9569-048B0B1D85C9}" dt="2021-11-24T17:20:10.735" v="145" actId="478"/>
          <ac:picMkLst>
            <pc:docMk/>
            <pc:sldMk cId="0" sldId="270"/>
            <ac:picMk id="6" creationId="{00000000-0000-0000-0000-000000000000}"/>
          </ac:picMkLst>
        </pc:picChg>
        <pc:picChg chg="add mod">
          <ac:chgData name="Giovanni Verde" userId="d5dc2423-7363-4f52-84c6-1508ec9f9656" providerId="ADAL" clId="{009C0401-BF28-4E5A-9569-048B0B1D85C9}" dt="2021-11-24T17:21:08.618" v="190"/>
          <ac:picMkLst>
            <pc:docMk/>
            <pc:sldMk cId="0" sldId="270"/>
            <ac:picMk id="7" creationId="{49E9EEC9-A255-4805-B5C6-BCBD605D6564}"/>
          </ac:picMkLst>
        </pc:picChg>
      </pc:sldChg>
      <pc:sldChg chg="addSp delSp modSp">
        <pc:chgData name="Giovanni Verde" userId="d5dc2423-7363-4f52-84c6-1508ec9f9656" providerId="ADAL" clId="{009C0401-BF28-4E5A-9569-048B0B1D85C9}" dt="2021-11-24T17:21:09.703" v="191"/>
        <pc:sldMkLst>
          <pc:docMk/>
          <pc:sldMk cId="0" sldId="271"/>
        </pc:sldMkLst>
        <pc:picChg chg="del">
          <ac:chgData name="Giovanni Verde" userId="d5dc2423-7363-4f52-84c6-1508ec9f9656" providerId="ADAL" clId="{009C0401-BF28-4E5A-9569-048B0B1D85C9}" dt="2021-11-24T17:20:11.859" v="146" actId="478"/>
          <ac:picMkLst>
            <pc:docMk/>
            <pc:sldMk cId="0" sldId="271"/>
            <ac:picMk id="6" creationId="{00000000-0000-0000-0000-000000000000}"/>
          </ac:picMkLst>
        </pc:picChg>
        <pc:picChg chg="add mod">
          <ac:chgData name="Giovanni Verde" userId="d5dc2423-7363-4f52-84c6-1508ec9f9656" providerId="ADAL" clId="{009C0401-BF28-4E5A-9569-048B0B1D85C9}" dt="2021-11-24T17:21:09.703" v="191"/>
          <ac:picMkLst>
            <pc:docMk/>
            <pc:sldMk cId="0" sldId="271"/>
            <ac:picMk id="7" creationId="{8D0126A0-6429-43A1-B2F2-C1D925D56DE3}"/>
          </ac:picMkLst>
        </pc:picChg>
      </pc:sldChg>
      <pc:sldChg chg="addSp delSp modSp">
        <pc:chgData name="Giovanni Verde" userId="d5dc2423-7363-4f52-84c6-1508ec9f9656" providerId="ADAL" clId="{009C0401-BF28-4E5A-9569-048B0B1D85C9}" dt="2021-11-24T17:21:10.909" v="192"/>
        <pc:sldMkLst>
          <pc:docMk/>
          <pc:sldMk cId="0" sldId="272"/>
        </pc:sldMkLst>
        <pc:picChg chg="del">
          <ac:chgData name="Giovanni Verde" userId="d5dc2423-7363-4f52-84c6-1508ec9f9656" providerId="ADAL" clId="{009C0401-BF28-4E5A-9569-048B0B1D85C9}" dt="2021-11-24T17:20:12.992" v="147" actId="478"/>
          <ac:picMkLst>
            <pc:docMk/>
            <pc:sldMk cId="0" sldId="272"/>
            <ac:picMk id="6" creationId="{00000000-0000-0000-0000-000000000000}"/>
          </ac:picMkLst>
        </pc:picChg>
        <pc:picChg chg="add mod">
          <ac:chgData name="Giovanni Verde" userId="d5dc2423-7363-4f52-84c6-1508ec9f9656" providerId="ADAL" clId="{009C0401-BF28-4E5A-9569-048B0B1D85C9}" dt="2021-11-24T17:21:10.909" v="192"/>
          <ac:picMkLst>
            <pc:docMk/>
            <pc:sldMk cId="0" sldId="272"/>
            <ac:picMk id="7" creationId="{44EC16C9-8C67-48BB-899F-3ED970986A44}"/>
          </ac:picMkLst>
        </pc:picChg>
      </pc:sldChg>
      <pc:sldChg chg="addSp delSp modSp">
        <pc:chgData name="Giovanni Verde" userId="d5dc2423-7363-4f52-84c6-1508ec9f9656" providerId="ADAL" clId="{009C0401-BF28-4E5A-9569-048B0B1D85C9}" dt="2021-11-24T17:21:12.273" v="193"/>
        <pc:sldMkLst>
          <pc:docMk/>
          <pc:sldMk cId="0" sldId="273"/>
        </pc:sldMkLst>
        <pc:picChg chg="del">
          <ac:chgData name="Giovanni Verde" userId="d5dc2423-7363-4f52-84c6-1508ec9f9656" providerId="ADAL" clId="{009C0401-BF28-4E5A-9569-048B0B1D85C9}" dt="2021-11-24T17:20:14.059" v="148" actId="478"/>
          <ac:picMkLst>
            <pc:docMk/>
            <pc:sldMk cId="0" sldId="273"/>
            <ac:picMk id="6" creationId="{00000000-0000-0000-0000-000000000000}"/>
          </ac:picMkLst>
        </pc:picChg>
        <pc:picChg chg="add mod">
          <ac:chgData name="Giovanni Verde" userId="d5dc2423-7363-4f52-84c6-1508ec9f9656" providerId="ADAL" clId="{009C0401-BF28-4E5A-9569-048B0B1D85C9}" dt="2021-11-24T17:21:12.273" v="193"/>
          <ac:picMkLst>
            <pc:docMk/>
            <pc:sldMk cId="0" sldId="273"/>
            <ac:picMk id="7" creationId="{269CDBF9-EFCA-4BB3-9A49-EB4C7E5B3182}"/>
          </ac:picMkLst>
        </pc:picChg>
      </pc:sldChg>
      <pc:sldChg chg="addSp delSp modSp">
        <pc:chgData name="Giovanni Verde" userId="d5dc2423-7363-4f52-84c6-1508ec9f9656" providerId="ADAL" clId="{009C0401-BF28-4E5A-9569-048B0B1D85C9}" dt="2021-11-24T17:21:13.477" v="194"/>
        <pc:sldMkLst>
          <pc:docMk/>
          <pc:sldMk cId="0" sldId="274"/>
        </pc:sldMkLst>
        <pc:picChg chg="del">
          <ac:chgData name="Giovanni Verde" userId="d5dc2423-7363-4f52-84c6-1508ec9f9656" providerId="ADAL" clId="{009C0401-BF28-4E5A-9569-048B0B1D85C9}" dt="2021-11-24T17:20:15.210" v="149" actId="478"/>
          <ac:picMkLst>
            <pc:docMk/>
            <pc:sldMk cId="0" sldId="274"/>
            <ac:picMk id="7" creationId="{00000000-0000-0000-0000-000000000000}"/>
          </ac:picMkLst>
        </pc:picChg>
        <pc:picChg chg="add mod">
          <ac:chgData name="Giovanni Verde" userId="d5dc2423-7363-4f52-84c6-1508ec9f9656" providerId="ADAL" clId="{009C0401-BF28-4E5A-9569-048B0B1D85C9}" dt="2021-11-24T17:21:13.477" v="194"/>
          <ac:picMkLst>
            <pc:docMk/>
            <pc:sldMk cId="0" sldId="274"/>
            <ac:picMk id="8" creationId="{C84F326F-0E67-497A-8B60-F7C28E072389}"/>
          </ac:picMkLst>
        </pc:picChg>
      </pc:sldChg>
      <pc:sldChg chg="addSp delSp modSp">
        <pc:chgData name="Giovanni Verde" userId="d5dc2423-7363-4f52-84c6-1508ec9f9656" providerId="ADAL" clId="{009C0401-BF28-4E5A-9569-048B0B1D85C9}" dt="2021-11-24T17:21:14.822" v="195"/>
        <pc:sldMkLst>
          <pc:docMk/>
          <pc:sldMk cId="0" sldId="275"/>
        </pc:sldMkLst>
        <pc:picChg chg="del">
          <ac:chgData name="Giovanni Verde" userId="d5dc2423-7363-4f52-84c6-1508ec9f9656" providerId="ADAL" clId="{009C0401-BF28-4E5A-9569-048B0B1D85C9}" dt="2021-11-24T17:20:16.415" v="150" actId="478"/>
          <ac:picMkLst>
            <pc:docMk/>
            <pc:sldMk cId="0" sldId="275"/>
            <ac:picMk id="6" creationId="{00000000-0000-0000-0000-000000000000}"/>
          </ac:picMkLst>
        </pc:picChg>
        <pc:picChg chg="add mod">
          <ac:chgData name="Giovanni Verde" userId="d5dc2423-7363-4f52-84c6-1508ec9f9656" providerId="ADAL" clId="{009C0401-BF28-4E5A-9569-048B0B1D85C9}" dt="2021-11-24T17:21:14.822" v="195"/>
          <ac:picMkLst>
            <pc:docMk/>
            <pc:sldMk cId="0" sldId="275"/>
            <ac:picMk id="7" creationId="{6D5E6C2D-E453-4D77-B68C-F3AEE37F3667}"/>
          </ac:picMkLst>
        </pc:picChg>
      </pc:sldChg>
      <pc:sldChg chg="addSp delSp modSp">
        <pc:chgData name="Giovanni Verde" userId="d5dc2423-7363-4f52-84c6-1508ec9f9656" providerId="ADAL" clId="{009C0401-BF28-4E5A-9569-048B0B1D85C9}" dt="2021-11-24T17:21:16.143" v="196"/>
        <pc:sldMkLst>
          <pc:docMk/>
          <pc:sldMk cId="0" sldId="276"/>
        </pc:sldMkLst>
        <pc:picChg chg="del">
          <ac:chgData name="Giovanni Verde" userId="d5dc2423-7363-4f52-84c6-1508ec9f9656" providerId="ADAL" clId="{009C0401-BF28-4E5A-9569-048B0B1D85C9}" dt="2021-11-24T17:20:17.839" v="151" actId="478"/>
          <ac:picMkLst>
            <pc:docMk/>
            <pc:sldMk cId="0" sldId="276"/>
            <ac:picMk id="6" creationId="{00000000-0000-0000-0000-000000000000}"/>
          </ac:picMkLst>
        </pc:picChg>
        <pc:picChg chg="add mod">
          <ac:chgData name="Giovanni Verde" userId="d5dc2423-7363-4f52-84c6-1508ec9f9656" providerId="ADAL" clId="{009C0401-BF28-4E5A-9569-048B0B1D85C9}" dt="2021-11-24T17:21:16.143" v="196"/>
          <ac:picMkLst>
            <pc:docMk/>
            <pc:sldMk cId="0" sldId="276"/>
            <ac:picMk id="7" creationId="{571238D8-6B24-4676-8338-634A406B7362}"/>
          </ac:picMkLst>
        </pc:picChg>
      </pc:sldChg>
      <pc:sldChg chg="addSp delSp modSp">
        <pc:chgData name="Giovanni Verde" userId="d5dc2423-7363-4f52-84c6-1508ec9f9656" providerId="ADAL" clId="{009C0401-BF28-4E5A-9569-048B0B1D85C9}" dt="2021-11-24T17:21:17.283" v="197"/>
        <pc:sldMkLst>
          <pc:docMk/>
          <pc:sldMk cId="0" sldId="277"/>
        </pc:sldMkLst>
        <pc:picChg chg="del">
          <ac:chgData name="Giovanni Verde" userId="d5dc2423-7363-4f52-84c6-1508ec9f9656" providerId="ADAL" clId="{009C0401-BF28-4E5A-9569-048B0B1D85C9}" dt="2021-11-24T17:20:19.558" v="152" actId="478"/>
          <ac:picMkLst>
            <pc:docMk/>
            <pc:sldMk cId="0" sldId="277"/>
            <ac:picMk id="6" creationId="{00000000-0000-0000-0000-000000000000}"/>
          </ac:picMkLst>
        </pc:picChg>
        <pc:picChg chg="add mod">
          <ac:chgData name="Giovanni Verde" userId="d5dc2423-7363-4f52-84c6-1508ec9f9656" providerId="ADAL" clId="{009C0401-BF28-4E5A-9569-048B0B1D85C9}" dt="2021-11-24T17:21:17.283" v="197"/>
          <ac:picMkLst>
            <pc:docMk/>
            <pc:sldMk cId="0" sldId="277"/>
            <ac:picMk id="7" creationId="{7BEF08B1-25A3-46AE-ADCA-F995BC5BCF03}"/>
          </ac:picMkLst>
        </pc:picChg>
      </pc:sldChg>
      <pc:sldChg chg="addSp delSp modSp">
        <pc:chgData name="Giovanni Verde" userId="d5dc2423-7363-4f52-84c6-1508ec9f9656" providerId="ADAL" clId="{009C0401-BF28-4E5A-9569-048B0B1D85C9}" dt="2021-11-24T17:21:18.361" v="198"/>
        <pc:sldMkLst>
          <pc:docMk/>
          <pc:sldMk cId="0" sldId="278"/>
        </pc:sldMkLst>
        <pc:picChg chg="del">
          <ac:chgData name="Giovanni Verde" userId="d5dc2423-7363-4f52-84c6-1508ec9f9656" providerId="ADAL" clId="{009C0401-BF28-4E5A-9569-048B0B1D85C9}" dt="2021-11-24T17:20:20.772" v="153" actId="478"/>
          <ac:picMkLst>
            <pc:docMk/>
            <pc:sldMk cId="0" sldId="278"/>
            <ac:picMk id="6" creationId="{00000000-0000-0000-0000-000000000000}"/>
          </ac:picMkLst>
        </pc:picChg>
        <pc:picChg chg="add mod">
          <ac:chgData name="Giovanni Verde" userId="d5dc2423-7363-4f52-84c6-1508ec9f9656" providerId="ADAL" clId="{009C0401-BF28-4E5A-9569-048B0B1D85C9}" dt="2021-11-24T17:21:18.361" v="198"/>
          <ac:picMkLst>
            <pc:docMk/>
            <pc:sldMk cId="0" sldId="278"/>
            <ac:picMk id="7" creationId="{2B59A4FA-4A55-412D-8DEE-5F250C723151}"/>
          </ac:picMkLst>
        </pc:picChg>
      </pc:sldChg>
      <pc:sldChg chg="addSp delSp modSp">
        <pc:chgData name="Giovanni Verde" userId="d5dc2423-7363-4f52-84c6-1508ec9f9656" providerId="ADAL" clId="{009C0401-BF28-4E5A-9569-048B0B1D85C9}" dt="2021-11-24T17:21:19.386" v="199"/>
        <pc:sldMkLst>
          <pc:docMk/>
          <pc:sldMk cId="0" sldId="279"/>
        </pc:sldMkLst>
        <pc:picChg chg="del">
          <ac:chgData name="Giovanni Verde" userId="d5dc2423-7363-4f52-84c6-1508ec9f9656" providerId="ADAL" clId="{009C0401-BF28-4E5A-9569-048B0B1D85C9}" dt="2021-11-24T17:20:21.883" v="154" actId="478"/>
          <ac:picMkLst>
            <pc:docMk/>
            <pc:sldMk cId="0" sldId="279"/>
            <ac:picMk id="6" creationId="{00000000-0000-0000-0000-000000000000}"/>
          </ac:picMkLst>
        </pc:picChg>
        <pc:picChg chg="add mod">
          <ac:chgData name="Giovanni Verde" userId="d5dc2423-7363-4f52-84c6-1508ec9f9656" providerId="ADAL" clId="{009C0401-BF28-4E5A-9569-048B0B1D85C9}" dt="2021-11-24T17:21:19.386" v="199"/>
          <ac:picMkLst>
            <pc:docMk/>
            <pc:sldMk cId="0" sldId="279"/>
            <ac:picMk id="7" creationId="{6AA4BB87-158F-4814-96C5-08049D0B652F}"/>
          </ac:picMkLst>
        </pc:picChg>
      </pc:sldChg>
      <pc:sldChg chg="addSp delSp modSp">
        <pc:chgData name="Giovanni Verde" userId="d5dc2423-7363-4f52-84c6-1508ec9f9656" providerId="ADAL" clId="{009C0401-BF28-4E5A-9569-048B0B1D85C9}" dt="2021-11-24T17:21:20.958" v="200"/>
        <pc:sldMkLst>
          <pc:docMk/>
          <pc:sldMk cId="0" sldId="280"/>
        </pc:sldMkLst>
        <pc:picChg chg="del">
          <ac:chgData name="Giovanni Verde" userId="d5dc2423-7363-4f52-84c6-1508ec9f9656" providerId="ADAL" clId="{009C0401-BF28-4E5A-9569-048B0B1D85C9}" dt="2021-11-24T17:20:23.803" v="155" actId="478"/>
          <ac:picMkLst>
            <pc:docMk/>
            <pc:sldMk cId="0" sldId="280"/>
            <ac:picMk id="6" creationId="{00000000-0000-0000-0000-000000000000}"/>
          </ac:picMkLst>
        </pc:picChg>
        <pc:picChg chg="add mod">
          <ac:chgData name="Giovanni Verde" userId="d5dc2423-7363-4f52-84c6-1508ec9f9656" providerId="ADAL" clId="{009C0401-BF28-4E5A-9569-048B0B1D85C9}" dt="2021-11-24T17:21:20.958" v="200"/>
          <ac:picMkLst>
            <pc:docMk/>
            <pc:sldMk cId="0" sldId="280"/>
            <ac:picMk id="7" creationId="{24A22823-90EC-4A83-A53A-9962DEC135B6}"/>
          </ac:picMkLst>
        </pc:picChg>
      </pc:sldChg>
      <pc:sldChg chg="addSp delSp modSp">
        <pc:chgData name="Giovanni Verde" userId="d5dc2423-7363-4f52-84c6-1508ec9f9656" providerId="ADAL" clId="{009C0401-BF28-4E5A-9569-048B0B1D85C9}" dt="2021-11-24T17:21:22.150" v="201"/>
        <pc:sldMkLst>
          <pc:docMk/>
          <pc:sldMk cId="0" sldId="281"/>
        </pc:sldMkLst>
        <pc:picChg chg="del">
          <ac:chgData name="Giovanni Verde" userId="d5dc2423-7363-4f52-84c6-1508ec9f9656" providerId="ADAL" clId="{009C0401-BF28-4E5A-9569-048B0B1D85C9}" dt="2021-11-24T17:20:26.987" v="156" actId="478"/>
          <ac:picMkLst>
            <pc:docMk/>
            <pc:sldMk cId="0" sldId="281"/>
            <ac:picMk id="6" creationId="{00000000-0000-0000-0000-000000000000}"/>
          </ac:picMkLst>
        </pc:picChg>
        <pc:picChg chg="add mod">
          <ac:chgData name="Giovanni Verde" userId="d5dc2423-7363-4f52-84c6-1508ec9f9656" providerId="ADAL" clId="{009C0401-BF28-4E5A-9569-048B0B1D85C9}" dt="2021-11-24T17:21:22.150" v="201"/>
          <ac:picMkLst>
            <pc:docMk/>
            <pc:sldMk cId="0" sldId="281"/>
            <ac:picMk id="7" creationId="{D6C61100-A0E8-49D3-8B1B-39D838CF3E6A}"/>
          </ac:picMkLst>
        </pc:picChg>
      </pc:sldChg>
      <pc:sldChg chg="addSp delSp modSp">
        <pc:chgData name="Giovanni Verde" userId="d5dc2423-7363-4f52-84c6-1508ec9f9656" providerId="ADAL" clId="{009C0401-BF28-4E5A-9569-048B0B1D85C9}" dt="2021-11-24T17:21:23.240" v="202"/>
        <pc:sldMkLst>
          <pc:docMk/>
          <pc:sldMk cId="0" sldId="282"/>
        </pc:sldMkLst>
        <pc:picChg chg="del">
          <ac:chgData name="Giovanni Verde" userId="d5dc2423-7363-4f52-84c6-1508ec9f9656" providerId="ADAL" clId="{009C0401-BF28-4E5A-9569-048B0B1D85C9}" dt="2021-11-24T17:20:28.577" v="157" actId="478"/>
          <ac:picMkLst>
            <pc:docMk/>
            <pc:sldMk cId="0" sldId="282"/>
            <ac:picMk id="6" creationId="{00000000-0000-0000-0000-000000000000}"/>
          </ac:picMkLst>
        </pc:picChg>
        <pc:picChg chg="add mod">
          <ac:chgData name="Giovanni Verde" userId="d5dc2423-7363-4f52-84c6-1508ec9f9656" providerId="ADAL" clId="{009C0401-BF28-4E5A-9569-048B0B1D85C9}" dt="2021-11-24T17:21:23.240" v="202"/>
          <ac:picMkLst>
            <pc:docMk/>
            <pc:sldMk cId="0" sldId="282"/>
            <ac:picMk id="7" creationId="{F2C7CB99-BAD0-465D-8EA7-F1D97A7DD755}"/>
          </ac:picMkLst>
        </pc:picChg>
      </pc:sldChg>
      <pc:sldChg chg="addSp delSp modSp">
        <pc:chgData name="Giovanni Verde" userId="d5dc2423-7363-4f52-84c6-1508ec9f9656" providerId="ADAL" clId="{009C0401-BF28-4E5A-9569-048B0B1D85C9}" dt="2021-11-24T17:21:24.500" v="203"/>
        <pc:sldMkLst>
          <pc:docMk/>
          <pc:sldMk cId="0" sldId="283"/>
        </pc:sldMkLst>
        <pc:picChg chg="del">
          <ac:chgData name="Giovanni Verde" userId="d5dc2423-7363-4f52-84c6-1508ec9f9656" providerId="ADAL" clId="{009C0401-BF28-4E5A-9569-048B0B1D85C9}" dt="2021-11-24T17:20:30.219" v="158" actId="478"/>
          <ac:picMkLst>
            <pc:docMk/>
            <pc:sldMk cId="0" sldId="283"/>
            <ac:picMk id="6" creationId="{00000000-0000-0000-0000-000000000000}"/>
          </ac:picMkLst>
        </pc:picChg>
        <pc:picChg chg="add mod">
          <ac:chgData name="Giovanni Verde" userId="d5dc2423-7363-4f52-84c6-1508ec9f9656" providerId="ADAL" clId="{009C0401-BF28-4E5A-9569-048B0B1D85C9}" dt="2021-11-24T17:21:24.500" v="203"/>
          <ac:picMkLst>
            <pc:docMk/>
            <pc:sldMk cId="0" sldId="283"/>
            <ac:picMk id="7" creationId="{C5F690F3-183A-411F-A967-3DF79468B9D3}"/>
          </ac:picMkLst>
        </pc:picChg>
      </pc:sldChg>
      <pc:sldChg chg="addSp delSp modSp">
        <pc:chgData name="Giovanni Verde" userId="d5dc2423-7363-4f52-84c6-1508ec9f9656" providerId="ADAL" clId="{009C0401-BF28-4E5A-9569-048B0B1D85C9}" dt="2021-11-24T17:21:25.723" v="204"/>
        <pc:sldMkLst>
          <pc:docMk/>
          <pc:sldMk cId="0" sldId="284"/>
        </pc:sldMkLst>
        <pc:picChg chg="del">
          <ac:chgData name="Giovanni Verde" userId="d5dc2423-7363-4f52-84c6-1508ec9f9656" providerId="ADAL" clId="{009C0401-BF28-4E5A-9569-048B0B1D85C9}" dt="2021-11-24T17:20:31.376" v="159" actId="478"/>
          <ac:picMkLst>
            <pc:docMk/>
            <pc:sldMk cId="0" sldId="284"/>
            <ac:picMk id="6" creationId="{00000000-0000-0000-0000-000000000000}"/>
          </ac:picMkLst>
        </pc:picChg>
        <pc:picChg chg="add mod">
          <ac:chgData name="Giovanni Verde" userId="d5dc2423-7363-4f52-84c6-1508ec9f9656" providerId="ADAL" clId="{009C0401-BF28-4E5A-9569-048B0B1D85C9}" dt="2021-11-24T17:21:25.723" v="204"/>
          <ac:picMkLst>
            <pc:docMk/>
            <pc:sldMk cId="0" sldId="284"/>
            <ac:picMk id="7" creationId="{B1E9F1F2-E730-4574-B242-E9E3D1B433A1}"/>
          </ac:picMkLst>
        </pc:picChg>
      </pc:sldChg>
      <pc:sldChg chg="addSp delSp modSp">
        <pc:chgData name="Giovanni Verde" userId="d5dc2423-7363-4f52-84c6-1508ec9f9656" providerId="ADAL" clId="{009C0401-BF28-4E5A-9569-048B0B1D85C9}" dt="2021-11-24T17:21:26.951" v="205"/>
        <pc:sldMkLst>
          <pc:docMk/>
          <pc:sldMk cId="0" sldId="285"/>
        </pc:sldMkLst>
        <pc:picChg chg="del">
          <ac:chgData name="Giovanni Verde" userId="d5dc2423-7363-4f52-84c6-1508ec9f9656" providerId="ADAL" clId="{009C0401-BF28-4E5A-9569-048B0B1D85C9}" dt="2021-11-24T17:20:32.529" v="160" actId="478"/>
          <ac:picMkLst>
            <pc:docMk/>
            <pc:sldMk cId="0" sldId="285"/>
            <ac:picMk id="6" creationId="{00000000-0000-0000-0000-000000000000}"/>
          </ac:picMkLst>
        </pc:picChg>
        <pc:picChg chg="add mod">
          <ac:chgData name="Giovanni Verde" userId="d5dc2423-7363-4f52-84c6-1508ec9f9656" providerId="ADAL" clId="{009C0401-BF28-4E5A-9569-048B0B1D85C9}" dt="2021-11-24T17:21:26.951" v="205"/>
          <ac:picMkLst>
            <pc:docMk/>
            <pc:sldMk cId="0" sldId="285"/>
            <ac:picMk id="7" creationId="{E708B442-B144-48C8-9640-2AD549E2062F}"/>
          </ac:picMkLst>
        </pc:picChg>
      </pc:sldChg>
      <pc:sldChg chg="addSp delSp modSp">
        <pc:chgData name="Giovanni Verde" userId="d5dc2423-7363-4f52-84c6-1508ec9f9656" providerId="ADAL" clId="{009C0401-BF28-4E5A-9569-048B0B1D85C9}" dt="2021-11-24T17:21:28.327" v="206"/>
        <pc:sldMkLst>
          <pc:docMk/>
          <pc:sldMk cId="0" sldId="286"/>
        </pc:sldMkLst>
        <pc:picChg chg="del">
          <ac:chgData name="Giovanni Verde" userId="d5dc2423-7363-4f52-84c6-1508ec9f9656" providerId="ADAL" clId="{009C0401-BF28-4E5A-9569-048B0B1D85C9}" dt="2021-11-24T17:20:33.831" v="161" actId="478"/>
          <ac:picMkLst>
            <pc:docMk/>
            <pc:sldMk cId="0" sldId="286"/>
            <ac:picMk id="6" creationId="{00000000-0000-0000-0000-000000000000}"/>
          </ac:picMkLst>
        </pc:picChg>
        <pc:picChg chg="add mod">
          <ac:chgData name="Giovanni Verde" userId="d5dc2423-7363-4f52-84c6-1508ec9f9656" providerId="ADAL" clId="{009C0401-BF28-4E5A-9569-048B0B1D85C9}" dt="2021-11-24T17:21:28.327" v="206"/>
          <ac:picMkLst>
            <pc:docMk/>
            <pc:sldMk cId="0" sldId="286"/>
            <ac:picMk id="7" creationId="{F5EABDD0-E889-4C0A-8839-A93D3CD0E659}"/>
          </ac:picMkLst>
        </pc:picChg>
      </pc:sldChg>
      <pc:sldChg chg="addSp delSp modSp">
        <pc:chgData name="Giovanni Verde" userId="d5dc2423-7363-4f52-84c6-1508ec9f9656" providerId="ADAL" clId="{009C0401-BF28-4E5A-9569-048B0B1D85C9}" dt="2021-11-24T17:21:29.924" v="207"/>
        <pc:sldMkLst>
          <pc:docMk/>
          <pc:sldMk cId="0" sldId="287"/>
        </pc:sldMkLst>
        <pc:picChg chg="del">
          <ac:chgData name="Giovanni Verde" userId="d5dc2423-7363-4f52-84c6-1508ec9f9656" providerId="ADAL" clId="{009C0401-BF28-4E5A-9569-048B0B1D85C9}" dt="2021-11-24T17:20:35.006" v="162" actId="478"/>
          <ac:picMkLst>
            <pc:docMk/>
            <pc:sldMk cId="0" sldId="287"/>
            <ac:picMk id="6" creationId="{00000000-0000-0000-0000-000000000000}"/>
          </ac:picMkLst>
        </pc:picChg>
        <pc:picChg chg="add mod">
          <ac:chgData name="Giovanni Verde" userId="d5dc2423-7363-4f52-84c6-1508ec9f9656" providerId="ADAL" clId="{009C0401-BF28-4E5A-9569-048B0B1D85C9}" dt="2021-11-24T17:21:29.924" v="207"/>
          <ac:picMkLst>
            <pc:docMk/>
            <pc:sldMk cId="0" sldId="287"/>
            <ac:picMk id="7" creationId="{217370F5-C2C8-408B-A47B-222BC85D5CCA}"/>
          </ac:picMkLst>
        </pc:picChg>
      </pc:sldChg>
      <pc:sldChg chg="addSp delSp modSp">
        <pc:chgData name="Giovanni Verde" userId="d5dc2423-7363-4f52-84c6-1508ec9f9656" providerId="ADAL" clId="{009C0401-BF28-4E5A-9569-048B0B1D85C9}" dt="2021-11-24T17:21:30.967" v="208"/>
        <pc:sldMkLst>
          <pc:docMk/>
          <pc:sldMk cId="0" sldId="288"/>
        </pc:sldMkLst>
        <pc:picChg chg="del">
          <ac:chgData name="Giovanni Verde" userId="d5dc2423-7363-4f52-84c6-1508ec9f9656" providerId="ADAL" clId="{009C0401-BF28-4E5A-9569-048B0B1D85C9}" dt="2021-11-24T17:20:36.133" v="163" actId="478"/>
          <ac:picMkLst>
            <pc:docMk/>
            <pc:sldMk cId="0" sldId="288"/>
            <ac:picMk id="6" creationId="{00000000-0000-0000-0000-000000000000}"/>
          </ac:picMkLst>
        </pc:picChg>
        <pc:picChg chg="add mod">
          <ac:chgData name="Giovanni Verde" userId="d5dc2423-7363-4f52-84c6-1508ec9f9656" providerId="ADAL" clId="{009C0401-BF28-4E5A-9569-048B0B1D85C9}" dt="2021-11-24T17:21:30.967" v="208"/>
          <ac:picMkLst>
            <pc:docMk/>
            <pc:sldMk cId="0" sldId="288"/>
            <ac:picMk id="7" creationId="{322C83B3-501D-46A6-AA0B-3F8F6DE85F63}"/>
          </ac:picMkLst>
        </pc:picChg>
      </pc:sldChg>
      <pc:sldChg chg="addSp delSp modSp">
        <pc:chgData name="Giovanni Verde" userId="d5dc2423-7363-4f52-84c6-1508ec9f9656" providerId="ADAL" clId="{009C0401-BF28-4E5A-9569-048B0B1D85C9}" dt="2021-11-24T17:21:31.918" v="209"/>
        <pc:sldMkLst>
          <pc:docMk/>
          <pc:sldMk cId="0" sldId="289"/>
        </pc:sldMkLst>
        <pc:picChg chg="del">
          <ac:chgData name="Giovanni Verde" userId="d5dc2423-7363-4f52-84c6-1508ec9f9656" providerId="ADAL" clId="{009C0401-BF28-4E5A-9569-048B0B1D85C9}" dt="2021-11-24T17:20:37.291" v="164" actId="478"/>
          <ac:picMkLst>
            <pc:docMk/>
            <pc:sldMk cId="0" sldId="289"/>
            <ac:picMk id="6" creationId="{00000000-0000-0000-0000-000000000000}"/>
          </ac:picMkLst>
        </pc:picChg>
        <pc:picChg chg="add mod">
          <ac:chgData name="Giovanni Verde" userId="d5dc2423-7363-4f52-84c6-1508ec9f9656" providerId="ADAL" clId="{009C0401-BF28-4E5A-9569-048B0B1D85C9}" dt="2021-11-24T17:21:31.918" v="209"/>
          <ac:picMkLst>
            <pc:docMk/>
            <pc:sldMk cId="0" sldId="289"/>
            <ac:picMk id="7" creationId="{5A34F8BC-6EFA-4F7C-BB38-4564E2F995EE}"/>
          </ac:picMkLst>
        </pc:picChg>
      </pc:sldChg>
      <pc:sldChg chg="addSp delSp modSp mod">
        <pc:chgData name="Giovanni Verde" userId="d5dc2423-7363-4f52-84c6-1508ec9f9656" providerId="ADAL" clId="{009C0401-BF28-4E5A-9569-048B0B1D85C9}" dt="2021-11-24T17:21:33.389" v="211" actId="1036"/>
        <pc:sldMkLst>
          <pc:docMk/>
          <pc:sldMk cId="0" sldId="290"/>
        </pc:sldMkLst>
        <pc:picChg chg="del mod">
          <ac:chgData name="Giovanni Verde" userId="d5dc2423-7363-4f52-84c6-1508ec9f9656" providerId="ADAL" clId="{009C0401-BF28-4E5A-9569-048B0B1D85C9}" dt="2021-11-24T17:20:38.462" v="166" actId="478"/>
          <ac:picMkLst>
            <pc:docMk/>
            <pc:sldMk cId="0" sldId="290"/>
            <ac:picMk id="6" creationId="{00000000-0000-0000-0000-000000000000}"/>
          </ac:picMkLst>
        </pc:picChg>
        <pc:picChg chg="add mod">
          <ac:chgData name="Giovanni Verde" userId="d5dc2423-7363-4f52-84c6-1508ec9f9656" providerId="ADAL" clId="{009C0401-BF28-4E5A-9569-048B0B1D85C9}" dt="2021-11-24T17:21:33.389" v="211" actId="1036"/>
          <ac:picMkLst>
            <pc:docMk/>
            <pc:sldMk cId="0" sldId="290"/>
            <ac:picMk id="7" creationId="{1942B0F4-E625-490F-8C86-C85FCF85D719}"/>
          </ac:picMkLst>
        </pc:picChg>
      </pc:sldChg>
      <pc:sldChg chg="addSp delSp modSp mod">
        <pc:chgData name="Giovanni Verde" userId="d5dc2423-7363-4f52-84c6-1508ec9f9656" providerId="ADAL" clId="{009C0401-BF28-4E5A-9569-048B0B1D85C9}" dt="2021-11-24T17:20:50.123" v="175"/>
        <pc:sldMkLst>
          <pc:docMk/>
          <pc:sldMk cId="567300851" sldId="291"/>
        </pc:sldMkLst>
        <pc:picChg chg="del">
          <ac:chgData name="Giovanni Verde" userId="d5dc2423-7363-4f52-84c6-1508ec9f9656" providerId="ADAL" clId="{009C0401-BF28-4E5A-9569-048B0B1D85C9}" dt="2021-11-24T17:19:45.841" v="80" actId="478"/>
          <ac:picMkLst>
            <pc:docMk/>
            <pc:sldMk cId="567300851" sldId="291"/>
            <ac:picMk id="6" creationId="{00000000-0000-0000-0000-000000000000}"/>
          </ac:picMkLst>
        </pc:picChg>
        <pc:picChg chg="add del mod">
          <ac:chgData name="Giovanni Verde" userId="d5dc2423-7363-4f52-84c6-1508ec9f9656" providerId="ADAL" clId="{009C0401-BF28-4E5A-9569-048B0B1D85C9}" dt="2021-11-24T17:20:49.613" v="174" actId="478"/>
          <ac:picMkLst>
            <pc:docMk/>
            <pc:sldMk cId="567300851" sldId="291"/>
            <ac:picMk id="7" creationId="{E8941931-1992-43AE-9B55-915CAD93BBED}"/>
          </ac:picMkLst>
        </pc:picChg>
        <pc:picChg chg="add del mod">
          <ac:chgData name="Giovanni Verde" userId="d5dc2423-7363-4f52-84c6-1508ec9f9656" providerId="ADAL" clId="{009C0401-BF28-4E5A-9569-048B0B1D85C9}" dt="2021-11-24T17:20:48.796" v="173"/>
          <ac:picMkLst>
            <pc:docMk/>
            <pc:sldMk cId="567300851" sldId="291"/>
            <ac:picMk id="8" creationId="{703F0A44-35D3-45CF-BDC8-E17174BFECE2}"/>
          </ac:picMkLst>
        </pc:picChg>
        <pc:picChg chg="add mod">
          <ac:chgData name="Giovanni Verde" userId="d5dc2423-7363-4f52-84c6-1508ec9f9656" providerId="ADAL" clId="{009C0401-BF28-4E5A-9569-048B0B1D85C9}" dt="2021-11-24T17:20:50.123" v="175"/>
          <ac:picMkLst>
            <pc:docMk/>
            <pc:sldMk cId="567300851" sldId="291"/>
            <ac:picMk id="9" creationId="{79745AD8-2539-4E07-AC9A-1D428B3B5940}"/>
          </ac:picMkLst>
        </pc:picChg>
      </pc:sldChg>
      <pc:sldChg chg="new del">
        <pc:chgData name="Giovanni Verde" userId="d5dc2423-7363-4f52-84c6-1508ec9f9656" providerId="ADAL" clId="{009C0401-BF28-4E5A-9569-048B0B1D85C9}" dt="2021-11-24T17:19:05.877" v="6" actId="47"/>
        <pc:sldMkLst>
          <pc:docMk/>
          <pc:sldMk cId="499123721" sldId="292"/>
        </pc:sldMkLst>
      </pc:sldChg>
      <pc:sldChg chg="modSp add del mod">
        <pc:chgData name="Giovanni Verde" userId="d5dc2423-7363-4f52-84c6-1508ec9f9656" providerId="ADAL" clId="{009C0401-BF28-4E5A-9569-048B0B1D85C9}" dt="2021-11-24T17:19:18.871" v="9" actId="47"/>
        <pc:sldMkLst>
          <pc:docMk/>
          <pc:sldMk cId="2582821163" sldId="396"/>
        </pc:sldMkLst>
        <pc:spChg chg="mod">
          <ac:chgData name="Giovanni Verde" userId="d5dc2423-7363-4f52-84c6-1508ec9f9656" providerId="ADAL" clId="{009C0401-BF28-4E5A-9569-048B0B1D85C9}" dt="2021-11-24T17:19:07.958" v="8" actId="27636"/>
          <ac:spMkLst>
            <pc:docMk/>
            <pc:sldMk cId="2582821163" sldId="396"/>
            <ac:spMk id="3" creationId="{00000000-0000-0000-0000-000000000000}"/>
          </ac:spMkLst>
        </pc:spChg>
      </pc:sldChg>
      <pc:sldMasterChg chg="delSldLayout">
        <pc:chgData name="Giovanni Verde" userId="d5dc2423-7363-4f52-84c6-1508ec9f9656" providerId="ADAL" clId="{009C0401-BF28-4E5A-9569-048B0B1D85C9}" dt="2021-11-24T17:19:18.871" v="9" actId="47"/>
        <pc:sldMasterMkLst>
          <pc:docMk/>
          <pc:sldMasterMk cId="0" sldId="2147483648"/>
        </pc:sldMasterMkLst>
        <pc:sldLayoutChg chg="del">
          <pc:chgData name="Giovanni Verde" userId="d5dc2423-7363-4f52-84c6-1508ec9f9656" providerId="ADAL" clId="{009C0401-BF28-4E5A-9569-048B0B1D85C9}" dt="2021-11-24T17:19:18.871" v="9" actId="47"/>
          <pc:sldLayoutMkLst>
            <pc:docMk/>
            <pc:sldMasterMk cId="0" sldId="2147483648"/>
            <pc:sldLayoutMk cId="4127723009" sldId="2147483666"/>
          </pc:sldLayoutMkLst>
        </pc:sldLayoutChg>
      </pc:sldMaster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6F95C38-0297-493D-B2A1-48206ED75638}" type="datetimeFigureOut">
              <a:rPr lang="en-US" smtClean="0"/>
              <a:t>11/4/2024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028950" y="857250"/>
            <a:ext cx="3086100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300413"/>
            <a:ext cx="7315200" cy="270033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4861BA6-68EA-4E64-9564-0159B53187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15526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396557" y="1781511"/>
            <a:ext cx="8350884" cy="190436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8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11/4/2024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4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marL="25400">
              <a:lnSpc>
                <a:spcPts val="1670"/>
              </a:lnSpc>
            </a:pPr>
            <a:fld id="{81D60167-4931-47E6-BA6A-407CBD079E47}" type="slidenum">
              <a:rPr spc="10" dirty="0"/>
              <a:t>‹#›</a:t>
            </a:fld>
            <a:endParaRPr spc="1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150" b="1" i="1" u="heavy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18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11/4/2024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4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marL="25400">
              <a:lnSpc>
                <a:spcPts val="1670"/>
              </a:lnSpc>
            </a:pPr>
            <a:fld id="{81D60167-4931-47E6-BA6A-407CBD079E47}" type="slidenum">
              <a:rPr spc="10" dirty="0"/>
              <a:t>‹#›</a:t>
            </a:fld>
            <a:endParaRPr spc="10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wo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4055998" y="409638"/>
            <a:ext cx="962025" cy="77946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150" b="1" i="1" u="heavy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250825" y="1680476"/>
            <a:ext cx="3982085" cy="42564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6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11/4/2024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4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marL="25400">
              <a:lnSpc>
                <a:spcPts val="1670"/>
              </a:lnSpc>
            </a:pPr>
            <a:fld id="{81D60167-4931-47E6-BA6A-407CBD079E47}" type="slidenum">
              <a:rPr spc="10" dirty="0"/>
              <a:t>‹#›</a:t>
            </a:fld>
            <a:endParaRPr spc="1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150" b="1" i="1" u="heavy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11/4/2024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4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marL="25400">
              <a:lnSpc>
                <a:spcPts val="1670"/>
              </a:lnSpc>
            </a:pPr>
            <a:fld id="{81D60167-4931-47E6-BA6A-407CBD079E47}" type="slidenum">
              <a:rPr spc="10" dirty="0"/>
              <a:t>‹#›</a:t>
            </a:fld>
            <a:endParaRPr spc="10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11/4/2024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4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marL="25400">
              <a:lnSpc>
                <a:spcPts val="1670"/>
              </a:lnSpc>
            </a:pPr>
            <a:fld id="{81D60167-4931-47E6-BA6A-407CBD079E47}" type="slidenum">
              <a:rPr spc="10" dirty="0"/>
              <a:t>‹#›</a:t>
            </a:fld>
            <a:endParaRPr spc="1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250825" y="1484375"/>
            <a:ext cx="8564880" cy="4761230"/>
          </a:xfrm>
          <a:custGeom>
            <a:avLst/>
            <a:gdLst/>
            <a:ahLst/>
            <a:cxnLst/>
            <a:rect l="l" t="t" r="r" b="b"/>
            <a:pathLst>
              <a:path w="8564880" h="4761230">
                <a:moveTo>
                  <a:pt x="0" y="4760849"/>
                </a:moveTo>
                <a:lnTo>
                  <a:pt x="8564626" y="4760849"/>
                </a:lnTo>
                <a:lnTo>
                  <a:pt x="8564626" y="0"/>
                </a:lnTo>
                <a:lnTo>
                  <a:pt x="0" y="0"/>
                </a:lnTo>
                <a:lnTo>
                  <a:pt x="0" y="4760849"/>
                </a:lnTo>
                <a:close/>
              </a:path>
            </a:pathLst>
          </a:custGeom>
          <a:ln w="25400">
            <a:solidFill>
              <a:srgbClr val="2C2C8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83222" y="872807"/>
            <a:ext cx="8377555" cy="3575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150" b="1" i="1" u="heavy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29882" y="1509966"/>
            <a:ext cx="8410575" cy="228409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8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40"/>
            <a:ext cx="292608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11/4/2024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8370951" y="6294752"/>
            <a:ext cx="260350" cy="22796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4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marL="25400">
              <a:lnSpc>
                <a:spcPts val="1670"/>
              </a:lnSpc>
            </a:pPr>
            <a:fld id="{81D60167-4931-47E6-BA6A-407CBD079E47}" type="slidenum">
              <a:rPr spc="10" dirty="0"/>
              <a:t>‹#›</a:t>
            </a:fld>
            <a:endParaRPr spc="1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96557" y="1781511"/>
            <a:ext cx="8272145" cy="388670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346075" marR="338455" indent="2631440">
              <a:lnSpc>
                <a:spcPct val="122800"/>
              </a:lnSpc>
              <a:spcBef>
                <a:spcPts val="90"/>
              </a:spcBef>
            </a:pPr>
            <a:r>
              <a:rPr sz="2750" spc="15" dirty="0">
                <a:latin typeface="Trebuchet MS"/>
                <a:cs typeface="Trebuchet MS"/>
              </a:rPr>
              <a:t>SA </a:t>
            </a:r>
            <a:r>
              <a:rPr sz="2750" dirty="0">
                <a:latin typeface="Trebuchet MS"/>
                <a:cs typeface="Trebuchet MS"/>
              </a:rPr>
              <a:t>ITALIA </a:t>
            </a:r>
            <a:r>
              <a:rPr sz="2750" spc="-10" dirty="0">
                <a:latin typeface="Trebuchet MS"/>
                <a:cs typeface="Trebuchet MS"/>
              </a:rPr>
              <a:t>720B  </a:t>
            </a:r>
            <a:r>
              <a:rPr sz="2750" spc="15" dirty="0">
                <a:latin typeface="Trebuchet MS"/>
                <a:cs typeface="Trebuchet MS"/>
              </a:rPr>
              <a:t>RESPONSABILITÀ </a:t>
            </a:r>
            <a:r>
              <a:rPr sz="2750" spc="20" dirty="0">
                <a:latin typeface="Trebuchet MS"/>
                <a:cs typeface="Trebuchet MS"/>
              </a:rPr>
              <a:t>DEL REVISORE</a:t>
            </a:r>
            <a:r>
              <a:rPr sz="2750" spc="35" dirty="0">
                <a:latin typeface="Trebuchet MS"/>
                <a:cs typeface="Trebuchet MS"/>
              </a:rPr>
              <a:t> </a:t>
            </a:r>
            <a:r>
              <a:rPr sz="2750" spc="10" dirty="0">
                <a:latin typeface="Trebuchet MS"/>
                <a:cs typeface="Trebuchet MS"/>
              </a:rPr>
              <a:t>RELATIVAMENTE</a:t>
            </a:r>
            <a:endParaRPr sz="2750" dirty="0">
              <a:latin typeface="Trebuchet MS"/>
              <a:cs typeface="Trebuchet MS"/>
            </a:endParaRPr>
          </a:p>
          <a:p>
            <a:pPr marL="2195830" marR="5080" indent="-2183765">
              <a:lnSpc>
                <a:spcPct val="100000"/>
              </a:lnSpc>
              <a:spcBef>
                <a:spcPts val="80"/>
              </a:spcBef>
            </a:pPr>
            <a:r>
              <a:rPr sz="2750" spc="25" dirty="0">
                <a:latin typeface="Trebuchet MS"/>
                <a:cs typeface="Trebuchet MS"/>
              </a:rPr>
              <a:t>ALL’ESPRESSIONE </a:t>
            </a:r>
            <a:r>
              <a:rPr sz="2750" spc="20" dirty="0">
                <a:latin typeface="Trebuchet MS"/>
                <a:cs typeface="Trebuchet MS"/>
              </a:rPr>
              <a:t>DEL </a:t>
            </a:r>
            <a:r>
              <a:rPr sz="2750" dirty="0">
                <a:latin typeface="Trebuchet MS"/>
                <a:cs typeface="Trebuchet MS"/>
              </a:rPr>
              <a:t>GIUDIZIO </a:t>
            </a:r>
            <a:r>
              <a:rPr sz="2750" spc="20" dirty="0">
                <a:latin typeface="Trebuchet MS"/>
                <a:cs typeface="Trebuchet MS"/>
              </a:rPr>
              <a:t>DI COERENZA </a:t>
            </a:r>
            <a:r>
              <a:rPr sz="2750" spc="25" dirty="0">
                <a:latin typeface="Trebuchet MS"/>
                <a:cs typeface="Trebuchet MS"/>
              </a:rPr>
              <a:t>DELLA  </a:t>
            </a:r>
            <a:r>
              <a:rPr sz="2750" spc="15" dirty="0">
                <a:latin typeface="Trebuchet MS"/>
                <a:cs typeface="Trebuchet MS"/>
              </a:rPr>
              <a:t>RELAZIONE </a:t>
            </a:r>
            <a:r>
              <a:rPr sz="2750" spc="20" dirty="0">
                <a:latin typeface="Trebuchet MS"/>
                <a:cs typeface="Trebuchet MS"/>
              </a:rPr>
              <a:t>DI</a:t>
            </a:r>
            <a:r>
              <a:rPr sz="2750" spc="-45" dirty="0">
                <a:latin typeface="Trebuchet MS"/>
                <a:cs typeface="Trebuchet MS"/>
              </a:rPr>
              <a:t> </a:t>
            </a:r>
            <a:r>
              <a:rPr sz="2750" spc="15" dirty="0">
                <a:latin typeface="Trebuchet MS"/>
                <a:cs typeface="Trebuchet MS"/>
              </a:rPr>
              <a:t>REVISIONE</a:t>
            </a:r>
            <a:endParaRPr lang="it-IT" sz="2750" spc="15" dirty="0">
              <a:latin typeface="Trebuchet MS"/>
              <a:cs typeface="Trebuchet MS"/>
            </a:endParaRPr>
          </a:p>
          <a:p>
            <a:pPr marL="2195830" marR="5080" indent="-2183765">
              <a:lnSpc>
                <a:spcPct val="100000"/>
              </a:lnSpc>
              <a:spcBef>
                <a:spcPts val="80"/>
              </a:spcBef>
            </a:pPr>
            <a:endParaRPr lang="it-IT" sz="2750" spc="15" dirty="0">
              <a:latin typeface="Trebuchet MS"/>
              <a:cs typeface="Trebuchet MS"/>
            </a:endParaRPr>
          </a:p>
          <a:p>
            <a:endParaRPr lang="it-IT" sz="2000" i="0" dirty="0"/>
          </a:p>
          <a:p>
            <a:r>
              <a:rPr lang="it-IT" sz="2000" i="0" dirty="0"/>
              <a:t>Dott. Giovanni Verde– Dottore commercialista e revisore dei conti</a:t>
            </a:r>
          </a:p>
          <a:p>
            <a:endParaRPr lang="it-IT" sz="2000" i="0" dirty="0"/>
          </a:p>
          <a:p>
            <a:r>
              <a:rPr lang="it-IT" sz="2000" i="0" dirty="0"/>
              <a:t>Torre del Greco (NA), </a:t>
            </a:r>
            <a:r>
              <a:rPr lang="en-GB" sz="2000" i="0" dirty="0"/>
              <a:t>3 </a:t>
            </a:r>
            <a:r>
              <a:rPr lang="en-GB" sz="2000" i="0" dirty="0" err="1"/>
              <a:t>dicembre</a:t>
            </a:r>
            <a:r>
              <a:rPr lang="en-GB" sz="2000" i="0" dirty="0"/>
              <a:t> 2024</a:t>
            </a:r>
            <a:br>
              <a:rPr lang="it-IT" sz="2000" i="0" dirty="0">
                <a:latin typeface="+mn-lt"/>
              </a:rPr>
            </a:br>
            <a:endParaRPr sz="2000" dirty="0">
              <a:latin typeface="Trebuchet MS"/>
              <a:cs typeface="Trebuchet MS"/>
            </a:endParaRPr>
          </a:p>
        </p:txBody>
      </p:sp>
      <p:sp>
        <p:nvSpPr>
          <p:cNvPr id="5" name="object 5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ts val="1670"/>
              </a:lnSpc>
            </a:pPr>
            <a:fld id="{81D60167-4931-47E6-BA6A-407CBD079E47}" type="slidenum">
              <a:rPr spc="10" dirty="0"/>
              <a:t>1</a:t>
            </a:fld>
            <a:endParaRPr spc="1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875" y="6033830"/>
            <a:ext cx="989153" cy="749808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FB9A5A31-A9FD-4685-A0C2-27F62F22946A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94718" y="254808"/>
            <a:ext cx="1386882" cy="126919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383222" y="872807"/>
            <a:ext cx="1845945" cy="35750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pc="5" dirty="0"/>
              <a:t>SA Italia</a:t>
            </a:r>
            <a:r>
              <a:rPr spc="-70" dirty="0"/>
              <a:t> </a:t>
            </a:r>
            <a:r>
              <a:rPr spc="5" dirty="0"/>
              <a:t>720B</a:t>
            </a:r>
          </a:p>
        </p:txBody>
      </p:sp>
      <p:sp>
        <p:nvSpPr>
          <p:cNvPr id="5" name="object 5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ts val="1670"/>
              </a:lnSpc>
            </a:pPr>
            <a:fld id="{81D60167-4931-47E6-BA6A-407CBD079E47}" type="slidenum">
              <a:rPr spc="10" dirty="0"/>
              <a:t>10</a:t>
            </a:fld>
            <a:endParaRPr spc="10" dirty="0"/>
          </a:p>
        </p:txBody>
      </p:sp>
      <p:graphicFrame>
        <p:nvGraphicFramePr>
          <p:cNvPr id="4" name="object 4"/>
          <p:cNvGraphicFramePr>
            <a:graphicFrameLocks noGrp="1"/>
          </p:cNvGraphicFramePr>
          <p:nvPr/>
        </p:nvGraphicFramePr>
        <p:xfrm>
          <a:off x="821232" y="1604263"/>
          <a:ext cx="7344410" cy="3205478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95211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39229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39">
                <a:tc>
                  <a:txBody>
                    <a:bodyPr/>
                    <a:lstStyle/>
                    <a:p>
                      <a:pPr marL="92075">
                        <a:lnSpc>
                          <a:spcPct val="100000"/>
                        </a:lnSpc>
                        <a:spcBef>
                          <a:spcPts val="305"/>
                        </a:spcBef>
                      </a:pPr>
                      <a:r>
                        <a:rPr sz="1800" b="1" spc="1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Fonte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T="3873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BADFE2"/>
                    </a:solidFill>
                  </a:tcPr>
                </a:tc>
                <a:tc>
                  <a:txBody>
                    <a:bodyPr/>
                    <a:lstStyle/>
                    <a:p>
                      <a:pPr marL="95250">
                        <a:lnSpc>
                          <a:spcPct val="100000"/>
                        </a:lnSpc>
                        <a:spcBef>
                          <a:spcPts val="305"/>
                        </a:spcBef>
                      </a:pPr>
                      <a:r>
                        <a:rPr sz="1800" b="1" spc="-1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Norma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T="3873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BADFE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14400">
                <a:tc>
                  <a:txBody>
                    <a:bodyPr/>
                    <a:lstStyle/>
                    <a:p>
                      <a:pPr marL="92075" marR="325755">
                        <a:lnSpc>
                          <a:spcPct val="100899"/>
                        </a:lnSpc>
                        <a:spcBef>
                          <a:spcPts val="285"/>
                        </a:spcBef>
                      </a:pPr>
                      <a:r>
                        <a:rPr sz="1800" spc="-20" dirty="0">
                          <a:latin typeface="Arial"/>
                          <a:cs typeface="Arial"/>
                        </a:rPr>
                        <a:t>Regolamento dei </a:t>
                      </a:r>
                      <a:r>
                        <a:rPr sz="1800" spc="-5" dirty="0">
                          <a:latin typeface="Arial"/>
                          <a:cs typeface="Arial"/>
                        </a:rPr>
                        <a:t>mercati  </a:t>
                      </a:r>
                      <a:r>
                        <a:rPr sz="1800" spc="-15" dirty="0">
                          <a:latin typeface="Arial"/>
                          <a:cs typeface="Arial"/>
                        </a:rPr>
                        <a:t>organizzati </a:t>
                      </a:r>
                      <a:r>
                        <a:rPr sz="1800" dirty="0">
                          <a:latin typeface="Arial"/>
                          <a:cs typeface="Arial"/>
                        </a:rPr>
                        <a:t>e </a:t>
                      </a:r>
                      <a:r>
                        <a:rPr sz="1800" spc="-10" dirty="0">
                          <a:latin typeface="Arial"/>
                          <a:cs typeface="Arial"/>
                        </a:rPr>
                        <a:t>gestiti </a:t>
                      </a:r>
                      <a:r>
                        <a:rPr sz="1800" spc="-15" dirty="0">
                          <a:latin typeface="Arial"/>
                          <a:cs typeface="Arial"/>
                        </a:rPr>
                        <a:t>da  </a:t>
                      </a:r>
                      <a:r>
                        <a:rPr sz="1800" spc="-5" dirty="0">
                          <a:latin typeface="Arial"/>
                          <a:cs typeface="Arial"/>
                        </a:rPr>
                        <a:t>Borsa </a:t>
                      </a:r>
                      <a:r>
                        <a:rPr sz="1800" spc="-15" dirty="0">
                          <a:latin typeface="Arial"/>
                          <a:cs typeface="Arial"/>
                        </a:rPr>
                        <a:t>Italiana</a:t>
                      </a:r>
                      <a:r>
                        <a:rPr sz="1800" spc="-2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spc="-10" dirty="0">
                          <a:latin typeface="Arial"/>
                          <a:cs typeface="Arial"/>
                        </a:rPr>
                        <a:t>SpA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T="3619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marL="95250">
                        <a:lnSpc>
                          <a:spcPct val="100000"/>
                        </a:lnSpc>
                        <a:spcBef>
                          <a:spcPts val="305"/>
                        </a:spcBef>
                      </a:pPr>
                      <a:r>
                        <a:rPr sz="1800" b="1" spc="-5" dirty="0">
                          <a:latin typeface="Arial"/>
                          <a:cs typeface="Arial"/>
                        </a:rPr>
                        <a:t>Articolo 2.6.2 </a:t>
                      </a:r>
                      <a:r>
                        <a:rPr sz="1800" b="1" i="1" spc="15" dirty="0">
                          <a:latin typeface="Arial"/>
                          <a:cs typeface="Arial"/>
                        </a:rPr>
                        <a:t>Obblighi</a:t>
                      </a:r>
                      <a:r>
                        <a:rPr sz="1800" b="1" i="1" spc="-26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b="1" i="1" spc="-5" dirty="0">
                          <a:latin typeface="Arial"/>
                          <a:cs typeface="Arial"/>
                        </a:rPr>
                        <a:t>Informativi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T="3873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7F3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40080">
                <a:tc>
                  <a:txBody>
                    <a:bodyPr/>
                    <a:lstStyle/>
                    <a:p>
                      <a:pPr marL="92075">
                        <a:lnSpc>
                          <a:spcPct val="100000"/>
                        </a:lnSpc>
                        <a:spcBef>
                          <a:spcPts val="315"/>
                        </a:spcBef>
                      </a:pPr>
                      <a:r>
                        <a:rPr sz="1800" spc="-20" dirty="0">
                          <a:latin typeface="Arial"/>
                          <a:cs typeface="Arial"/>
                        </a:rPr>
                        <a:t>Circolare </a:t>
                      </a:r>
                      <a:r>
                        <a:rPr sz="1800" spc="-10" dirty="0">
                          <a:latin typeface="Arial"/>
                          <a:cs typeface="Arial"/>
                        </a:rPr>
                        <a:t>n° </a:t>
                      </a:r>
                      <a:r>
                        <a:rPr sz="1800" spc="-20" dirty="0">
                          <a:latin typeface="Arial"/>
                          <a:cs typeface="Arial"/>
                        </a:rPr>
                        <a:t>262 del</a:t>
                      </a:r>
                      <a:r>
                        <a:rPr sz="1800" spc="22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spc="-15" dirty="0">
                          <a:latin typeface="Arial"/>
                          <a:cs typeface="Arial"/>
                        </a:rPr>
                        <a:t>22</a:t>
                      </a:r>
                      <a:endParaRPr sz="1800">
                        <a:latin typeface="Arial"/>
                        <a:cs typeface="Arial"/>
                      </a:endParaRPr>
                    </a:p>
                    <a:p>
                      <a:pPr marL="92075"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r>
                        <a:rPr sz="1800" spc="-15" dirty="0">
                          <a:latin typeface="Arial"/>
                          <a:cs typeface="Arial"/>
                        </a:rPr>
                        <a:t>dicembre</a:t>
                      </a:r>
                      <a:r>
                        <a:rPr sz="1800" spc="-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spc="-25" dirty="0">
                          <a:latin typeface="Arial"/>
                          <a:cs typeface="Arial"/>
                        </a:rPr>
                        <a:t>2005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T="4000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3F8F9"/>
                    </a:solidFill>
                  </a:tcPr>
                </a:tc>
                <a:tc>
                  <a:txBody>
                    <a:bodyPr/>
                    <a:lstStyle/>
                    <a:p>
                      <a:pPr marL="95250" marR="395605">
                        <a:lnSpc>
                          <a:spcPct val="100899"/>
                        </a:lnSpc>
                        <a:spcBef>
                          <a:spcPts val="295"/>
                        </a:spcBef>
                      </a:pPr>
                      <a:r>
                        <a:rPr sz="1800" b="1" dirty="0">
                          <a:latin typeface="Arial"/>
                          <a:cs typeface="Arial"/>
                        </a:rPr>
                        <a:t>Capitolo </a:t>
                      </a:r>
                      <a:r>
                        <a:rPr sz="1800" b="1" spc="-15" dirty="0">
                          <a:latin typeface="Arial"/>
                          <a:cs typeface="Arial"/>
                        </a:rPr>
                        <a:t>2, paragrafo </a:t>
                      </a:r>
                      <a:r>
                        <a:rPr sz="1800" b="1" dirty="0">
                          <a:latin typeface="Arial"/>
                          <a:cs typeface="Arial"/>
                        </a:rPr>
                        <a:t>1 </a:t>
                      </a:r>
                      <a:r>
                        <a:rPr sz="1800" b="1" i="1" spc="5" dirty="0">
                          <a:latin typeface="Arial"/>
                          <a:cs typeface="Arial"/>
                        </a:rPr>
                        <a:t>Disposizioni  </a:t>
                      </a:r>
                      <a:r>
                        <a:rPr sz="1800" b="1" i="1" spc="-10" dirty="0">
                          <a:latin typeface="Arial"/>
                          <a:cs typeface="Arial"/>
                        </a:rPr>
                        <a:t>Generali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T="3746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3F8F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40079">
                <a:tc>
                  <a:txBody>
                    <a:bodyPr/>
                    <a:lstStyle/>
                    <a:p>
                      <a:pPr marL="92075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sz="1800" spc="-20" dirty="0">
                          <a:latin typeface="Arial"/>
                          <a:cs typeface="Arial"/>
                        </a:rPr>
                        <a:t>Circolare </a:t>
                      </a:r>
                      <a:r>
                        <a:rPr sz="1800" spc="-10" dirty="0">
                          <a:latin typeface="Arial"/>
                          <a:cs typeface="Arial"/>
                        </a:rPr>
                        <a:t>n° </a:t>
                      </a:r>
                      <a:r>
                        <a:rPr sz="1800" spc="-20" dirty="0">
                          <a:latin typeface="Arial"/>
                          <a:cs typeface="Arial"/>
                        </a:rPr>
                        <a:t>262 del</a:t>
                      </a:r>
                      <a:r>
                        <a:rPr sz="1800" spc="22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spc="-15" dirty="0">
                          <a:latin typeface="Arial"/>
                          <a:cs typeface="Arial"/>
                        </a:rPr>
                        <a:t>22</a:t>
                      </a:r>
                      <a:endParaRPr sz="1800">
                        <a:latin typeface="Arial"/>
                        <a:cs typeface="Arial"/>
                      </a:endParaRPr>
                    </a:p>
                    <a:p>
                      <a:pPr marL="92075"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r>
                        <a:rPr sz="1800" spc="-15" dirty="0">
                          <a:latin typeface="Arial"/>
                          <a:cs typeface="Arial"/>
                        </a:rPr>
                        <a:t>dicembre</a:t>
                      </a:r>
                      <a:r>
                        <a:rPr sz="1800" spc="-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spc="-25" dirty="0">
                          <a:latin typeface="Arial"/>
                          <a:cs typeface="Arial"/>
                        </a:rPr>
                        <a:t>2005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T="4127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marL="95250" marR="436245">
                        <a:lnSpc>
                          <a:spcPct val="101000"/>
                        </a:lnSpc>
                        <a:spcBef>
                          <a:spcPts val="300"/>
                        </a:spcBef>
                      </a:pPr>
                      <a:r>
                        <a:rPr sz="1800" b="1" dirty="0">
                          <a:latin typeface="Arial"/>
                          <a:cs typeface="Arial"/>
                        </a:rPr>
                        <a:t>Capitolo </a:t>
                      </a:r>
                      <a:r>
                        <a:rPr sz="1800" b="1" spc="-15" dirty="0">
                          <a:latin typeface="Arial"/>
                          <a:cs typeface="Arial"/>
                        </a:rPr>
                        <a:t>2, paragrafo </a:t>
                      </a:r>
                      <a:r>
                        <a:rPr sz="1800" b="1" dirty="0">
                          <a:latin typeface="Arial"/>
                          <a:cs typeface="Arial"/>
                        </a:rPr>
                        <a:t>8 </a:t>
                      </a:r>
                      <a:r>
                        <a:rPr sz="1800" b="1" i="1" spc="10" dirty="0">
                          <a:latin typeface="Arial"/>
                          <a:cs typeface="Arial"/>
                        </a:rPr>
                        <a:t>La</a:t>
                      </a:r>
                      <a:r>
                        <a:rPr sz="1800" b="1" i="1" spc="-5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b="1" i="1" dirty="0">
                          <a:latin typeface="Arial"/>
                          <a:cs typeface="Arial"/>
                        </a:rPr>
                        <a:t>relazione  </a:t>
                      </a:r>
                      <a:r>
                        <a:rPr sz="1800" b="1" i="1" spc="5" dirty="0">
                          <a:latin typeface="Arial"/>
                          <a:cs typeface="Arial"/>
                        </a:rPr>
                        <a:t>sulla</a:t>
                      </a:r>
                      <a:r>
                        <a:rPr sz="1800" b="1" i="1" spc="-16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b="1" i="1" dirty="0">
                          <a:latin typeface="Arial"/>
                          <a:cs typeface="Arial"/>
                        </a:rPr>
                        <a:t>gestione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T="3810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7F3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40080">
                <a:tc>
                  <a:txBody>
                    <a:bodyPr/>
                    <a:lstStyle/>
                    <a:p>
                      <a:pPr marL="92075">
                        <a:lnSpc>
                          <a:spcPct val="100000"/>
                        </a:lnSpc>
                        <a:spcBef>
                          <a:spcPts val="330"/>
                        </a:spcBef>
                      </a:pPr>
                      <a:r>
                        <a:rPr sz="1800" spc="-20" dirty="0">
                          <a:latin typeface="Arial"/>
                          <a:cs typeface="Arial"/>
                        </a:rPr>
                        <a:t>Circolare </a:t>
                      </a:r>
                      <a:r>
                        <a:rPr sz="1800" spc="-10" dirty="0">
                          <a:latin typeface="Arial"/>
                          <a:cs typeface="Arial"/>
                        </a:rPr>
                        <a:t>n° </a:t>
                      </a:r>
                      <a:r>
                        <a:rPr sz="1800" spc="-20" dirty="0">
                          <a:latin typeface="Arial"/>
                          <a:cs typeface="Arial"/>
                        </a:rPr>
                        <a:t>262 del</a:t>
                      </a:r>
                      <a:r>
                        <a:rPr sz="1800" spc="22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spc="-15" dirty="0">
                          <a:latin typeface="Arial"/>
                          <a:cs typeface="Arial"/>
                        </a:rPr>
                        <a:t>22</a:t>
                      </a:r>
                      <a:endParaRPr sz="1800">
                        <a:latin typeface="Arial"/>
                        <a:cs typeface="Arial"/>
                      </a:endParaRPr>
                    </a:p>
                    <a:p>
                      <a:pPr marL="92075"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r>
                        <a:rPr sz="1800" spc="-15" dirty="0">
                          <a:latin typeface="Arial"/>
                          <a:cs typeface="Arial"/>
                        </a:rPr>
                        <a:t>dicembre</a:t>
                      </a:r>
                      <a:r>
                        <a:rPr sz="1800" spc="-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spc="-25" dirty="0">
                          <a:latin typeface="Arial"/>
                          <a:cs typeface="Arial"/>
                        </a:rPr>
                        <a:t>2005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T="4191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3F8F9"/>
                    </a:solidFill>
                  </a:tcPr>
                </a:tc>
                <a:tc>
                  <a:txBody>
                    <a:bodyPr/>
                    <a:lstStyle/>
                    <a:p>
                      <a:pPr marL="95250" marR="436245">
                        <a:lnSpc>
                          <a:spcPct val="100800"/>
                        </a:lnSpc>
                        <a:spcBef>
                          <a:spcPts val="315"/>
                        </a:spcBef>
                      </a:pPr>
                      <a:r>
                        <a:rPr sz="1800" b="1" dirty="0">
                          <a:latin typeface="Arial"/>
                          <a:cs typeface="Arial"/>
                        </a:rPr>
                        <a:t>Capitolo </a:t>
                      </a:r>
                      <a:r>
                        <a:rPr sz="1800" b="1" spc="-15" dirty="0">
                          <a:latin typeface="Arial"/>
                          <a:cs typeface="Arial"/>
                        </a:rPr>
                        <a:t>3, paragrafo </a:t>
                      </a:r>
                      <a:r>
                        <a:rPr sz="1800" b="1" dirty="0">
                          <a:latin typeface="Arial"/>
                          <a:cs typeface="Arial"/>
                        </a:rPr>
                        <a:t>8 </a:t>
                      </a:r>
                      <a:r>
                        <a:rPr sz="1800" b="1" i="1" spc="10" dirty="0">
                          <a:latin typeface="Arial"/>
                          <a:cs typeface="Arial"/>
                        </a:rPr>
                        <a:t>La</a:t>
                      </a:r>
                      <a:r>
                        <a:rPr sz="1800" b="1" i="1" spc="-5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b="1" i="1" dirty="0">
                          <a:latin typeface="Arial"/>
                          <a:cs typeface="Arial"/>
                        </a:rPr>
                        <a:t>relazione  </a:t>
                      </a:r>
                      <a:r>
                        <a:rPr sz="1800" b="1" i="1" spc="5" dirty="0">
                          <a:latin typeface="Arial"/>
                          <a:cs typeface="Arial"/>
                        </a:rPr>
                        <a:t>sulla </a:t>
                      </a:r>
                      <a:r>
                        <a:rPr sz="1800" b="1" i="1" dirty="0">
                          <a:latin typeface="Arial"/>
                          <a:cs typeface="Arial"/>
                        </a:rPr>
                        <a:t>gestione</a:t>
                      </a:r>
                      <a:r>
                        <a:rPr sz="1800" b="1" i="1" spc="-17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b="1" i="1" dirty="0">
                          <a:latin typeface="Arial"/>
                          <a:cs typeface="Arial"/>
                        </a:rPr>
                        <a:t>consolidata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T="4000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3F8F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pic>
        <p:nvPicPr>
          <p:cNvPr id="7" name="Picture 6">
            <a:extLst>
              <a:ext uri="{FF2B5EF4-FFF2-40B4-BE49-F238E27FC236}">
                <a16:creationId xmlns:a16="http://schemas.microsoft.com/office/drawing/2014/main" id="{15A84434-CCEE-4052-9E31-89452689D761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8518" y="76200"/>
            <a:ext cx="1386882" cy="126919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383222" y="872807"/>
            <a:ext cx="1845945" cy="35750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pc="5" dirty="0"/>
              <a:t>SA Italia</a:t>
            </a:r>
            <a:r>
              <a:rPr spc="-70" dirty="0"/>
              <a:t> </a:t>
            </a:r>
            <a:r>
              <a:rPr spc="5" dirty="0"/>
              <a:t>720B</a:t>
            </a:r>
          </a:p>
        </p:txBody>
      </p:sp>
      <p:sp>
        <p:nvSpPr>
          <p:cNvPr id="5" name="object 5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ts val="1670"/>
              </a:lnSpc>
            </a:pPr>
            <a:fld id="{81D60167-4931-47E6-BA6A-407CBD079E47}" type="slidenum">
              <a:rPr spc="10" dirty="0"/>
              <a:t>11</a:t>
            </a:fld>
            <a:endParaRPr spc="10" dirty="0"/>
          </a:p>
        </p:txBody>
      </p:sp>
      <p:graphicFrame>
        <p:nvGraphicFramePr>
          <p:cNvPr id="4" name="object 4"/>
          <p:cNvGraphicFramePr>
            <a:graphicFrameLocks noGrp="1"/>
          </p:cNvGraphicFramePr>
          <p:nvPr/>
        </p:nvGraphicFramePr>
        <p:xfrm>
          <a:off x="821232" y="1604263"/>
          <a:ext cx="7345680" cy="3682999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44856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89712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65760">
                <a:tc>
                  <a:txBody>
                    <a:bodyPr/>
                    <a:lstStyle/>
                    <a:p>
                      <a:pPr marL="92075">
                        <a:lnSpc>
                          <a:spcPct val="100000"/>
                        </a:lnSpc>
                        <a:spcBef>
                          <a:spcPts val="305"/>
                        </a:spcBef>
                      </a:pPr>
                      <a:r>
                        <a:rPr sz="1800" b="1" spc="1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Fonte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T="3873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BADFE2"/>
                    </a:solidFill>
                  </a:tcPr>
                </a:tc>
                <a:tc>
                  <a:txBody>
                    <a:bodyPr/>
                    <a:lstStyle/>
                    <a:p>
                      <a:pPr marL="94615">
                        <a:lnSpc>
                          <a:spcPct val="100000"/>
                        </a:lnSpc>
                        <a:spcBef>
                          <a:spcPts val="305"/>
                        </a:spcBef>
                      </a:pPr>
                      <a:r>
                        <a:rPr sz="1800" b="1" spc="-1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Norma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T="3873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BADFE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81379">
                <a:tc>
                  <a:txBody>
                    <a:bodyPr/>
                    <a:lstStyle/>
                    <a:p>
                      <a:pPr marL="92075">
                        <a:lnSpc>
                          <a:spcPct val="100000"/>
                        </a:lnSpc>
                        <a:spcBef>
                          <a:spcPts val="305"/>
                        </a:spcBef>
                      </a:pPr>
                      <a:r>
                        <a:rPr sz="1800" spc="-25" dirty="0">
                          <a:latin typeface="Arial"/>
                          <a:cs typeface="Arial"/>
                        </a:rPr>
                        <a:t>DLgs </a:t>
                      </a:r>
                      <a:r>
                        <a:rPr sz="1800" spc="-15" dirty="0">
                          <a:latin typeface="Arial"/>
                          <a:cs typeface="Arial"/>
                        </a:rPr>
                        <a:t>n° </a:t>
                      </a:r>
                      <a:r>
                        <a:rPr sz="1800" spc="-20" dirty="0">
                          <a:latin typeface="Arial"/>
                          <a:cs typeface="Arial"/>
                        </a:rPr>
                        <a:t>209 del</a:t>
                      </a:r>
                      <a:r>
                        <a:rPr sz="1800" spc="17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dirty="0">
                          <a:latin typeface="Arial"/>
                          <a:cs typeface="Arial"/>
                        </a:rPr>
                        <a:t>7</a:t>
                      </a:r>
                      <a:endParaRPr sz="1800">
                        <a:latin typeface="Arial"/>
                        <a:cs typeface="Arial"/>
                      </a:endParaRPr>
                    </a:p>
                    <a:p>
                      <a:pPr marL="92075"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r>
                        <a:rPr sz="1800" spc="-5" dirty="0">
                          <a:latin typeface="Arial"/>
                          <a:cs typeface="Arial"/>
                        </a:rPr>
                        <a:t>settembre</a:t>
                      </a:r>
                      <a:r>
                        <a:rPr sz="1800" spc="-8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spc="-25" dirty="0">
                          <a:latin typeface="Arial"/>
                          <a:cs typeface="Arial"/>
                        </a:rPr>
                        <a:t>2005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T="3873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marL="94615">
                        <a:lnSpc>
                          <a:spcPct val="100000"/>
                        </a:lnSpc>
                        <a:spcBef>
                          <a:spcPts val="305"/>
                        </a:spcBef>
                      </a:pPr>
                      <a:r>
                        <a:rPr sz="1800" b="1" spc="-5" dirty="0">
                          <a:latin typeface="Arial"/>
                          <a:cs typeface="Arial"/>
                        </a:rPr>
                        <a:t>Articolo </a:t>
                      </a:r>
                      <a:r>
                        <a:rPr sz="1800" b="1" spc="-15" dirty="0">
                          <a:latin typeface="Arial"/>
                          <a:cs typeface="Arial"/>
                        </a:rPr>
                        <a:t>94 </a:t>
                      </a:r>
                      <a:r>
                        <a:rPr sz="1800" b="1" i="1" dirty="0">
                          <a:latin typeface="Arial"/>
                          <a:cs typeface="Arial"/>
                        </a:rPr>
                        <a:t>Relazione </a:t>
                      </a:r>
                      <a:r>
                        <a:rPr sz="1800" b="1" i="1" spc="5" dirty="0">
                          <a:latin typeface="Arial"/>
                          <a:cs typeface="Arial"/>
                        </a:rPr>
                        <a:t>sulla</a:t>
                      </a:r>
                      <a:r>
                        <a:rPr sz="1800" b="1" i="1" spc="-9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b="1" i="1" dirty="0">
                          <a:latin typeface="Arial"/>
                          <a:cs typeface="Arial"/>
                        </a:rPr>
                        <a:t>Gestione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T="3873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7F3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81380">
                <a:tc>
                  <a:txBody>
                    <a:bodyPr/>
                    <a:lstStyle/>
                    <a:p>
                      <a:pPr marL="92075">
                        <a:lnSpc>
                          <a:spcPct val="100000"/>
                        </a:lnSpc>
                        <a:spcBef>
                          <a:spcPts val="315"/>
                        </a:spcBef>
                      </a:pPr>
                      <a:r>
                        <a:rPr sz="1800" spc="-25" dirty="0">
                          <a:latin typeface="Arial"/>
                          <a:cs typeface="Arial"/>
                        </a:rPr>
                        <a:t>DLgs </a:t>
                      </a:r>
                      <a:r>
                        <a:rPr sz="1800" spc="-15" dirty="0">
                          <a:latin typeface="Arial"/>
                          <a:cs typeface="Arial"/>
                        </a:rPr>
                        <a:t>n° </a:t>
                      </a:r>
                      <a:r>
                        <a:rPr sz="1800" spc="-20" dirty="0">
                          <a:latin typeface="Arial"/>
                          <a:cs typeface="Arial"/>
                        </a:rPr>
                        <a:t>209 del</a:t>
                      </a:r>
                      <a:r>
                        <a:rPr sz="1800" spc="17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dirty="0">
                          <a:latin typeface="Arial"/>
                          <a:cs typeface="Arial"/>
                        </a:rPr>
                        <a:t>7</a:t>
                      </a:r>
                      <a:endParaRPr sz="1800">
                        <a:latin typeface="Arial"/>
                        <a:cs typeface="Arial"/>
                      </a:endParaRPr>
                    </a:p>
                    <a:p>
                      <a:pPr marL="92075"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r>
                        <a:rPr sz="1800" spc="-5" dirty="0">
                          <a:latin typeface="Arial"/>
                          <a:cs typeface="Arial"/>
                        </a:rPr>
                        <a:t>settembre</a:t>
                      </a:r>
                      <a:r>
                        <a:rPr sz="1800" spc="-8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spc="-25" dirty="0">
                          <a:latin typeface="Arial"/>
                          <a:cs typeface="Arial"/>
                        </a:rPr>
                        <a:t>2005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T="4000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3F8F9"/>
                    </a:solidFill>
                  </a:tcPr>
                </a:tc>
                <a:tc>
                  <a:txBody>
                    <a:bodyPr/>
                    <a:lstStyle/>
                    <a:p>
                      <a:pPr marL="94615">
                        <a:lnSpc>
                          <a:spcPct val="100000"/>
                        </a:lnSpc>
                        <a:spcBef>
                          <a:spcPts val="315"/>
                        </a:spcBef>
                      </a:pPr>
                      <a:r>
                        <a:rPr sz="1800" b="1" spc="-5" dirty="0">
                          <a:latin typeface="Arial"/>
                          <a:cs typeface="Arial"/>
                        </a:rPr>
                        <a:t>Articolo </a:t>
                      </a:r>
                      <a:r>
                        <a:rPr sz="1800" b="1" spc="-20" dirty="0">
                          <a:latin typeface="Arial"/>
                          <a:cs typeface="Arial"/>
                        </a:rPr>
                        <a:t>100 </a:t>
                      </a:r>
                      <a:r>
                        <a:rPr sz="1800" b="1" i="1" dirty="0">
                          <a:latin typeface="Arial"/>
                          <a:cs typeface="Arial"/>
                        </a:rPr>
                        <a:t>Relazione </a:t>
                      </a:r>
                      <a:r>
                        <a:rPr sz="1800" b="1" i="1" spc="5" dirty="0">
                          <a:latin typeface="Arial"/>
                          <a:cs typeface="Arial"/>
                        </a:rPr>
                        <a:t>sulla</a:t>
                      </a:r>
                      <a:r>
                        <a:rPr sz="1800" b="1" i="1" spc="-8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b="1" i="1" dirty="0">
                          <a:latin typeface="Arial"/>
                          <a:cs typeface="Arial"/>
                        </a:rPr>
                        <a:t>Gestione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T="4000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3F8F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40080">
                <a:tc>
                  <a:txBody>
                    <a:bodyPr/>
                    <a:lstStyle/>
                    <a:p>
                      <a:pPr marL="92075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sz="1800" spc="-25" dirty="0">
                          <a:latin typeface="Arial"/>
                          <a:cs typeface="Arial"/>
                        </a:rPr>
                        <a:t>DLgs </a:t>
                      </a:r>
                      <a:r>
                        <a:rPr sz="1800" spc="-15" dirty="0">
                          <a:latin typeface="Arial"/>
                          <a:cs typeface="Arial"/>
                        </a:rPr>
                        <a:t>n° </a:t>
                      </a:r>
                      <a:r>
                        <a:rPr sz="1800" spc="-20" dirty="0">
                          <a:latin typeface="Arial"/>
                          <a:cs typeface="Arial"/>
                        </a:rPr>
                        <a:t>136 del</a:t>
                      </a:r>
                      <a:r>
                        <a:rPr sz="1800" spc="16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spc="-15" dirty="0">
                          <a:latin typeface="Arial"/>
                          <a:cs typeface="Arial"/>
                        </a:rPr>
                        <a:t>18</a:t>
                      </a:r>
                      <a:endParaRPr sz="1800">
                        <a:latin typeface="Arial"/>
                        <a:cs typeface="Arial"/>
                      </a:endParaRPr>
                    </a:p>
                    <a:p>
                      <a:pPr marL="92075"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r>
                        <a:rPr sz="1800" spc="-15" dirty="0">
                          <a:latin typeface="Arial"/>
                          <a:cs typeface="Arial"/>
                        </a:rPr>
                        <a:t>agosto</a:t>
                      </a:r>
                      <a:r>
                        <a:rPr sz="1800" spc="-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spc="-25" dirty="0">
                          <a:latin typeface="Arial"/>
                          <a:cs typeface="Arial"/>
                        </a:rPr>
                        <a:t>2015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T="4127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marL="94615" marR="250190">
                        <a:lnSpc>
                          <a:spcPct val="100899"/>
                        </a:lnSpc>
                        <a:spcBef>
                          <a:spcPts val="305"/>
                        </a:spcBef>
                      </a:pPr>
                      <a:r>
                        <a:rPr sz="1800" b="1" spc="-5" dirty="0">
                          <a:latin typeface="Arial"/>
                          <a:cs typeface="Arial"/>
                        </a:rPr>
                        <a:t>Articolo </a:t>
                      </a:r>
                      <a:r>
                        <a:rPr sz="1800" b="1" spc="-15" dirty="0">
                          <a:latin typeface="Arial"/>
                          <a:cs typeface="Arial"/>
                        </a:rPr>
                        <a:t>37 </a:t>
                      </a:r>
                      <a:r>
                        <a:rPr sz="1800" b="1" i="1" dirty="0">
                          <a:latin typeface="Arial"/>
                          <a:cs typeface="Arial"/>
                        </a:rPr>
                        <a:t>Contenuto </a:t>
                      </a:r>
                      <a:r>
                        <a:rPr sz="1800" b="1" i="1" spc="5" dirty="0">
                          <a:latin typeface="Arial"/>
                          <a:cs typeface="Arial"/>
                        </a:rPr>
                        <a:t>delle </a:t>
                      </a:r>
                      <a:r>
                        <a:rPr sz="1800" b="1" i="1" spc="-5" dirty="0">
                          <a:latin typeface="Arial"/>
                          <a:cs typeface="Arial"/>
                        </a:rPr>
                        <a:t>relazioni</a:t>
                      </a:r>
                      <a:r>
                        <a:rPr sz="1800" b="1" i="1" spc="-1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b="1" i="1" spc="5" dirty="0">
                          <a:latin typeface="Arial"/>
                          <a:cs typeface="Arial"/>
                        </a:rPr>
                        <a:t>sulla  </a:t>
                      </a:r>
                      <a:r>
                        <a:rPr sz="1800" b="1" i="1" dirty="0">
                          <a:latin typeface="Arial"/>
                          <a:cs typeface="Arial"/>
                        </a:rPr>
                        <a:t>Gestione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T="3873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7F3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914400">
                <a:tc>
                  <a:txBody>
                    <a:bodyPr/>
                    <a:lstStyle/>
                    <a:p>
                      <a:pPr marL="92075">
                        <a:lnSpc>
                          <a:spcPct val="100000"/>
                        </a:lnSpc>
                        <a:spcBef>
                          <a:spcPts val="334"/>
                        </a:spcBef>
                      </a:pPr>
                      <a:r>
                        <a:rPr sz="1800" spc="-25" dirty="0">
                          <a:latin typeface="Arial"/>
                          <a:cs typeface="Arial"/>
                        </a:rPr>
                        <a:t>DLgs </a:t>
                      </a:r>
                      <a:r>
                        <a:rPr sz="1800" spc="-15" dirty="0">
                          <a:latin typeface="Arial"/>
                          <a:cs typeface="Arial"/>
                        </a:rPr>
                        <a:t>n° </a:t>
                      </a:r>
                      <a:r>
                        <a:rPr sz="1800" spc="-20" dirty="0">
                          <a:latin typeface="Arial"/>
                          <a:cs typeface="Arial"/>
                        </a:rPr>
                        <a:t>136 del</a:t>
                      </a:r>
                      <a:r>
                        <a:rPr sz="1800" spc="16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spc="-15" dirty="0">
                          <a:latin typeface="Arial"/>
                          <a:cs typeface="Arial"/>
                        </a:rPr>
                        <a:t>18</a:t>
                      </a:r>
                      <a:endParaRPr sz="1800">
                        <a:latin typeface="Arial"/>
                        <a:cs typeface="Arial"/>
                      </a:endParaRPr>
                    </a:p>
                    <a:p>
                      <a:pPr marL="92075"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r>
                        <a:rPr sz="1800" spc="-15" dirty="0">
                          <a:latin typeface="Arial"/>
                          <a:cs typeface="Arial"/>
                        </a:rPr>
                        <a:t>agosto</a:t>
                      </a:r>
                      <a:r>
                        <a:rPr sz="1800" spc="-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spc="-25" dirty="0">
                          <a:latin typeface="Arial"/>
                          <a:cs typeface="Arial"/>
                        </a:rPr>
                        <a:t>2015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T="42544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3F8F9"/>
                    </a:solidFill>
                  </a:tcPr>
                </a:tc>
                <a:tc>
                  <a:txBody>
                    <a:bodyPr/>
                    <a:lstStyle/>
                    <a:p>
                      <a:pPr marL="94615" marR="250190">
                        <a:lnSpc>
                          <a:spcPct val="100800"/>
                        </a:lnSpc>
                        <a:spcBef>
                          <a:spcPts val="315"/>
                        </a:spcBef>
                      </a:pPr>
                      <a:r>
                        <a:rPr sz="1800" b="1" spc="-5" dirty="0">
                          <a:latin typeface="Arial"/>
                          <a:cs typeface="Arial"/>
                        </a:rPr>
                        <a:t>Articolo </a:t>
                      </a:r>
                      <a:r>
                        <a:rPr sz="1800" b="1" spc="-15" dirty="0">
                          <a:latin typeface="Arial"/>
                          <a:cs typeface="Arial"/>
                        </a:rPr>
                        <a:t>41 </a:t>
                      </a:r>
                      <a:r>
                        <a:rPr sz="1800" b="1" i="1" dirty="0">
                          <a:latin typeface="Arial"/>
                          <a:cs typeface="Arial"/>
                        </a:rPr>
                        <a:t>Contenuto </a:t>
                      </a:r>
                      <a:r>
                        <a:rPr sz="1800" b="1" i="1" spc="5" dirty="0">
                          <a:latin typeface="Arial"/>
                          <a:cs typeface="Arial"/>
                        </a:rPr>
                        <a:t>delle </a:t>
                      </a:r>
                      <a:r>
                        <a:rPr sz="1800" b="1" i="1" spc="-5" dirty="0">
                          <a:latin typeface="Arial"/>
                          <a:cs typeface="Arial"/>
                        </a:rPr>
                        <a:t>relazioni</a:t>
                      </a:r>
                      <a:r>
                        <a:rPr sz="1800" b="1" i="1" spc="-1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b="1" i="1" spc="5" dirty="0">
                          <a:latin typeface="Arial"/>
                          <a:cs typeface="Arial"/>
                        </a:rPr>
                        <a:t>sulla  </a:t>
                      </a:r>
                      <a:r>
                        <a:rPr sz="1800" b="1" i="1" dirty="0">
                          <a:latin typeface="Arial"/>
                          <a:cs typeface="Arial"/>
                        </a:rPr>
                        <a:t>Gestione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T="4000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3F8F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pic>
        <p:nvPicPr>
          <p:cNvPr id="7" name="Picture 6">
            <a:extLst>
              <a:ext uri="{FF2B5EF4-FFF2-40B4-BE49-F238E27FC236}">
                <a16:creationId xmlns:a16="http://schemas.microsoft.com/office/drawing/2014/main" id="{5DDDABEA-9B5F-4DC3-8DC8-59234801D993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8518" y="76200"/>
            <a:ext cx="1386882" cy="126919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29882" y="1509966"/>
            <a:ext cx="8418830" cy="4039235"/>
          </a:xfrm>
          <a:prstGeom prst="rect">
            <a:avLst/>
          </a:prstGeom>
        </p:spPr>
        <p:txBody>
          <a:bodyPr vert="horz" wrap="square" lIns="0" tIns="10795" rIns="0" bIns="0" rtlCol="0">
            <a:spAutoFit/>
          </a:bodyPr>
          <a:lstStyle/>
          <a:p>
            <a:pPr marL="136525" marR="147320" algn="ctr">
              <a:lnSpc>
                <a:spcPct val="100800"/>
              </a:lnSpc>
              <a:spcBef>
                <a:spcPts val="85"/>
              </a:spcBef>
            </a:pPr>
            <a:r>
              <a:rPr sz="1800" b="1" spc="10" dirty="0">
                <a:latin typeface="Arial"/>
                <a:cs typeface="Arial"/>
              </a:rPr>
              <a:t>Le </a:t>
            </a:r>
            <a:r>
              <a:rPr sz="1800" b="1" spc="-5" dirty="0">
                <a:latin typeface="Arial"/>
                <a:cs typeface="Arial"/>
              </a:rPr>
              <a:t>risposte del </a:t>
            </a:r>
            <a:r>
              <a:rPr sz="1800" b="1" spc="-15" dirty="0">
                <a:latin typeface="Arial"/>
                <a:cs typeface="Arial"/>
              </a:rPr>
              <a:t>revisore </a:t>
            </a:r>
            <a:r>
              <a:rPr sz="1800" b="1" spc="5" dirty="0">
                <a:latin typeface="Arial"/>
                <a:cs typeface="Arial"/>
              </a:rPr>
              <a:t>qualora identifichi </a:t>
            </a:r>
            <a:r>
              <a:rPr sz="1800" b="1" spc="15" dirty="0">
                <a:latin typeface="Arial"/>
                <a:cs typeface="Arial"/>
              </a:rPr>
              <a:t>una </a:t>
            </a:r>
            <a:r>
              <a:rPr sz="1800" b="1" spc="5" dirty="0">
                <a:latin typeface="Arial"/>
                <a:cs typeface="Arial"/>
              </a:rPr>
              <a:t>situazione </a:t>
            </a:r>
            <a:r>
              <a:rPr sz="1800" b="1" spc="-5" dirty="0">
                <a:latin typeface="Arial"/>
                <a:cs typeface="Arial"/>
              </a:rPr>
              <a:t>che </a:t>
            </a:r>
            <a:r>
              <a:rPr sz="1800" b="1" dirty="0">
                <a:latin typeface="Arial"/>
                <a:cs typeface="Arial"/>
              </a:rPr>
              <a:t>a </a:t>
            </a:r>
            <a:r>
              <a:rPr sz="1800" b="1" spc="-5" dirty="0">
                <a:latin typeface="Arial"/>
                <a:cs typeface="Arial"/>
              </a:rPr>
              <a:t>suo</a:t>
            </a:r>
            <a:r>
              <a:rPr sz="1800" b="1" spc="-265" dirty="0">
                <a:latin typeface="Arial"/>
                <a:cs typeface="Arial"/>
              </a:rPr>
              <a:t> </a:t>
            </a:r>
            <a:r>
              <a:rPr sz="1800" b="1" spc="-20" dirty="0">
                <a:latin typeface="Arial"/>
                <a:cs typeface="Arial"/>
              </a:rPr>
              <a:t>avviso  </a:t>
            </a:r>
            <a:r>
              <a:rPr sz="1800" b="1" spc="5" dirty="0">
                <a:latin typeface="Arial"/>
                <a:cs typeface="Arial"/>
              </a:rPr>
              <a:t>potrebbe </a:t>
            </a:r>
            <a:r>
              <a:rPr sz="1800" b="1" dirty="0">
                <a:latin typeface="Arial"/>
                <a:cs typeface="Arial"/>
              </a:rPr>
              <a:t>configurare </a:t>
            </a:r>
            <a:r>
              <a:rPr sz="1800" b="1" spc="15" dirty="0">
                <a:latin typeface="Arial"/>
                <a:cs typeface="Arial"/>
              </a:rPr>
              <a:t>una </a:t>
            </a:r>
            <a:r>
              <a:rPr sz="1800" b="1" spc="-5" dirty="0">
                <a:latin typeface="Arial"/>
                <a:cs typeface="Arial"/>
              </a:rPr>
              <a:t>incoerenza significativa, </a:t>
            </a:r>
            <a:r>
              <a:rPr sz="1800" b="1" spc="15" dirty="0">
                <a:latin typeface="Arial"/>
                <a:cs typeface="Arial"/>
              </a:rPr>
              <a:t>una </a:t>
            </a:r>
            <a:r>
              <a:rPr sz="1800" b="1" spc="-10" dirty="0">
                <a:latin typeface="Arial"/>
                <a:cs typeface="Arial"/>
              </a:rPr>
              <a:t>mancanza </a:t>
            </a:r>
            <a:r>
              <a:rPr sz="1800" b="1" spc="10" dirty="0">
                <a:latin typeface="Arial"/>
                <a:cs typeface="Arial"/>
              </a:rPr>
              <a:t>di  </a:t>
            </a:r>
            <a:r>
              <a:rPr sz="1800" b="1" dirty="0">
                <a:latin typeface="Arial"/>
                <a:cs typeface="Arial"/>
              </a:rPr>
              <a:t>conformità o </a:t>
            </a:r>
            <a:r>
              <a:rPr sz="1800" b="1" spc="10" dirty="0">
                <a:latin typeface="Arial"/>
                <a:cs typeface="Arial"/>
              </a:rPr>
              <a:t>un </a:t>
            </a:r>
            <a:r>
              <a:rPr sz="1800" b="1" spc="-15" dirty="0">
                <a:latin typeface="Arial"/>
                <a:cs typeface="Arial"/>
              </a:rPr>
              <a:t>errore </a:t>
            </a:r>
            <a:r>
              <a:rPr sz="1800" b="1" dirty="0">
                <a:latin typeface="Arial"/>
                <a:cs typeface="Arial"/>
              </a:rPr>
              <a:t>significativo </a:t>
            </a:r>
            <a:r>
              <a:rPr sz="1800" b="1" spc="5" dirty="0">
                <a:latin typeface="Arial"/>
                <a:cs typeface="Arial"/>
              </a:rPr>
              <a:t>nella </a:t>
            </a:r>
            <a:r>
              <a:rPr sz="1800" b="1" dirty="0">
                <a:latin typeface="Arial"/>
                <a:cs typeface="Arial"/>
              </a:rPr>
              <a:t>relazione </a:t>
            </a:r>
            <a:r>
              <a:rPr sz="1800" b="1" spc="5" dirty="0">
                <a:latin typeface="Arial"/>
                <a:cs typeface="Arial"/>
              </a:rPr>
              <a:t>sulla gestione </a:t>
            </a:r>
            <a:r>
              <a:rPr sz="1800" b="1" spc="-5" dirty="0">
                <a:latin typeface="Arial"/>
                <a:cs typeface="Arial"/>
              </a:rPr>
              <a:t>e/o </a:t>
            </a:r>
            <a:r>
              <a:rPr sz="1800" b="1" spc="10" dirty="0">
                <a:latin typeface="Arial"/>
                <a:cs typeface="Arial"/>
              </a:rPr>
              <a:t>in  </a:t>
            </a:r>
            <a:r>
              <a:rPr sz="1800" b="1" dirty="0">
                <a:latin typeface="Arial"/>
                <a:cs typeface="Arial"/>
              </a:rPr>
              <a:t>alcune </a:t>
            </a:r>
            <a:r>
              <a:rPr sz="1800" b="1" spc="-5" dirty="0">
                <a:latin typeface="Arial"/>
                <a:cs typeface="Arial"/>
              </a:rPr>
              <a:t>specifiche </a:t>
            </a:r>
            <a:r>
              <a:rPr sz="1800" b="1" dirty="0">
                <a:latin typeface="Arial"/>
                <a:cs typeface="Arial"/>
              </a:rPr>
              <a:t>informazioni </a:t>
            </a:r>
            <a:r>
              <a:rPr sz="1800" b="1" spc="5" dirty="0">
                <a:latin typeface="Arial"/>
                <a:cs typeface="Arial"/>
              </a:rPr>
              <a:t>contenute nella </a:t>
            </a:r>
            <a:r>
              <a:rPr sz="1800" b="1" dirty="0">
                <a:latin typeface="Arial"/>
                <a:cs typeface="Arial"/>
              </a:rPr>
              <a:t>relazione </a:t>
            </a:r>
            <a:r>
              <a:rPr sz="1800" b="1" spc="-5" dirty="0">
                <a:latin typeface="Arial"/>
                <a:cs typeface="Arial"/>
              </a:rPr>
              <a:t>sul governo  </a:t>
            </a:r>
            <a:r>
              <a:rPr sz="1800" b="1" spc="-10" dirty="0">
                <a:latin typeface="Arial"/>
                <a:cs typeface="Arial"/>
              </a:rPr>
              <a:t>societario</a:t>
            </a:r>
            <a:endParaRPr sz="18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35"/>
              </a:spcBef>
            </a:pPr>
            <a:endParaRPr sz="2600">
              <a:latin typeface="Times New Roman"/>
              <a:cs typeface="Times New Roman"/>
            </a:endParaRPr>
          </a:p>
          <a:p>
            <a:pPr marL="12700" marR="5080" algn="just">
              <a:lnSpc>
                <a:spcPct val="99700"/>
              </a:lnSpc>
            </a:pPr>
            <a:r>
              <a:rPr sz="1800" b="1" spc="-15" dirty="0">
                <a:latin typeface="Arial"/>
                <a:cs typeface="Arial"/>
              </a:rPr>
              <a:t>a) </a:t>
            </a:r>
            <a:r>
              <a:rPr sz="1800" spc="-20" dirty="0">
                <a:latin typeface="Arial"/>
                <a:cs typeface="Arial"/>
              </a:rPr>
              <a:t>Qualora, </a:t>
            </a:r>
            <a:r>
              <a:rPr sz="1800" dirty="0">
                <a:latin typeface="Arial"/>
                <a:cs typeface="Arial"/>
              </a:rPr>
              <a:t>a </a:t>
            </a:r>
            <a:r>
              <a:rPr sz="1800" spc="-5" dirty="0">
                <a:latin typeface="Arial"/>
                <a:cs typeface="Arial"/>
              </a:rPr>
              <a:t>seguito </a:t>
            </a:r>
            <a:r>
              <a:rPr sz="1800" spc="-10" dirty="0">
                <a:latin typeface="Arial"/>
                <a:cs typeface="Arial"/>
              </a:rPr>
              <a:t>dello </a:t>
            </a:r>
            <a:r>
              <a:rPr sz="1800" spc="-5" dirty="0">
                <a:latin typeface="Arial"/>
                <a:cs typeface="Arial"/>
              </a:rPr>
              <a:t>svolgimento </a:t>
            </a:r>
            <a:r>
              <a:rPr sz="1800" spc="-10" dirty="0">
                <a:latin typeface="Arial"/>
                <a:cs typeface="Arial"/>
              </a:rPr>
              <a:t>delle </a:t>
            </a:r>
            <a:r>
              <a:rPr sz="1800" dirty="0">
                <a:latin typeface="Arial"/>
                <a:cs typeface="Arial"/>
              </a:rPr>
              <a:t>procedure </a:t>
            </a:r>
            <a:r>
              <a:rPr sz="1800" spc="-15" dirty="0">
                <a:latin typeface="Arial"/>
                <a:cs typeface="Arial"/>
              </a:rPr>
              <a:t>di </a:t>
            </a:r>
            <a:r>
              <a:rPr sz="1800" spc="10" dirty="0">
                <a:latin typeface="Arial"/>
                <a:cs typeface="Arial"/>
              </a:rPr>
              <a:t>cui </a:t>
            </a:r>
            <a:r>
              <a:rPr sz="1800" spc="-15" dirty="0">
                <a:latin typeface="Arial"/>
                <a:cs typeface="Arial"/>
              </a:rPr>
              <a:t>al </a:t>
            </a:r>
            <a:r>
              <a:rPr sz="1800" spc="-5" dirty="0">
                <a:latin typeface="Arial"/>
                <a:cs typeface="Arial"/>
              </a:rPr>
              <a:t>precedente  </a:t>
            </a:r>
            <a:r>
              <a:rPr sz="1800" spc="-10" dirty="0">
                <a:latin typeface="Arial"/>
                <a:cs typeface="Arial"/>
              </a:rPr>
              <a:t>paragrafo </a:t>
            </a:r>
            <a:r>
              <a:rPr sz="1800" spc="-15" dirty="0">
                <a:latin typeface="Arial"/>
                <a:cs typeface="Arial"/>
              </a:rPr>
              <a:t>8, il revisore </a:t>
            </a:r>
            <a:r>
              <a:rPr sz="1800" spc="-5" dirty="0">
                <a:latin typeface="Arial"/>
                <a:cs typeface="Arial"/>
              </a:rPr>
              <a:t>identifichi </a:t>
            </a:r>
            <a:r>
              <a:rPr sz="1800" spc="-20" dirty="0">
                <a:latin typeface="Arial"/>
                <a:cs typeface="Arial"/>
              </a:rPr>
              <a:t>una </a:t>
            </a:r>
            <a:r>
              <a:rPr sz="1800" dirty="0">
                <a:latin typeface="Arial"/>
                <a:cs typeface="Arial"/>
              </a:rPr>
              <a:t>situazione </a:t>
            </a:r>
            <a:r>
              <a:rPr sz="1800" spc="-10" dirty="0">
                <a:latin typeface="Arial"/>
                <a:cs typeface="Arial"/>
              </a:rPr>
              <a:t>che </a:t>
            </a:r>
            <a:r>
              <a:rPr sz="1800" dirty="0">
                <a:latin typeface="Arial"/>
                <a:cs typeface="Arial"/>
              </a:rPr>
              <a:t>a </a:t>
            </a:r>
            <a:r>
              <a:rPr sz="1800" spc="-10" dirty="0">
                <a:latin typeface="Arial"/>
                <a:cs typeface="Arial"/>
              </a:rPr>
              <a:t>suo </a:t>
            </a:r>
            <a:r>
              <a:rPr sz="1800" dirty="0">
                <a:latin typeface="Arial"/>
                <a:cs typeface="Arial"/>
              </a:rPr>
              <a:t>avviso </a:t>
            </a:r>
            <a:r>
              <a:rPr sz="1800" spc="-10" dirty="0">
                <a:latin typeface="Arial"/>
                <a:cs typeface="Arial"/>
              </a:rPr>
              <a:t>potrebbe  configurare </a:t>
            </a:r>
            <a:r>
              <a:rPr sz="1800" spc="5" dirty="0">
                <a:latin typeface="Arial"/>
                <a:cs typeface="Arial"/>
              </a:rPr>
              <a:t>una </a:t>
            </a:r>
            <a:r>
              <a:rPr sz="1800" spc="-5" dirty="0">
                <a:latin typeface="Arial"/>
                <a:cs typeface="Arial"/>
              </a:rPr>
              <a:t>incoerenza, egli </a:t>
            </a:r>
            <a:r>
              <a:rPr sz="1800" dirty="0">
                <a:latin typeface="Arial"/>
                <a:cs typeface="Arial"/>
              </a:rPr>
              <a:t>deve </a:t>
            </a:r>
            <a:r>
              <a:rPr sz="1800" spc="-5" dirty="0">
                <a:latin typeface="Arial"/>
                <a:cs typeface="Arial"/>
              </a:rPr>
              <a:t>discutere </a:t>
            </a:r>
            <a:r>
              <a:rPr sz="1800" spc="5" dirty="0">
                <a:latin typeface="Arial"/>
                <a:cs typeface="Arial"/>
              </a:rPr>
              <a:t>tale </a:t>
            </a:r>
            <a:r>
              <a:rPr sz="1800" dirty="0">
                <a:latin typeface="Arial"/>
                <a:cs typeface="Arial"/>
              </a:rPr>
              <a:t>aspetto </a:t>
            </a:r>
            <a:r>
              <a:rPr sz="1800" spc="-10" dirty="0">
                <a:latin typeface="Arial"/>
                <a:cs typeface="Arial"/>
              </a:rPr>
              <a:t>con </a:t>
            </a:r>
            <a:r>
              <a:rPr sz="1800" spc="-15" dirty="0">
                <a:latin typeface="Arial"/>
                <a:cs typeface="Arial"/>
              </a:rPr>
              <a:t>la </a:t>
            </a:r>
            <a:r>
              <a:rPr sz="1800" spc="-10" dirty="0">
                <a:latin typeface="Arial"/>
                <a:cs typeface="Arial"/>
              </a:rPr>
              <a:t>direzione, </a:t>
            </a:r>
            <a:r>
              <a:rPr sz="1800" spc="-15" dirty="0">
                <a:latin typeface="Arial"/>
                <a:cs typeface="Arial"/>
              </a:rPr>
              <a:t>ed </a:t>
            </a:r>
            <a:r>
              <a:rPr sz="1800" spc="-30" dirty="0">
                <a:latin typeface="Arial"/>
                <a:cs typeface="Arial"/>
              </a:rPr>
              <a:t>in  </a:t>
            </a:r>
            <a:r>
              <a:rPr sz="1800" spc="-10" dirty="0">
                <a:latin typeface="Arial"/>
                <a:cs typeface="Arial"/>
              </a:rPr>
              <a:t>particolare </a:t>
            </a:r>
            <a:r>
              <a:rPr sz="1800" spc="15" dirty="0">
                <a:latin typeface="Arial"/>
                <a:cs typeface="Arial"/>
              </a:rPr>
              <a:t>con </a:t>
            </a:r>
            <a:r>
              <a:rPr sz="1800" spc="5" dirty="0">
                <a:latin typeface="Arial"/>
                <a:cs typeface="Arial"/>
              </a:rPr>
              <a:t>gli </a:t>
            </a:r>
            <a:r>
              <a:rPr sz="1800" spc="-5" dirty="0">
                <a:latin typeface="Arial"/>
                <a:cs typeface="Arial"/>
              </a:rPr>
              <a:t>amministratori, </a:t>
            </a:r>
            <a:r>
              <a:rPr sz="1800" spc="25" dirty="0">
                <a:latin typeface="Arial"/>
                <a:cs typeface="Arial"/>
              </a:rPr>
              <a:t>al </a:t>
            </a:r>
            <a:r>
              <a:rPr sz="1800" spc="-10" dirty="0">
                <a:latin typeface="Arial"/>
                <a:cs typeface="Arial"/>
              </a:rPr>
              <a:t>fine </a:t>
            </a:r>
            <a:r>
              <a:rPr sz="1800" spc="-15" dirty="0">
                <a:latin typeface="Arial"/>
                <a:cs typeface="Arial"/>
              </a:rPr>
              <a:t>di </a:t>
            </a:r>
            <a:r>
              <a:rPr sz="1800" spc="-5" dirty="0">
                <a:latin typeface="Arial"/>
                <a:cs typeface="Arial"/>
              </a:rPr>
              <a:t>comprendere </a:t>
            </a:r>
            <a:r>
              <a:rPr sz="1800" spc="35" dirty="0">
                <a:latin typeface="Arial"/>
                <a:cs typeface="Arial"/>
              </a:rPr>
              <a:t>se </a:t>
            </a:r>
            <a:r>
              <a:rPr sz="1800" spc="-5" dirty="0">
                <a:latin typeface="Arial"/>
                <a:cs typeface="Arial"/>
              </a:rPr>
              <a:t>quanto </a:t>
            </a:r>
            <a:r>
              <a:rPr sz="1800" dirty="0">
                <a:latin typeface="Arial"/>
                <a:cs typeface="Arial"/>
              </a:rPr>
              <a:t>riscontrato  </a:t>
            </a:r>
            <a:r>
              <a:rPr sz="1800" spc="-10" dirty="0">
                <a:latin typeface="Arial"/>
                <a:cs typeface="Arial"/>
              </a:rPr>
              <a:t>rappresenti </a:t>
            </a:r>
            <a:r>
              <a:rPr sz="1800" spc="-5" dirty="0">
                <a:latin typeface="Arial"/>
                <a:cs typeface="Arial"/>
              </a:rPr>
              <a:t>effettivamente </a:t>
            </a:r>
            <a:r>
              <a:rPr sz="1800" b="1" spc="15" dirty="0">
                <a:latin typeface="Arial"/>
                <a:cs typeface="Arial"/>
              </a:rPr>
              <a:t>una </a:t>
            </a:r>
            <a:r>
              <a:rPr sz="1800" b="1" spc="-5" dirty="0">
                <a:latin typeface="Arial"/>
                <a:cs typeface="Arial"/>
              </a:rPr>
              <a:t>incoerenza, </a:t>
            </a:r>
            <a:r>
              <a:rPr sz="1800" b="1" spc="-15" dirty="0">
                <a:latin typeface="Arial"/>
                <a:cs typeface="Arial"/>
              </a:rPr>
              <a:t>se </a:t>
            </a:r>
            <a:r>
              <a:rPr sz="1800" b="1" spc="-5" dirty="0">
                <a:latin typeface="Arial"/>
                <a:cs typeface="Arial"/>
              </a:rPr>
              <a:t>tale incoerenza sia </a:t>
            </a:r>
            <a:r>
              <a:rPr sz="1800" b="1" dirty="0">
                <a:latin typeface="Arial"/>
                <a:cs typeface="Arial"/>
              </a:rPr>
              <a:t>significativa  e </a:t>
            </a:r>
            <a:r>
              <a:rPr sz="1800" b="1" spc="-15" dirty="0">
                <a:latin typeface="Arial"/>
                <a:cs typeface="Arial"/>
              </a:rPr>
              <a:t>se </a:t>
            </a:r>
            <a:r>
              <a:rPr sz="1800" b="1" spc="-5" dirty="0">
                <a:latin typeface="Arial"/>
                <a:cs typeface="Arial"/>
              </a:rPr>
              <a:t>sia </a:t>
            </a:r>
            <a:r>
              <a:rPr sz="1800" b="1" spc="-10" dirty="0">
                <a:latin typeface="Arial"/>
                <a:cs typeface="Arial"/>
              </a:rPr>
              <a:t>necessario </a:t>
            </a:r>
            <a:r>
              <a:rPr sz="1800" b="1" spc="-5" dirty="0">
                <a:latin typeface="Arial"/>
                <a:cs typeface="Arial"/>
              </a:rPr>
              <a:t>che vengano apportate </a:t>
            </a:r>
            <a:r>
              <a:rPr sz="1800" b="1" spc="5" dirty="0">
                <a:latin typeface="Arial"/>
                <a:cs typeface="Arial"/>
              </a:rPr>
              <a:t>delle </a:t>
            </a:r>
            <a:r>
              <a:rPr sz="1800" b="1" spc="-5" dirty="0">
                <a:latin typeface="Arial"/>
                <a:cs typeface="Arial"/>
              </a:rPr>
              <a:t>modifiche </a:t>
            </a:r>
            <a:r>
              <a:rPr sz="1800" spc="-15" dirty="0">
                <a:latin typeface="Arial"/>
                <a:cs typeface="Arial"/>
              </a:rPr>
              <a:t>al </a:t>
            </a:r>
            <a:r>
              <a:rPr sz="1800" spc="-25" dirty="0">
                <a:latin typeface="Arial"/>
                <a:cs typeface="Arial"/>
              </a:rPr>
              <a:t>bilancio </a:t>
            </a:r>
            <a:r>
              <a:rPr sz="1800" dirty="0">
                <a:latin typeface="Arial"/>
                <a:cs typeface="Arial"/>
              </a:rPr>
              <a:t>oggetto  </a:t>
            </a:r>
            <a:r>
              <a:rPr sz="1800" spc="-15" dirty="0">
                <a:latin typeface="Arial"/>
                <a:cs typeface="Arial"/>
              </a:rPr>
              <a:t>di</a:t>
            </a:r>
            <a:r>
              <a:rPr sz="1800" spc="-80" dirty="0">
                <a:latin typeface="Arial"/>
                <a:cs typeface="Arial"/>
              </a:rPr>
              <a:t> </a:t>
            </a:r>
            <a:r>
              <a:rPr sz="1800" spc="-20" dirty="0">
                <a:latin typeface="Arial"/>
                <a:cs typeface="Arial"/>
              </a:rPr>
              <a:t>revisione</a:t>
            </a:r>
            <a:r>
              <a:rPr sz="1800" spc="150" dirty="0">
                <a:latin typeface="Arial"/>
                <a:cs typeface="Arial"/>
              </a:rPr>
              <a:t> </a:t>
            </a:r>
            <a:r>
              <a:rPr sz="1800" spc="-20" dirty="0">
                <a:latin typeface="Arial"/>
                <a:cs typeface="Arial"/>
              </a:rPr>
              <a:t>contabile</a:t>
            </a:r>
            <a:r>
              <a:rPr sz="1800" spc="145" dirty="0">
                <a:latin typeface="Arial"/>
                <a:cs typeface="Arial"/>
              </a:rPr>
              <a:t> </a:t>
            </a:r>
            <a:r>
              <a:rPr sz="1800" spc="-10" dirty="0">
                <a:latin typeface="Arial"/>
                <a:cs typeface="Arial"/>
              </a:rPr>
              <a:t>ovvero</a:t>
            </a:r>
            <a:r>
              <a:rPr sz="1800" spc="5" dirty="0">
                <a:latin typeface="Arial"/>
                <a:cs typeface="Arial"/>
              </a:rPr>
              <a:t> </a:t>
            </a:r>
            <a:r>
              <a:rPr sz="1800" spc="-20" dirty="0">
                <a:latin typeface="Arial"/>
                <a:cs typeface="Arial"/>
              </a:rPr>
              <a:t>alla</a:t>
            </a:r>
            <a:r>
              <a:rPr sz="1800" spc="75" dirty="0">
                <a:latin typeface="Arial"/>
                <a:cs typeface="Arial"/>
              </a:rPr>
              <a:t> </a:t>
            </a:r>
            <a:r>
              <a:rPr sz="1800" spc="-20" dirty="0">
                <a:latin typeface="Arial"/>
                <a:cs typeface="Arial"/>
              </a:rPr>
              <a:t>relazione</a:t>
            </a:r>
            <a:r>
              <a:rPr sz="1800" spc="145" dirty="0">
                <a:latin typeface="Arial"/>
                <a:cs typeface="Arial"/>
              </a:rPr>
              <a:t> </a:t>
            </a:r>
            <a:r>
              <a:rPr sz="1800" spc="-20" dirty="0">
                <a:latin typeface="Arial"/>
                <a:cs typeface="Arial"/>
              </a:rPr>
              <a:t>sulla</a:t>
            </a:r>
            <a:r>
              <a:rPr sz="1800" spc="75" dirty="0">
                <a:latin typeface="Arial"/>
                <a:cs typeface="Arial"/>
              </a:rPr>
              <a:t> </a:t>
            </a:r>
            <a:r>
              <a:rPr sz="1800" spc="-20" dirty="0">
                <a:latin typeface="Arial"/>
                <a:cs typeface="Arial"/>
              </a:rPr>
              <a:t>gestione</a:t>
            </a:r>
            <a:r>
              <a:rPr sz="1800" spc="150" dirty="0">
                <a:latin typeface="Arial"/>
                <a:cs typeface="Arial"/>
              </a:rPr>
              <a:t> </a:t>
            </a:r>
            <a:r>
              <a:rPr sz="1800" dirty="0">
                <a:latin typeface="Arial"/>
                <a:cs typeface="Arial"/>
              </a:rPr>
              <a:t>o </a:t>
            </a:r>
            <a:r>
              <a:rPr sz="1800" spc="-20" dirty="0">
                <a:latin typeface="Arial"/>
                <a:cs typeface="Arial"/>
              </a:rPr>
              <a:t>alla</a:t>
            </a:r>
            <a:r>
              <a:rPr sz="1800" spc="75" dirty="0">
                <a:latin typeface="Arial"/>
                <a:cs typeface="Arial"/>
              </a:rPr>
              <a:t> </a:t>
            </a:r>
            <a:r>
              <a:rPr sz="1800" spc="-20" dirty="0">
                <a:latin typeface="Arial"/>
                <a:cs typeface="Arial"/>
              </a:rPr>
              <a:t>relazione</a:t>
            </a:r>
            <a:r>
              <a:rPr sz="1800" spc="150" dirty="0">
                <a:latin typeface="Arial"/>
                <a:cs typeface="Arial"/>
              </a:rPr>
              <a:t> </a:t>
            </a:r>
            <a:r>
              <a:rPr sz="1800" spc="-10" dirty="0">
                <a:latin typeface="Arial"/>
                <a:cs typeface="Arial"/>
              </a:rPr>
              <a:t>sul</a:t>
            </a:r>
            <a:endParaRPr sz="1800">
              <a:latin typeface="Arial"/>
              <a:cs typeface="Arial"/>
            </a:endParaRPr>
          </a:p>
          <a:p>
            <a:pPr marL="12700" algn="just">
              <a:lnSpc>
                <a:spcPct val="100000"/>
              </a:lnSpc>
              <a:spcBef>
                <a:spcPts val="470"/>
              </a:spcBef>
            </a:pPr>
            <a:r>
              <a:rPr sz="1800" spc="-20" dirty="0">
                <a:latin typeface="Arial"/>
                <a:cs typeface="Arial"/>
              </a:rPr>
              <a:t>governo</a:t>
            </a:r>
            <a:r>
              <a:rPr sz="1800" spc="-10" dirty="0">
                <a:latin typeface="Arial"/>
                <a:cs typeface="Arial"/>
              </a:rPr>
              <a:t> </a:t>
            </a:r>
            <a:r>
              <a:rPr sz="1800" spc="-15" dirty="0">
                <a:latin typeface="Arial"/>
                <a:cs typeface="Arial"/>
              </a:rPr>
              <a:t>societario.</a:t>
            </a:r>
            <a:endParaRPr sz="1800">
              <a:latin typeface="Arial"/>
              <a:cs typeface="Arial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383222" y="872807"/>
            <a:ext cx="1845945" cy="35750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pc="5" dirty="0"/>
              <a:t>SA Italia</a:t>
            </a:r>
            <a:r>
              <a:rPr spc="-70" dirty="0"/>
              <a:t> </a:t>
            </a:r>
            <a:r>
              <a:rPr spc="5" dirty="0"/>
              <a:t>720B</a:t>
            </a:r>
          </a:p>
        </p:txBody>
      </p:sp>
      <p:sp>
        <p:nvSpPr>
          <p:cNvPr id="5" name="object 5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ts val="1670"/>
              </a:lnSpc>
            </a:pPr>
            <a:fld id="{81D60167-4931-47E6-BA6A-407CBD079E47}" type="slidenum">
              <a:rPr spc="10" dirty="0"/>
              <a:t>12</a:t>
            </a:fld>
            <a:endParaRPr spc="1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001D4D6-FFAB-41F1-B6B1-D821881F93BD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8518" y="76200"/>
            <a:ext cx="1386882" cy="126919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algn="just">
              <a:lnSpc>
                <a:spcPct val="100099"/>
              </a:lnSpc>
              <a:spcBef>
                <a:spcPts val="100"/>
              </a:spcBef>
              <a:buFont typeface="Arial"/>
              <a:buAutoNum type="alphaLcParenR" startAt="2"/>
              <a:tabLst>
                <a:tab pos="327660" algn="l"/>
              </a:tabLst>
            </a:pPr>
            <a:r>
              <a:rPr spc="-20" dirty="0"/>
              <a:t>Qualora, </a:t>
            </a:r>
            <a:r>
              <a:rPr dirty="0"/>
              <a:t>a </a:t>
            </a:r>
            <a:r>
              <a:rPr spc="-15" dirty="0"/>
              <a:t>seguito </a:t>
            </a:r>
            <a:r>
              <a:rPr spc="-20" dirty="0"/>
              <a:t>dello </a:t>
            </a:r>
            <a:r>
              <a:rPr spc="-10" dirty="0"/>
              <a:t>svolgimento delle procedure </a:t>
            </a:r>
            <a:r>
              <a:rPr spc="-15" dirty="0"/>
              <a:t>il revisore </a:t>
            </a:r>
            <a:r>
              <a:rPr spc="-5" dirty="0"/>
              <a:t>identifichi </a:t>
            </a:r>
            <a:r>
              <a:rPr spc="-25" dirty="0"/>
              <a:t>una  </a:t>
            </a:r>
            <a:r>
              <a:rPr spc="-10" dirty="0"/>
              <a:t>situazione </a:t>
            </a:r>
            <a:r>
              <a:rPr spc="15" dirty="0"/>
              <a:t>che </a:t>
            </a:r>
            <a:r>
              <a:rPr dirty="0"/>
              <a:t>a </a:t>
            </a:r>
            <a:r>
              <a:rPr spc="15" dirty="0"/>
              <a:t>suo </a:t>
            </a:r>
            <a:r>
              <a:rPr dirty="0"/>
              <a:t>avviso potrebbe </a:t>
            </a:r>
            <a:r>
              <a:rPr spc="-5" dirty="0"/>
              <a:t>configurare </a:t>
            </a:r>
            <a:r>
              <a:rPr spc="5" dirty="0"/>
              <a:t>una </a:t>
            </a:r>
            <a:r>
              <a:rPr spc="-5" dirty="0"/>
              <a:t>mancanza </a:t>
            </a:r>
            <a:r>
              <a:rPr spc="-15" dirty="0"/>
              <a:t>di </a:t>
            </a:r>
            <a:r>
              <a:rPr spc="-5" dirty="0"/>
              <a:t>conformità,  </a:t>
            </a:r>
            <a:r>
              <a:rPr spc="-20" dirty="0"/>
              <a:t>egli </a:t>
            </a:r>
            <a:r>
              <a:rPr dirty="0"/>
              <a:t>deve </a:t>
            </a:r>
            <a:r>
              <a:rPr spc="-15" dirty="0"/>
              <a:t>discutere </a:t>
            </a:r>
            <a:r>
              <a:rPr spc="-10" dirty="0"/>
              <a:t>tale aspetto con </a:t>
            </a:r>
            <a:r>
              <a:rPr spc="-15" dirty="0"/>
              <a:t>la direzione, ed in </a:t>
            </a:r>
            <a:r>
              <a:rPr spc="-10" dirty="0"/>
              <a:t>particolare con </a:t>
            </a:r>
            <a:r>
              <a:rPr spc="-25" dirty="0"/>
              <a:t>gli  </a:t>
            </a:r>
            <a:r>
              <a:rPr spc="-10" dirty="0"/>
              <a:t>amministratori, </a:t>
            </a:r>
            <a:r>
              <a:rPr spc="-15" dirty="0"/>
              <a:t>al </a:t>
            </a:r>
            <a:r>
              <a:rPr spc="-10" dirty="0"/>
              <a:t>fine </a:t>
            </a:r>
            <a:r>
              <a:rPr spc="25" dirty="0"/>
              <a:t>di </a:t>
            </a:r>
            <a:r>
              <a:rPr spc="-5" dirty="0"/>
              <a:t>comprendere se quanto </a:t>
            </a:r>
            <a:r>
              <a:rPr dirty="0"/>
              <a:t>riscontrato </a:t>
            </a:r>
            <a:r>
              <a:rPr spc="-5" dirty="0"/>
              <a:t>rappresenti  effettivamente </a:t>
            </a:r>
            <a:r>
              <a:rPr spc="5" dirty="0"/>
              <a:t>una </a:t>
            </a:r>
            <a:r>
              <a:rPr b="1" dirty="0">
                <a:latin typeface="Arial"/>
                <a:cs typeface="Arial"/>
              </a:rPr>
              <a:t>mancanza </a:t>
            </a:r>
            <a:r>
              <a:rPr b="1" spc="10" dirty="0">
                <a:latin typeface="Arial"/>
                <a:cs typeface="Arial"/>
              </a:rPr>
              <a:t>di </a:t>
            </a:r>
            <a:r>
              <a:rPr b="1" dirty="0">
                <a:latin typeface="Arial"/>
                <a:cs typeface="Arial"/>
              </a:rPr>
              <a:t>conformità </a:t>
            </a:r>
            <a:r>
              <a:rPr dirty="0"/>
              <a:t>e </a:t>
            </a:r>
            <a:r>
              <a:rPr spc="-5" dirty="0"/>
              <a:t>se </a:t>
            </a:r>
            <a:r>
              <a:rPr spc="-10" dirty="0"/>
              <a:t>sia </a:t>
            </a:r>
            <a:r>
              <a:rPr dirty="0"/>
              <a:t>necessario </a:t>
            </a:r>
            <a:r>
              <a:rPr spc="-10" dirty="0"/>
              <a:t>apportare delle  </a:t>
            </a:r>
            <a:r>
              <a:rPr spc="-15" dirty="0"/>
              <a:t>modifiche </a:t>
            </a:r>
            <a:r>
              <a:rPr spc="-20" dirty="0"/>
              <a:t>alla relazione sulla gestione </a:t>
            </a:r>
            <a:r>
              <a:rPr dirty="0"/>
              <a:t>o </a:t>
            </a:r>
            <a:r>
              <a:rPr spc="-20" dirty="0"/>
              <a:t>alla relazione</a:t>
            </a:r>
            <a:r>
              <a:rPr spc="-85" dirty="0"/>
              <a:t> </a:t>
            </a:r>
            <a:r>
              <a:rPr spc="-10" dirty="0"/>
              <a:t>sul </a:t>
            </a:r>
            <a:r>
              <a:rPr spc="-20" dirty="0"/>
              <a:t>governo </a:t>
            </a:r>
            <a:r>
              <a:rPr spc="-15" dirty="0"/>
              <a:t>societario.</a:t>
            </a:r>
          </a:p>
          <a:p>
            <a:pPr marL="12700" marR="5080" algn="just">
              <a:lnSpc>
                <a:spcPct val="100800"/>
              </a:lnSpc>
              <a:spcBef>
                <a:spcPts val="450"/>
              </a:spcBef>
              <a:buFont typeface="Arial"/>
              <a:buAutoNum type="alphaLcParenR" startAt="2"/>
              <a:tabLst>
                <a:tab pos="299085" algn="l"/>
              </a:tabLst>
            </a:pPr>
            <a:r>
              <a:rPr spc="-20" dirty="0"/>
              <a:t>Qualora, </a:t>
            </a:r>
            <a:r>
              <a:rPr dirty="0"/>
              <a:t>a </a:t>
            </a:r>
            <a:r>
              <a:rPr spc="-5" dirty="0"/>
              <a:t>seguito </a:t>
            </a:r>
            <a:r>
              <a:rPr spc="5" dirty="0"/>
              <a:t>dello </a:t>
            </a:r>
            <a:r>
              <a:rPr spc="-10" dirty="0"/>
              <a:t>svolgimento </a:t>
            </a:r>
            <a:r>
              <a:rPr spc="5" dirty="0"/>
              <a:t>delle </a:t>
            </a:r>
            <a:r>
              <a:rPr spc="-10" dirty="0"/>
              <a:t>procedure, </a:t>
            </a:r>
            <a:r>
              <a:rPr spc="-15" dirty="0"/>
              <a:t>il </a:t>
            </a:r>
            <a:r>
              <a:rPr spc="-5" dirty="0"/>
              <a:t>revisore identifichi </a:t>
            </a:r>
            <a:r>
              <a:rPr spc="5" dirty="0"/>
              <a:t>una  </a:t>
            </a:r>
            <a:r>
              <a:rPr spc="-10" dirty="0"/>
              <a:t>situazione</a:t>
            </a:r>
            <a:r>
              <a:rPr spc="229" dirty="0"/>
              <a:t> </a:t>
            </a:r>
            <a:r>
              <a:rPr spc="15" dirty="0"/>
              <a:t>che</a:t>
            </a:r>
            <a:r>
              <a:rPr spc="235" dirty="0"/>
              <a:t> </a:t>
            </a:r>
            <a:r>
              <a:rPr dirty="0"/>
              <a:t>a</a:t>
            </a:r>
            <a:r>
              <a:rPr spc="229" dirty="0"/>
              <a:t> </a:t>
            </a:r>
            <a:r>
              <a:rPr spc="15" dirty="0"/>
              <a:t>suo</a:t>
            </a:r>
            <a:r>
              <a:rPr spc="235" dirty="0"/>
              <a:t> </a:t>
            </a:r>
            <a:r>
              <a:rPr dirty="0"/>
              <a:t>avviso</a:t>
            </a:r>
            <a:r>
              <a:rPr spc="225" dirty="0"/>
              <a:t> </a:t>
            </a:r>
            <a:r>
              <a:rPr dirty="0"/>
              <a:t>potrebbe</a:t>
            </a:r>
            <a:r>
              <a:rPr spc="229" dirty="0"/>
              <a:t> </a:t>
            </a:r>
            <a:r>
              <a:rPr spc="-5" dirty="0"/>
              <a:t>configurare</a:t>
            </a:r>
            <a:r>
              <a:rPr spc="229" dirty="0"/>
              <a:t> </a:t>
            </a:r>
            <a:r>
              <a:rPr spc="-15" dirty="0"/>
              <a:t>un</a:t>
            </a:r>
            <a:r>
              <a:rPr spc="305" dirty="0"/>
              <a:t> </a:t>
            </a:r>
            <a:r>
              <a:rPr spc="-10" dirty="0"/>
              <a:t>errore</a:t>
            </a:r>
            <a:r>
              <a:rPr spc="305" dirty="0"/>
              <a:t> </a:t>
            </a:r>
            <a:r>
              <a:rPr spc="-10" dirty="0"/>
              <a:t>nella</a:t>
            </a:r>
            <a:r>
              <a:rPr spc="235" dirty="0"/>
              <a:t> </a:t>
            </a:r>
            <a:r>
              <a:rPr spc="-5" dirty="0"/>
              <a:t>relazione</a:t>
            </a:r>
            <a:r>
              <a:rPr spc="310" dirty="0"/>
              <a:t> </a:t>
            </a:r>
            <a:r>
              <a:rPr spc="-5" dirty="0"/>
              <a:t>sulla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329882" y="4037647"/>
            <a:ext cx="8074025" cy="3003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984885" algn="l"/>
                <a:tab pos="2176780" algn="l"/>
                <a:tab pos="2682240" algn="l"/>
                <a:tab pos="3330575" algn="l"/>
                <a:tab pos="4408170" algn="l"/>
                <a:tab pos="4923155" algn="l"/>
                <a:tab pos="5828665" algn="l"/>
                <a:tab pos="6343650" algn="l"/>
                <a:tab pos="6668134" algn="l"/>
                <a:tab pos="7812405" algn="l"/>
              </a:tabLst>
            </a:pPr>
            <a:r>
              <a:rPr sz="1800" spc="-30" dirty="0">
                <a:latin typeface="Arial"/>
                <a:cs typeface="Arial"/>
              </a:rPr>
              <a:t>go</a:t>
            </a:r>
            <a:r>
              <a:rPr sz="1800" dirty="0">
                <a:latin typeface="Arial"/>
                <a:cs typeface="Arial"/>
              </a:rPr>
              <a:t>v</a:t>
            </a:r>
            <a:r>
              <a:rPr sz="1800" spc="-30" dirty="0">
                <a:latin typeface="Arial"/>
                <a:cs typeface="Arial"/>
              </a:rPr>
              <a:t>e</a:t>
            </a:r>
            <a:r>
              <a:rPr sz="1800" dirty="0">
                <a:latin typeface="Arial"/>
                <a:cs typeface="Arial"/>
              </a:rPr>
              <a:t>r</a:t>
            </a:r>
            <a:r>
              <a:rPr sz="1800" spc="45" dirty="0">
                <a:latin typeface="Arial"/>
                <a:cs typeface="Arial"/>
              </a:rPr>
              <a:t>n</a:t>
            </a:r>
            <a:r>
              <a:rPr sz="1800" dirty="0">
                <a:latin typeface="Arial"/>
                <a:cs typeface="Arial"/>
              </a:rPr>
              <a:t>o	s</a:t>
            </a:r>
            <a:r>
              <a:rPr sz="1800" spc="-30" dirty="0">
                <a:latin typeface="Arial"/>
                <a:cs typeface="Arial"/>
              </a:rPr>
              <a:t>o</a:t>
            </a:r>
            <a:r>
              <a:rPr sz="1800" dirty="0">
                <a:latin typeface="Arial"/>
                <a:cs typeface="Arial"/>
              </a:rPr>
              <a:t>c</a:t>
            </a:r>
            <a:r>
              <a:rPr sz="1800" spc="-30" dirty="0">
                <a:latin typeface="Arial"/>
                <a:cs typeface="Arial"/>
              </a:rPr>
              <a:t>ie</a:t>
            </a:r>
            <a:r>
              <a:rPr sz="1800" spc="20" dirty="0">
                <a:latin typeface="Arial"/>
                <a:cs typeface="Arial"/>
              </a:rPr>
              <a:t>t</a:t>
            </a:r>
            <a:r>
              <a:rPr sz="1800" spc="-30" dirty="0">
                <a:latin typeface="Arial"/>
                <a:cs typeface="Arial"/>
              </a:rPr>
              <a:t>a</a:t>
            </a:r>
            <a:r>
              <a:rPr sz="1800" spc="70" dirty="0">
                <a:latin typeface="Arial"/>
                <a:cs typeface="Arial"/>
              </a:rPr>
              <a:t>r</a:t>
            </a:r>
            <a:r>
              <a:rPr sz="1800" spc="-30" dirty="0">
                <a:latin typeface="Arial"/>
                <a:cs typeface="Arial"/>
              </a:rPr>
              <a:t>io</a:t>
            </a:r>
            <a:r>
              <a:rPr sz="1800" dirty="0">
                <a:latin typeface="Arial"/>
                <a:cs typeface="Arial"/>
              </a:rPr>
              <a:t>,	</a:t>
            </a:r>
            <a:r>
              <a:rPr sz="1800" spc="-30" dirty="0">
                <a:latin typeface="Arial"/>
                <a:cs typeface="Arial"/>
              </a:rPr>
              <a:t>eg</a:t>
            </a:r>
            <a:r>
              <a:rPr sz="1800" spc="45" dirty="0">
                <a:latin typeface="Arial"/>
                <a:cs typeface="Arial"/>
              </a:rPr>
              <a:t>l</a:t>
            </a:r>
            <a:r>
              <a:rPr sz="1800" dirty="0">
                <a:latin typeface="Arial"/>
                <a:cs typeface="Arial"/>
              </a:rPr>
              <a:t>i	</a:t>
            </a:r>
            <a:r>
              <a:rPr sz="1800" spc="-30" dirty="0">
                <a:latin typeface="Arial"/>
                <a:cs typeface="Arial"/>
              </a:rPr>
              <a:t>de</a:t>
            </a:r>
            <a:r>
              <a:rPr sz="1800" spc="70" dirty="0">
                <a:latin typeface="Arial"/>
                <a:cs typeface="Arial"/>
              </a:rPr>
              <a:t>v</a:t>
            </a:r>
            <a:r>
              <a:rPr sz="1800" dirty="0">
                <a:latin typeface="Arial"/>
                <a:cs typeface="Arial"/>
              </a:rPr>
              <a:t>e	</a:t>
            </a:r>
            <a:r>
              <a:rPr sz="1800" spc="-30" dirty="0">
                <a:latin typeface="Arial"/>
                <a:cs typeface="Arial"/>
              </a:rPr>
              <a:t>di</a:t>
            </a:r>
            <a:r>
              <a:rPr sz="1800" dirty="0">
                <a:latin typeface="Arial"/>
                <a:cs typeface="Arial"/>
              </a:rPr>
              <a:t>sc</a:t>
            </a:r>
            <a:r>
              <a:rPr sz="1800" spc="-30" dirty="0">
                <a:latin typeface="Arial"/>
                <a:cs typeface="Arial"/>
              </a:rPr>
              <a:t>u</a:t>
            </a:r>
            <a:r>
              <a:rPr sz="1800" spc="20" dirty="0">
                <a:latin typeface="Arial"/>
                <a:cs typeface="Arial"/>
              </a:rPr>
              <a:t>t</a:t>
            </a:r>
            <a:r>
              <a:rPr sz="1800" spc="-30" dirty="0">
                <a:latin typeface="Arial"/>
                <a:cs typeface="Arial"/>
              </a:rPr>
              <a:t>e</a:t>
            </a:r>
            <a:r>
              <a:rPr sz="1800" spc="70" dirty="0">
                <a:latin typeface="Arial"/>
                <a:cs typeface="Arial"/>
              </a:rPr>
              <a:t>r</a:t>
            </a:r>
            <a:r>
              <a:rPr sz="1800" dirty="0">
                <a:latin typeface="Arial"/>
                <a:cs typeface="Arial"/>
              </a:rPr>
              <a:t>e	</a:t>
            </a:r>
            <a:r>
              <a:rPr sz="1800" spc="20" dirty="0">
                <a:latin typeface="Arial"/>
                <a:cs typeface="Arial"/>
              </a:rPr>
              <a:t>t</a:t>
            </a:r>
            <a:r>
              <a:rPr sz="1800" spc="-30" dirty="0">
                <a:latin typeface="Arial"/>
                <a:cs typeface="Arial"/>
              </a:rPr>
              <a:t>al</a:t>
            </a:r>
            <a:r>
              <a:rPr sz="1800" dirty="0">
                <a:latin typeface="Arial"/>
                <a:cs typeface="Arial"/>
              </a:rPr>
              <a:t>e	</a:t>
            </a:r>
            <a:r>
              <a:rPr sz="1800" spc="-30" dirty="0">
                <a:latin typeface="Arial"/>
                <a:cs typeface="Arial"/>
              </a:rPr>
              <a:t>a</a:t>
            </a:r>
            <a:r>
              <a:rPr sz="1800" dirty="0">
                <a:latin typeface="Arial"/>
                <a:cs typeface="Arial"/>
              </a:rPr>
              <a:t>s</a:t>
            </a:r>
            <a:r>
              <a:rPr sz="1800" spc="45" dirty="0">
                <a:latin typeface="Arial"/>
                <a:cs typeface="Arial"/>
              </a:rPr>
              <a:t>p</a:t>
            </a:r>
            <a:r>
              <a:rPr sz="1800" spc="-30" dirty="0">
                <a:latin typeface="Arial"/>
                <a:cs typeface="Arial"/>
              </a:rPr>
              <a:t>e</a:t>
            </a:r>
            <a:r>
              <a:rPr sz="1800" spc="20" dirty="0">
                <a:latin typeface="Arial"/>
                <a:cs typeface="Arial"/>
              </a:rPr>
              <a:t>tt</a:t>
            </a:r>
            <a:r>
              <a:rPr sz="1800" dirty="0">
                <a:latin typeface="Arial"/>
                <a:cs typeface="Arial"/>
              </a:rPr>
              <a:t>o	c</a:t>
            </a:r>
            <a:r>
              <a:rPr sz="1800" spc="-30" dirty="0">
                <a:latin typeface="Arial"/>
                <a:cs typeface="Arial"/>
              </a:rPr>
              <a:t>o</a:t>
            </a:r>
            <a:r>
              <a:rPr sz="1800" dirty="0">
                <a:latin typeface="Arial"/>
                <a:cs typeface="Arial"/>
              </a:rPr>
              <a:t>n	</a:t>
            </a:r>
            <a:r>
              <a:rPr sz="1800" spc="-30" dirty="0">
                <a:latin typeface="Arial"/>
                <a:cs typeface="Arial"/>
              </a:rPr>
              <a:t>l</a:t>
            </a:r>
            <a:r>
              <a:rPr sz="1800" dirty="0">
                <a:latin typeface="Arial"/>
                <a:cs typeface="Arial"/>
              </a:rPr>
              <a:t>a	</a:t>
            </a:r>
            <a:r>
              <a:rPr sz="1800" spc="45" dirty="0">
                <a:latin typeface="Arial"/>
                <a:cs typeface="Arial"/>
              </a:rPr>
              <a:t>d</a:t>
            </a:r>
            <a:r>
              <a:rPr sz="1800" spc="-30" dirty="0">
                <a:latin typeface="Arial"/>
                <a:cs typeface="Arial"/>
              </a:rPr>
              <a:t>i</a:t>
            </a:r>
            <a:r>
              <a:rPr sz="1800" dirty="0">
                <a:latin typeface="Arial"/>
                <a:cs typeface="Arial"/>
              </a:rPr>
              <a:t>r</a:t>
            </a:r>
            <a:r>
              <a:rPr sz="1800" spc="-30" dirty="0">
                <a:latin typeface="Arial"/>
                <a:cs typeface="Arial"/>
              </a:rPr>
              <a:t>e</a:t>
            </a:r>
            <a:r>
              <a:rPr sz="1800" dirty="0">
                <a:latin typeface="Arial"/>
                <a:cs typeface="Arial"/>
              </a:rPr>
              <a:t>z</a:t>
            </a:r>
            <a:r>
              <a:rPr sz="1800" spc="45" dirty="0">
                <a:latin typeface="Arial"/>
                <a:cs typeface="Arial"/>
              </a:rPr>
              <a:t>i</a:t>
            </a:r>
            <a:r>
              <a:rPr sz="1800" spc="-30" dirty="0">
                <a:latin typeface="Arial"/>
                <a:cs typeface="Arial"/>
              </a:rPr>
              <a:t>one</a:t>
            </a:r>
            <a:r>
              <a:rPr sz="1800" dirty="0">
                <a:latin typeface="Arial"/>
                <a:cs typeface="Arial"/>
              </a:rPr>
              <a:t>,	</a:t>
            </a:r>
            <a:r>
              <a:rPr sz="1800" spc="-25" dirty="0">
                <a:latin typeface="Arial"/>
                <a:cs typeface="Arial"/>
              </a:rPr>
              <a:t>ed</a:t>
            </a:r>
            <a:endParaRPr sz="18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329882" y="3761041"/>
            <a:ext cx="8410575" cy="5772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R="5080" algn="r">
              <a:lnSpc>
                <a:spcPct val="100000"/>
              </a:lnSpc>
              <a:spcBef>
                <a:spcPts val="100"/>
              </a:spcBef>
              <a:tabLst>
                <a:tab pos="1019810" algn="l"/>
                <a:tab pos="1496695" algn="l"/>
                <a:tab pos="1830705" algn="l"/>
                <a:tab pos="2650490" algn="l"/>
                <a:tab pos="3823335" algn="l"/>
                <a:tab pos="5215255" algn="l"/>
                <a:tab pos="6369050" algn="l"/>
                <a:tab pos="7007859" algn="l"/>
                <a:tab pos="8094980" algn="l"/>
              </a:tabLst>
            </a:pPr>
            <a:r>
              <a:rPr sz="1800" spc="-30" dirty="0">
                <a:latin typeface="Arial"/>
                <a:cs typeface="Arial"/>
              </a:rPr>
              <a:t>ge</a:t>
            </a:r>
            <a:r>
              <a:rPr sz="1800" dirty="0">
                <a:latin typeface="Arial"/>
                <a:cs typeface="Arial"/>
              </a:rPr>
              <a:t>s</a:t>
            </a:r>
            <a:r>
              <a:rPr sz="1800" spc="20" dirty="0">
                <a:latin typeface="Arial"/>
                <a:cs typeface="Arial"/>
              </a:rPr>
              <a:t>t</a:t>
            </a:r>
            <a:r>
              <a:rPr sz="1800" spc="-30" dirty="0">
                <a:latin typeface="Arial"/>
                <a:cs typeface="Arial"/>
              </a:rPr>
              <a:t>io</a:t>
            </a:r>
            <a:r>
              <a:rPr sz="1800" spc="45" dirty="0">
                <a:latin typeface="Arial"/>
                <a:cs typeface="Arial"/>
              </a:rPr>
              <a:t>n</a:t>
            </a:r>
            <a:r>
              <a:rPr sz="1800" dirty="0">
                <a:latin typeface="Arial"/>
                <a:cs typeface="Arial"/>
              </a:rPr>
              <a:t>e	</a:t>
            </a:r>
            <a:r>
              <a:rPr sz="1800" spc="-30" dirty="0">
                <a:latin typeface="Arial"/>
                <a:cs typeface="Arial"/>
              </a:rPr>
              <a:t>e</a:t>
            </a:r>
            <a:r>
              <a:rPr sz="1800" spc="20" dirty="0">
                <a:latin typeface="Arial"/>
                <a:cs typeface="Arial"/>
              </a:rPr>
              <a:t>/</a:t>
            </a:r>
            <a:r>
              <a:rPr sz="1800" dirty="0">
                <a:latin typeface="Arial"/>
                <a:cs typeface="Arial"/>
              </a:rPr>
              <a:t>o	</a:t>
            </a:r>
            <a:r>
              <a:rPr sz="1800" spc="-30" dirty="0">
                <a:latin typeface="Arial"/>
                <a:cs typeface="Arial"/>
              </a:rPr>
              <a:t>i</a:t>
            </a:r>
            <a:r>
              <a:rPr sz="1800" dirty="0">
                <a:latin typeface="Arial"/>
                <a:cs typeface="Arial"/>
              </a:rPr>
              <a:t>n	</a:t>
            </a:r>
            <a:r>
              <a:rPr sz="1800" spc="-30" dirty="0">
                <a:latin typeface="Arial"/>
                <a:cs typeface="Arial"/>
              </a:rPr>
              <a:t>al</a:t>
            </a:r>
            <a:r>
              <a:rPr sz="1800" dirty="0">
                <a:latin typeface="Arial"/>
                <a:cs typeface="Arial"/>
              </a:rPr>
              <a:t>c</a:t>
            </a:r>
            <a:r>
              <a:rPr sz="1800" spc="-30" dirty="0">
                <a:latin typeface="Arial"/>
                <a:cs typeface="Arial"/>
              </a:rPr>
              <a:t>un</a:t>
            </a:r>
            <a:r>
              <a:rPr sz="1800" dirty="0">
                <a:latin typeface="Arial"/>
                <a:cs typeface="Arial"/>
              </a:rPr>
              <a:t>e	s</a:t>
            </a:r>
            <a:r>
              <a:rPr sz="1800" spc="-30" dirty="0">
                <a:latin typeface="Arial"/>
                <a:cs typeface="Arial"/>
              </a:rPr>
              <a:t>pe</a:t>
            </a:r>
            <a:r>
              <a:rPr sz="1800" dirty="0">
                <a:latin typeface="Arial"/>
                <a:cs typeface="Arial"/>
              </a:rPr>
              <a:t>c</a:t>
            </a:r>
            <a:r>
              <a:rPr sz="1800" spc="-30" dirty="0">
                <a:latin typeface="Arial"/>
                <a:cs typeface="Arial"/>
              </a:rPr>
              <a:t>i</a:t>
            </a:r>
            <a:r>
              <a:rPr sz="1800" spc="20" dirty="0">
                <a:latin typeface="Arial"/>
                <a:cs typeface="Arial"/>
              </a:rPr>
              <a:t>f</a:t>
            </a:r>
            <a:r>
              <a:rPr sz="1800" spc="-30" dirty="0">
                <a:latin typeface="Arial"/>
                <a:cs typeface="Arial"/>
              </a:rPr>
              <a:t>i</a:t>
            </a:r>
            <a:r>
              <a:rPr sz="1800" spc="70" dirty="0">
                <a:latin typeface="Arial"/>
                <a:cs typeface="Arial"/>
              </a:rPr>
              <a:t>c</a:t>
            </a:r>
            <a:r>
              <a:rPr sz="1800" spc="-30" dirty="0">
                <a:latin typeface="Arial"/>
                <a:cs typeface="Arial"/>
              </a:rPr>
              <a:t>h</a:t>
            </a:r>
            <a:r>
              <a:rPr sz="1800" dirty="0">
                <a:latin typeface="Arial"/>
                <a:cs typeface="Arial"/>
              </a:rPr>
              <a:t>e	</a:t>
            </a:r>
            <a:r>
              <a:rPr sz="1800" spc="-30" dirty="0">
                <a:latin typeface="Arial"/>
                <a:cs typeface="Arial"/>
              </a:rPr>
              <a:t>in</a:t>
            </a:r>
            <a:r>
              <a:rPr sz="1800" spc="20" dirty="0">
                <a:latin typeface="Arial"/>
                <a:cs typeface="Arial"/>
              </a:rPr>
              <a:t>f</a:t>
            </a:r>
            <a:r>
              <a:rPr sz="1800" spc="-30" dirty="0">
                <a:latin typeface="Arial"/>
                <a:cs typeface="Arial"/>
              </a:rPr>
              <a:t>o</a:t>
            </a:r>
            <a:r>
              <a:rPr sz="1800" dirty="0">
                <a:latin typeface="Arial"/>
                <a:cs typeface="Arial"/>
              </a:rPr>
              <a:t>rm</a:t>
            </a:r>
            <a:r>
              <a:rPr sz="1800" spc="-25" dirty="0">
                <a:latin typeface="Arial"/>
                <a:cs typeface="Arial"/>
              </a:rPr>
              <a:t>a</a:t>
            </a:r>
            <a:r>
              <a:rPr sz="1800" spc="70" dirty="0">
                <a:latin typeface="Arial"/>
                <a:cs typeface="Arial"/>
              </a:rPr>
              <a:t>z</a:t>
            </a:r>
            <a:r>
              <a:rPr sz="1800" spc="-30" dirty="0">
                <a:latin typeface="Arial"/>
                <a:cs typeface="Arial"/>
              </a:rPr>
              <a:t>io</a:t>
            </a:r>
            <a:r>
              <a:rPr sz="1800" spc="45" dirty="0">
                <a:latin typeface="Arial"/>
                <a:cs typeface="Arial"/>
              </a:rPr>
              <a:t>n</a:t>
            </a:r>
            <a:r>
              <a:rPr sz="1800" dirty="0">
                <a:latin typeface="Arial"/>
                <a:cs typeface="Arial"/>
              </a:rPr>
              <a:t>i	c</a:t>
            </a:r>
            <a:r>
              <a:rPr sz="1800" spc="-30" dirty="0">
                <a:latin typeface="Arial"/>
                <a:cs typeface="Arial"/>
              </a:rPr>
              <a:t>on</a:t>
            </a:r>
            <a:r>
              <a:rPr sz="1800" spc="20" dirty="0">
                <a:latin typeface="Arial"/>
                <a:cs typeface="Arial"/>
              </a:rPr>
              <a:t>t</a:t>
            </a:r>
            <a:r>
              <a:rPr sz="1800" spc="-30" dirty="0">
                <a:latin typeface="Arial"/>
                <a:cs typeface="Arial"/>
              </a:rPr>
              <a:t>enu</a:t>
            </a:r>
            <a:r>
              <a:rPr sz="1800" spc="20" dirty="0">
                <a:latin typeface="Arial"/>
                <a:cs typeface="Arial"/>
              </a:rPr>
              <a:t>t</a:t>
            </a:r>
            <a:r>
              <a:rPr sz="1800" dirty="0">
                <a:latin typeface="Arial"/>
                <a:cs typeface="Arial"/>
              </a:rPr>
              <a:t>e	</a:t>
            </a:r>
            <a:r>
              <a:rPr sz="1800" spc="-30" dirty="0">
                <a:latin typeface="Arial"/>
                <a:cs typeface="Arial"/>
              </a:rPr>
              <a:t>n</a:t>
            </a:r>
            <a:r>
              <a:rPr sz="1800" spc="45" dirty="0">
                <a:latin typeface="Arial"/>
                <a:cs typeface="Arial"/>
              </a:rPr>
              <a:t>e</a:t>
            </a:r>
            <a:r>
              <a:rPr sz="1800" spc="-30" dirty="0">
                <a:latin typeface="Arial"/>
                <a:cs typeface="Arial"/>
              </a:rPr>
              <a:t>ll</a:t>
            </a:r>
            <a:r>
              <a:rPr sz="1800" dirty="0">
                <a:latin typeface="Arial"/>
                <a:cs typeface="Arial"/>
              </a:rPr>
              <a:t>a	r</a:t>
            </a:r>
            <a:r>
              <a:rPr sz="1800" spc="-30" dirty="0">
                <a:latin typeface="Arial"/>
                <a:cs typeface="Arial"/>
              </a:rPr>
              <a:t>e</a:t>
            </a:r>
            <a:r>
              <a:rPr sz="1800" spc="45" dirty="0">
                <a:latin typeface="Arial"/>
                <a:cs typeface="Arial"/>
              </a:rPr>
              <a:t>l</a:t>
            </a:r>
            <a:r>
              <a:rPr sz="1800" spc="-30" dirty="0">
                <a:latin typeface="Arial"/>
                <a:cs typeface="Arial"/>
              </a:rPr>
              <a:t>a</a:t>
            </a:r>
            <a:r>
              <a:rPr sz="1800" dirty="0">
                <a:latin typeface="Arial"/>
                <a:cs typeface="Arial"/>
              </a:rPr>
              <a:t>z</a:t>
            </a:r>
            <a:r>
              <a:rPr sz="1800" spc="-30" dirty="0">
                <a:latin typeface="Arial"/>
                <a:cs typeface="Arial"/>
              </a:rPr>
              <a:t>i</a:t>
            </a:r>
            <a:r>
              <a:rPr sz="1800" spc="45" dirty="0">
                <a:latin typeface="Arial"/>
                <a:cs typeface="Arial"/>
              </a:rPr>
              <a:t>o</a:t>
            </a:r>
            <a:r>
              <a:rPr sz="1800" spc="-30" dirty="0">
                <a:latin typeface="Arial"/>
                <a:cs typeface="Arial"/>
              </a:rPr>
              <a:t>n</a:t>
            </a:r>
            <a:r>
              <a:rPr sz="1800" dirty="0">
                <a:latin typeface="Arial"/>
                <a:cs typeface="Arial"/>
              </a:rPr>
              <a:t>e	s</a:t>
            </a:r>
            <a:r>
              <a:rPr sz="1800" spc="-30" dirty="0">
                <a:latin typeface="Arial"/>
                <a:cs typeface="Arial"/>
              </a:rPr>
              <a:t>u</a:t>
            </a:r>
            <a:r>
              <a:rPr sz="1800" dirty="0">
                <a:latin typeface="Arial"/>
                <a:cs typeface="Arial"/>
              </a:rPr>
              <a:t>l</a:t>
            </a:r>
            <a:endParaRPr sz="1800">
              <a:latin typeface="Arial"/>
              <a:cs typeface="Arial"/>
            </a:endParaRPr>
          </a:p>
          <a:p>
            <a:pPr marR="8255" algn="r">
              <a:lnSpc>
                <a:spcPct val="100000"/>
              </a:lnSpc>
              <a:spcBef>
                <a:spcPts val="20"/>
              </a:spcBef>
            </a:pPr>
            <a:r>
              <a:rPr sz="1800" spc="-30" dirty="0">
                <a:latin typeface="Arial"/>
                <a:cs typeface="Arial"/>
              </a:rPr>
              <a:t>in</a:t>
            </a:r>
            <a:endParaRPr sz="18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329882" y="4314253"/>
            <a:ext cx="8413750" cy="16738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algn="just">
              <a:lnSpc>
                <a:spcPct val="100099"/>
              </a:lnSpc>
              <a:spcBef>
                <a:spcPts val="100"/>
              </a:spcBef>
            </a:pPr>
            <a:r>
              <a:rPr sz="1800" spc="-10" dirty="0">
                <a:latin typeface="Arial"/>
                <a:cs typeface="Arial"/>
              </a:rPr>
              <a:t>particolare </a:t>
            </a:r>
            <a:r>
              <a:rPr sz="1800" spc="15" dirty="0">
                <a:latin typeface="Arial"/>
                <a:cs typeface="Arial"/>
              </a:rPr>
              <a:t>con </a:t>
            </a:r>
            <a:r>
              <a:rPr sz="1800" spc="5" dirty="0">
                <a:latin typeface="Arial"/>
                <a:cs typeface="Arial"/>
              </a:rPr>
              <a:t>gli </a:t>
            </a:r>
            <a:r>
              <a:rPr sz="1800" spc="-5" dirty="0">
                <a:latin typeface="Arial"/>
                <a:cs typeface="Arial"/>
              </a:rPr>
              <a:t>amministratori, </a:t>
            </a:r>
            <a:r>
              <a:rPr sz="1800" spc="-15" dirty="0">
                <a:latin typeface="Arial"/>
                <a:cs typeface="Arial"/>
              </a:rPr>
              <a:t>al </a:t>
            </a:r>
            <a:r>
              <a:rPr sz="1800" spc="5" dirty="0">
                <a:latin typeface="Arial"/>
                <a:cs typeface="Arial"/>
              </a:rPr>
              <a:t>fine </a:t>
            </a:r>
            <a:r>
              <a:rPr sz="1800" spc="25" dirty="0">
                <a:latin typeface="Arial"/>
                <a:cs typeface="Arial"/>
              </a:rPr>
              <a:t>di </a:t>
            </a:r>
            <a:r>
              <a:rPr sz="1800" spc="-5" dirty="0">
                <a:latin typeface="Arial"/>
                <a:cs typeface="Arial"/>
              </a:rPr>
              <a:t>comprendere </a:t>
            </a:r>
            <a:r>
              <a:rPr sz="1800" spc="35" dirty="0">
                <a:latin typeface="Arial"/>
                <a:cs typeface="Arial"/>
              </a:rPr>
              <a:t>se </a:t>
            </a:r>
            <a:r>
              <a:rPr sz="1800" spc="-5" dirty="0">
                <a:latin typeface="Arial"/>
                <a:cs typeface="Arial"/>
              </a:rPr>
              <a:t>quanto </a:t>
            </a:r>
            <a:r>
              <a:rPr sz="1800" dirty="0">
                <a:latin typeface="Arial"/>
                <a:cs typeface="Arial"/>
              </a:rPr>
              <a:t>riscontrato </a:t>
            </a:r>
            <a:r>
              <a:rPr sz="1800" spc="10" dirty="0">
                <a:latin typeface="Arial"/>
                <a:cs typeface="Arial"/>
              </a:rPr>
              <a:t>sia  </a:t>
            </a:r>
            <a:r>
              <a:rPr sz="1800" spc="-5" dirty="0">
                <a:latin typeface="Arial"/>
                <a:cs typeface="Arial"/>
              </a:rPr>
              <a:t>effettivamente </a:t>
            </a:r>
            <a:r>
              <a:rPr sz="1800" b="1" spc="10" dirty="0">
                <a:latin typeface="Arial"/>
                <a:cs typeface="Arial"/>
              </a:rPr>
              <a:t>un </a:t>
            </a:r>
            <a:r>
              <a:rPr sz="1800" b="1" spc="-20" dirty="0">
                <a:latin typeface="Arial"/>
                <a:cs typeface="Arial"/>
              </a:rPr>
              <a:t>errore, </a:t>
            </a:r>
            <a:r>
              <a:rPr sz="1800" b="1" spc="-15" dirty="0">
                <a:latin typeface="Arial"/>
                <a:cs typeface="Arial"/>
              </a:rPr>
              <a:t>se </a:t>
            </a:r>
            <a:r>
              <a:rPr sz="1800" b="1" spc="-5" dirty="0">
                <a:latin typeface="Arial"/>
                <a:cs typeface="Arial"/>
              </a:rPr>
              <a:t>tale </a:t>
            </a:r>
            <a:r>
              <a:rPr sz="1800" b="1" spc="-15" dirty="0">
                <a:latin typeface="Arial"/>
                <a:cs typeface="Arial"/>
              </a:rPr>
              <a:t>errore </a:t>
            </a:r>
            <a:r>
              <a:rPr sz="1800" b="1" spc="-5" dirty="0">
                <a:latin typeface="Arial"/>
                <a:cs typeface="Arial"/>
              </a:rPr>
              <a:t>sia significativo </a:t>
            </a:r>
            <a:r>
              <a:rPr sz="1800" b="1" dirty="0">
                <a:latin typeface="Arial"/>
                <a:cs typeface="Arial"/>
              </a:rPr>
              <a:t>e </a:t>
            </a:r>
            <a:r>
              <a:rPr sz="1800" b="1" spc="-15" dirty="0">
                <a:latin typeface="Arial"/>
                <a:cs typeface="Arial"/>
              </a:rPr>
              <a:t>se </a:t>
            </a:r>
            <a:r>
              <a:rPr sz="1800" b="1" spc="-5" dirty="0">
                <a:latin typeface="Arial"/>
                <a:cs typeface="Arial"/>
              </a:rPr>
              <a:t>sia </a:t>
            </a:r>
            <a:r>
              <a:rPr sz="1800" b="1" spc="-10" dirty="0">
                <a:latin typeface="Arial"/>
                <a:cs typeface="Arial"/>
              </a:rPr>
              <a:t>necessario  </a:t>
            </a:r>
            <a:r>
              <a:rPr sz="1800" b="1" spc="-5" dirty="0">
                <a:latin typeface="Arial"/>
                <a:cs typeface="Arial"/>
              </a:rPr>
              <a:t>apportare </a:t>
            </a:r>
            <a:r>
              <a:rPr sz="1800" b="1" spc="5" dirty="0">
                <a:latin typeface="Arial"/>
                <a:cs typeface="Arial"/>
              </a:rPr>
              <a:t>delle modifiche </a:t>
            </a:r>
            <a:r>
              <a:rPr sz="1800" spc="-15" dirty="0">
                <a:latin typeface="Arial"/>
                <a:cs typeface="Arial"/>
              </a:rPr>
              <a:t>al bilancio </a:t>
            </a:r>
            <a:r>
              <a:rPr sz="1800" dirty="0">
                <a:latin typeface="Arial"/>
                <a:cs typeface="Arial"/>
              </a:rPr>
              <a:t>oggetto </a:t>
            </a:r>
            <a:r>
              <a:rPr sz="1800" spc="-15" dirty="0">
                <a:latin typeface="Arial"/>
                <a:cs typeface="Arial"/>
              </a:rPr>
              <a:t>di </a:t>
            </a:r>
            <a:r>
              <a:rPr sz="1800" dirty="0">
                <a:latin typeface="Arial"/>
                <a:cs typeface="Arial"/>
              </a:rPr>
              <a:t>revisione </a:t>
            </a:r>
            <a:r>
              <a:rPr sz="1800" spc="-5" dirty="0">
                <a:latin typeface="Arial"/>
                <a:cs typeface="Arial"/>
              </a:rPr>
              <a:t>contabile, alla relazione  </a:t>
            </a:r>
            <a:r>
              <a:rPr sz="1800" spc="-20" dirty="0">
                <a:latin typeface="Arial"/>
                <a:cs typeface="Arial"/>
              </a:rPr>
              <a:t>sulla </a:t>
            </a:r>
            <a:r>
              <a:rPr sz="1800" spc="-10" dirty="0">
                <a:latin typeface="Arial"/>
                <a:cs typeface="Arial"/>
              </a:rPr>
              <a:t>gestione </a:t>
            </a:r>
            <a:r>
              <a:rPr sz="1800" dirty="0">
                <a:latin typeface="Arial"/>
                <a:cs typeface="Arial"/>
              </a:rPr>
              <a:t>o </a:t>
            </a:r>
            <a:r>
              <a:rPr sz="1800" spc="-5" dirty="0">
                <a:latin typeface="Arial"/>
                <a:cs typeface="Arial"/>
              </a:rPr>
              <a:t>alla relazione </a:t>
            </a:r>
            <a:r>
              <a:rPr sz="1800" spc="10" dirty="0">
                <a:latin typeface="Arial"/>
                <a:cs typeface="Arial"/>
              </a:rPr>
              <a:t>sul </a:t>
            </a:r>
            <a:r>
              <a:rPr sz="1800" spc="-10" dirty="0">
                <a:latin typeface="Arial"/>
                <a:cs typeface="Arial"/>
              </a:rPr>
              <a:t>governo </a:t>
            </a:r>
            <a:r>
              <a:rPr sz="1800" spc="-5" dirty="0">
                <a:latin typeface="Arial"/>
                <a:cs typeface="Arial"/>
              </a:rPr>
              <a:t>societario, </a:t>
            </a:r>
            <a:r>
              <a:rPr sz="1800" dirty="0">
                <a:latin typeface="Arial"/>
                <a:cs typeface="Arial"/>
              </a:rPr>
              <a:t>ovvero </a:t>
            </a:r>
            <a:r>
              <a:rPr sz="1800" spc="-5" dirty="0">
                <a:latin typeface="Arial"/>
                <a:cs typeface="Arial"/>
              </a:rPr>
              <a:t>se </a:t>
            </a:r>
            <a:r>
              <a:rPr sz="1800" spc="-15" dirty="0">
                <a:latin typeface="Arial"/>
                <a:cs typeface="Arial"/>
              </a:rPr>
              <a:t>le </a:t>
            </a:r>
            <a:r>
              <a:rPr sz="1800" dirty="0">
                <a:latin typeface="Arial"/>
                <a:cs typeface="Arial"/>
              </a:rPr>
              <a:t>conoscenze e </a:t>
            </a:r>
            <a:r>
              <a:rPr sz="1800" spc="-30" dirty="0">
                <a:latin typeface="Arial"/>
                <a:cs typeface="Arial"/>
              </a:rPr>
              <a:t>la  </a:t>
            </a:r>
            <a:r>
              <a:rPr sz="1800" spc="-5" dirty="0">
                <a:latin typeface="Arial"/>
                <a:cs typeface="Arial"/>
              </a:rPr>
              <a:t>comprensione dell’impresa </a:t>
            </a:r>
            <a:r>
              <a:rPr sz="1800" dirty="0">
                <a:latin typeface="Arial"/>
                <a:cs typeface="Arial"/>
              </a:rPr>
              <a:t>e </a:t>
            </a:r>
            <a:r>
              <a:rPr sz="1800" spc="5" dirty="0">
                <a:latin typeface="Arial"/>
                <a:cs typeface="Arial"/>
              </a:rPr>
              <a:t>del </a:t>
            </a:r>
            <a:r>
              <a:rPr sz="1800" spc="-5" dirty="0">
                <a:latin typeface="Arial"/>
                <a:cs typeface="Arial"/>
              </a:rPr>
              <a:t>relativo </a:t>
            </a:r>
            <a:r>
              <a:rPr sz="1800" spc="-10" dirty="0">
                <a:latin typeface="Arial"/>
                <a:cs typeface="Arial"/>
              </a:rPr>
              <a:t>contesto acquisite </a:t>
            </a:r>
            <a:r>
              <a:rPr sz="1800" spc="5" dirty="0">
                <a:latin typeface="Arial"/>
                <a:cs typeface="Arial"/>
              </a:rPr>
              <a:t>nel </a:t>
            </a:r>
            <a:r>
              <a:rPr sz="1800" spc="-5" dirty="0">
                <a:latin typeface="Arial"/>
                <a:cs typeface="Arial"/>
              </a:rPr>
              <a:t>corso </a:t>
            </a:r>
            <a:r>
              <a:rPr sz="1800" spc="5" dirty="0">
                <a:latin typeface="Arial"/>
                <a:cs typeface="Arial"/>
              </a:rPr>
              <a:t>del </a:t>
            </a:r>
            <a:r>
              <a:rPr sz="1800" spc="-5" dirty="0">
                <a:latin typeface="Arial"/>
                <a:cs typeface="Arial"/>
              </a:rPr>
              <a:t>lavoro </a:t>
            </a:r>
            <a:r>
              <a:rPr sz="1800" spc="-25" dirty="0">
                <a:latin typeface="Arial"/>
                <a:cs typeface="Arial"/>
              </a:rPr>
              <a:t>di  </a:t>
            </a:r>
            <a:r>
              <a:rPr sz="1800" spc="-20" dirty="0">
                <a:latin typeface="Arial"/>
                <a:cs typeface="Arial"/>
              </a:rPr>
              <a:t>revisione </a:t>
            </a:r>
            <a:r>
              <a:rPr sz="1800" spc="-10" dirty="0">
                <a:latin typeface="Arial"/>
                <a:cs typeface="Arial"/>
              </a:rPr>
              <a:t>svolto </a:t>
            </a:r>
            <a:r>
              <a:rPr sz="1800" spc="-20" dirty="0">
                <a:latin typeface="Arial"/>
                <a:cs typeface="Arial"/>
              </a:rPr>
              <a:t>siano </a:t>
            </a:r>
            <a:r>
              <a:rPr sz="1800" spc="-15" dirty="0">
                <a:latin typeface="Arial"/>
                <a:cs typeface="Arial"/>
              </a:rPr>
              <a:t>da</a:t>
            </a:r>
            <a:r>
              <a:rPr sz="1800" spc="190" dirty="0">
                <a:latin typeface="Arial"/>
                <a:cs typeface="Arial"/>
              </a:rPr>
              <a:t> </a:t>
            </a:r>
            <a:r>
              <a:rPr sz="1800" spc="-25" dirty="0">
                <a:latin typeface="Arial"/>
                <a:cs typeface="Arial"/>
              </a:rPr>
              <a:t>aggiornare.</a:t>
            </a:r>
            <a:endParaRPr sz="1800">
              <a:latin typeface="Arial"/>
              <a:cs typeface="Arial"/>
            </a:endParaRPr>
          </a:p>
        </p:txBody>
      </p:sp>
      <p:sp>
        <p:nvSpPr>
          <p:cNvPr id="7" name="object 7"/>
          <p:cNvSpPr txBox="1">
            <a:spLocks noGrp="1"/>
          </p:cNvSpPr>
          <p:nvPr>
            <p:ph type="title"/>
          </p:nvPr>
        </p:nvSpPr>
        <p:spPr>
          <a:xfrm>
            <a:off x="383222" y="872807"/>
            <a:ext cx="1845945" cy="35750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pc="5" dirty="0"/>
              <a:t>SA Italia</a:t>
            </a:r>
            <a:r>
              <a:rPr spc="-70" dirty="0"/>
              <a:t> </a:t>
            </a:r>
            <a:r>
              <a:rPr spc="5" dirty="0"/>
              <a:t>720B</a:t>
            </a:r>
          </a:p>
        </p:txBody>
      </p:sp>
      <p:sp>
        <p:nvSpPr>
          <p:cNvPr id="8" name="object 8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ts val="1670"/>
              </a:lnSpc>
            </a:pPr>
            <a:fld id="{81D60167-4931-47E6-BA6A-407CBD079E47}" type="slidenum">
              <a:rPr spc="10" dirty="0"/>
              <a:t>13</a:t>
            </a:fld>
            <a:endParaRPr spc="10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FEFC3729-3E6F-45F8-8EFE-6C610C1AD986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8518" y="76200"/>
            <a:ext cx="1386882" cy="126919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29882" y="1509966"/>
            <a:ext cx="8410575" cy="2885440"/>
          </a:xfrm>
          <a:prstGeom prst="rect">
            <a:avLst/>
          </a:prstGeom>
        </p:spPr>
        <p:txBody>
          <a:bodyPr vert="horz" wrap="square" lIns="0" tIns="10795" rIns="0" bIns="0" rtlCol="0">
            <a:spAutoFit/>
          </a:bodyPr>
          <a:lstStyle/>
          <a:p>
            <a:pPr marL="41275" marR="26034" algn="ctr">
              <a:lnSpc>
                <a:spcPct val="100800"/>
              </a:lnSpc>
              <a:spcBef>
                <a:spcPts val="85"/>
              </a:spcBef>
            </a:pPr>
            <a:r>
              <a:rPr sz="1800" b="1" spc="10" dirty="0">
                <a:latin typeface="Arial"/>
                <a:cs typeface="Arial"/>
              </a:rPr>
              <a:t>Le </a:t>
            </a:r>
            <a:r>
              <a:rPr sz="1800" b="1" spc="-5" dirty="0">
                <a:latin typeface="Arial"/>
                <a:cs typeface="Arial"/>
              </a:rPr>
              <a:t>risposte del </a:t>
            </a:r>
            <a:r>
              <a:rPr sz="1800" b="1" spc="-15" dirty="0">
                <a:latin typeface="Arial"/>
                <a:cs typeface="Arial"/>
              </a:rPr>
              <a:t>revisore </a:t>
            </a:r>
            <a:r>
              <a:rPr sz="1800" b="1" spc="10" dirty="0">
                <a:latin typeface="Arial"/>
                <a:cs typeface="Arial"/>
              </a:rPr>
              <a:t>quando </a:t>
            </a:r>
            <a:r>
              <a:rPr sz="1800" b="1" spc="20" dirty="0">
                <a:latin typeface="Arial"/>
                <a:cs typeface="Arial"/>
              </a:rPr>
              <a:t>giunge </a:t>
            </a:r>
            <a:r>
              <a:rPr sz="1800" b="1" dirty="0">
                <a:latin typeface="Arial"/>
                <a:cs typeface="Arial"/>
              </a:rPr>
              <a:t>alla </a:t>
            </a:r>
            <a:r>
              <a:rPr sz="1800" b="1" spc="5" dirty="0">
                <a:latin typeface="Arial"/>
                <a:cs typeface="Arial"/>
              </a:rPr>
              <a:t>conclusione </a:t>
            </a:r>
            <a:r>
              <a:rPr sz="1800" b="1" spc="-5" dirty="0">
                <a:latin typeface="Arial"/>
                <a:cs typeface="Arial"/>
              </a:rPr>
              <a:t>che </a:t>
            </a:r>
            <a:r>
              <a:rPr sz="1800" b="1" spc="-15" dirty="0">
                <a:latin typeface="Arial"/>
                <a:cs typeface="Arial"/>
              </a:rPr>
              <a:t>esiste </a:t>
            </a:r>
            <a:r>
              <a:rPr sz="1800" b="1" spc="10" dirty="0">
                <a:latin typeface="Arial"/>
                <a:cs typeface="Arial"/>
              </a:rPr>
              <a:t>un</a:t>
            </a:r>
            <a:r>
              <a:rPr sz="1800" b="1" spc="-235" dirty="0">
                <a:latin typeface="Arial"/>
                <a:cs typeface="Arial"/>
              </a:rPr>
              <a:t> </a:t>
            </a:r>
            <a:r>
              <a:rPr sz="1800" b="1" spc="-15" dirty="0">
                <a:latin typeface="Arial"/>
                <a:cs typeface="Arial"/>
              </a:rPr>
              <a:t>errore  </a:t>
            </a:r>
            <a:r>
              <a:rPr sz="1800" b="1" dirty="0">
                <a:latin typeface="Arial"/>
                <a:cs typeface="Arial"/>
              </a:rPr>
              <a:t>significativo </a:t>
            </a:r>
            <a:r>
              <a:rPr sz="1800" b="1" spc="-5" dirty="0">
                <a:latin typeface="Arial"/>
                <a:cs typeface="Arial"/>
              </a:rPr>
              <a:t>nel </a:t>
            </a:r>
            <a:r>
              <a:rPr sz="1800" b="1" spc="5" dirty="0">
                <a:latin typeface="Arial"/>
                <a:cs typeface="Arial"/>
              </a:rPr>
              <a:t>bilancio </a:t>
            </a:r>
            <a:r>
              <a:rPr sz="1800" b="1" spc="-15" dirty="0">
                <a:latin typeface="Arial"/>
                <a:cs typeface="Arial"/>
              </a:rPr>
              <a:t>ovvero </a:t>
            </a:r>
            <a:r>
              <a:rPr sz="1800" b="1" spc="-5" dirty="0">
                <a:latin typeface="Arial"/>
                <a:cs typeface="Arial"/>
              </a:rPr>
              <a:t>che </a:t>
            </a:r>
            <a:r>
              <a:rPr sz="1800" b="1" dirty="0">
                <a:latin typeface="Arial"/>
                <a:cs typeface="Arial"/>
              </a:rPr>
              <a:t>è </a:t>
            </a:r>
            <a:r>
              <a:rPr sz="1800" b="1" spc="-20" dirty="0">
                <a:latin typeface="Arial"/>
                <a:cs typeface="Arial"/>
              </a:rPr>
              <a:t>necessario </a:t>
            </a:r>
            <a:r>
              <a:rPr sz="1800" b="1" dirty="0">
                <a:latin typeface="Arial"/>
                <a:cs typeface="Arial"/>
              </a:rPr>
              <a:t>aggiornare </a:t>
            </a:r>
            <a:r>
              <a:rPr sz="1800" b="1" spc="10" dirty="0">
                <a:latin typeface="Arial"/>
                <a:cs typeface="Arial"/>
              </a:rPr>
              <a:t>le </a:t>
            </a:r>
            <a:r>
              <a:rPr sz="1800" b="1" spc="-5" dirty="0">
                <a:latin typeface="Arial"/>
                <a:cs typeface="Arial"/>
              </a:rPr>
              <a:t>conoscenze  </a:t>
            </a:r>
            <a:r>
              <a:rPr sz="1800" b="1" dirty="0">
                <a:latin typeface="Arial"/>
                <a:cs typeface="Arial"/>
              </a:rPr>
              <a:t>e </a:t>
            </a:r>
            <a:r>
              <a:rPr sz="1800" b="1" spc="10" dirty="0">
                <a:latin typeface="Arial"/>
                <a:cs typeface="Arial"/>
              </a:rPr>
              <a:t>la </a:t>
            </a:r>
            <a:r>
              <a:rPr sz="1800" b="1" dirty="0">
                <a:latin typeface="Arial"/>
                <a:cs typeface="Arial"/>
              </a:rPr>
              <a:t>comprensione </a:t>
            </a:r>
            <a:r>
              <a:rPr sz="1800" b="1" spc="-5" dirty="0">
                <a:latin typeface="Arial"/>
                <a:cs typeface="Arial"/>
              </a:rPr>
              <a:t>dell’impresa </a:t>
            </a:r>
            <a:r>
              <a:rPr sz="1800" b="1" dirty="0">
                <a:latin typeface="Arial"/>
                <a:cs typeface="Arial"/>
              </a:rPr>
              <a:t>e </a:t>
            </a:r>
            <a:r>
              <a:rPr sz="1800" b="1" spc="-5" dirty="0">
                <a:latin typeface="Arial"/>
                <a:cs typeface="Arial"/>
              </a:rPr>
              <a:t>del </a:t>
            </a:r>
            <a:r>
              <a:rPr sz="1800" b="1" spc="-10" dirty="0">
                <a:latin typeface="Arial"/>
                <a:cs typeface="Arial"/>
              </a:rPr>
              <a:t>relativo </a:t>
            </a:r>
            <a:r>
              <a:rPr sz="1800" b="1" spc="-5" dirty="0">
                <a:latin typeface="Arial"/>
                <a:cs typeface="Arial"/>
              </a:rPr>
              <a:t>contesto </a:t>
            </a:r>
            <a:r>
              <a:rPr sz="1800" b="1" dirty="0">
                <a:latin typeface="Arial"/>
                <a:cs typeface="Arial"/>
              </a:rPr>
              <a:t>acquisite </a:t>
            </a:r>
            <a:r>
              <a:rPr sz="1800" b="1" spc="-5" dirty="0">
                <a:latin typeface="Arial"/>
                <a:cs typeface="Arial"/>
              </a:rPr>
              <a:t>nel </a:t>
            </a:r>
            <a:r>
              <a:rPr sz="1800" b="1" spc="-15" dirty="0">
                <a:latin typeface="Arial"/>
                <a:cs typeface="Arial"/>
              </a:rPr>
              <a:t>corso  </a:t>
            </a:r>
            <a:r>
              <a:rPr sz="1800" b="1" spc="-5" dirty="0">
                <a:latin typeface="Arial"/>
                <a:cs typeface="Arial"/>
              </a:rPr>
              <a:t>del </a:t>
            </a:r>
            <a:r>
              <a:rPr sz="1800" b="1" spc="-10" dirty="0">
                <a:latin typeface="Arial"/>
                <a:cs typeface="Arial"/>
              </a:rPr>
              <a:t>lavoro </a:t>
            </a:r>
            <a:r>
              <a:rPr sz="1800" b="1" spc="10" dirty="0">
                <a:latin typeface="Arial"/>
                <a:cs typeface="Arial"/>
              </a:rPr>
              <a:t>di </a:t>
            </a:r>
            <a:r>
              <a:rPr sz="1800" b="1" spc="-5" dirty="0">
                <a:latin typeface="Arial"/>
                <a:cs typeface="Arial"/>
              </a:rPr>
              <a:t>revisione</a:t>
            </a:r>
            <a:r>
              <a:rPr sz="1800" b="1" spc="-80" dirty="0">
                <a:latin typeface="Arial"/>
                <a:cs typeface="Arial"/>
              </a:rPr>
              <a:t> </a:t>
            </a:r>
            <a:r>
              <a:rPr sz="1800" b="1" spc="-5" dirty="0">
                <a:latin typeface="Arial"/>
                <a:cs typeface="Arial"/>
              </a:rPr>
              <a:t>svolto</a:t>
            </a:r>
            <a:endParaRPr sz="18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30"/>
              </a:spcBef>
            </a:pPr>
            <a:endParaRPr sz="2600">
              <a:latin typeface="Times New Roman"/>
              <a:cs typeface="Times New Roman"/>
            </a:endParaRPr>
          </a:p>
          <a:p>
            <a:pPr marL="12700" marR="5080" algn="just">
              <a:lnSpc>
                <a:spcPct val="100000"/>
              </a:lnSpc>
            </a:pPr>
            <a:r>
              <a:rPr sz="1800" spc="-20" dirty="0">
                <a:latin typeface="Arial"/>
                <a:cs typeface="Arial"/>
              </a:rPr>
              <a:t>Qualora, </a:t>
            </a:r>
            <a:r>
              <a:rPr sz="1800" dirty="0">
                <a:latin typeface="Arial"/>
                <a:cs typeface="Arial"/>
              </a:rPr>
              <a:t>a </a:t>
            </a:r>
            <a:r>
              <a:rPr sz="1800" spc="5" dirty="0">
                <a:latin typeface="Arial"/>
                <a:cs typeface="Arial"/>
              </a:rPr>
              <a:t>seguito </a:t>
            </a:r>
            <a:r>
              <a:rPr sz="1800" spc="-10" dirty="0">
                <a:latin typeface="Arial"/>
                <a:cs typeface="Arial"/>
              </a:rPr>
              <a:t>delle </a:t>
            </a:r>
            <a:r>
              <a:rPr sz="1800" spc="-5" dirty="0">
                <a:latin typeface="Arial"/>
                <a:cs typeface="Arial"/>
              </a:rPr>
              <a:t>procedure, </a:t>
            </a:r>
            <a:r>
              <a:rPr sz="1800" spc="-15" dirty="0">
                <a:latin typeface="Arial"/>
                <a:cs typeface="Arial"/>
              </a:rPr>
              <a:t>il </a:t>
            </a:r>
            <a:r>
              <a:rPr sz="1800" spc="5" dirty="0">
                <a:latin typeface="Arial"/>
                <a:cs typeface="Arial"/>
              </a:rPr>
              <a:t>revisore </a:t>
            </a:r>
            <a:r>
              <a:rPr sz="1800" dirty="0">
                <a:latin typeface="Arial"/>
                <a:cs typeface="Arial"/>
              </a:rPr>
              <a:t>giunga </a:t>
            </a:r>
            <a:r>
              <a:rPr sz="1800" spc="-5" dirty="0">
                <a:latin typeface="Arial"/>
                <a:cs typeface="Arial"/>
              </a:rPr>
              <a:t>alla </a:t>
            </a:r>
            <a:r>
              <a:rPr sz="1800" dirty="0">
                <a:latin typeface="Arial"/>
                <a:cs typeface="Arial"/>
              </a:rPr>
              <a:t>conclusione </a:t>
            </a:r>
            <a:r>
              <a:rPr sz="1800" spc="-10" dirty="0">
                <a:latin typeface="Arial"/>
                <a:cs typeface="Arial"/>
              </a:rPr>
              <a:t>che esiste  </a:t>
            </a:r>
            <a:r>
              <a:rPr sz="1800" spc="-15" dirty="0">
                <a:latin typeface="Arial"/>
                <a:cs typeface="Arial"/>
              </a:rPr>
              <a:t>un </a:t>
            </a:r>
            <a:r>
              <a:rPr sz="1800" spc="-10" dirty="0">
                <a:latin typeface="Arial"/>
                <a:cs typeface="Arial"/>
              </a:rPr>
              <a:t>errore </a:t>
            </a:r>
            <a:r>
              <a:rPr sz="1800" spc="-5" dirty="0">
                <a:latin typeface="Arial"/>
                <a:cs typeface="Arial"/>
              </a:rPr>
              <a:t>significativo </a:t>
            </a:r>
            <a:r>
              <a:rPr sz="1800" spc="-20" dirty="0">
                <a:latin typeface="Arial"/>
                <a:cs typeface="Arial"/>
              </a:rPr>
              <a:t>nel </a:t>
            </a:r>
            <a:r>
              <a:rPr sz="1800" spc="-5" dirty="0">
                <a:latin typeface="Arial"/>
                <a:cs typeface="Arial"/>
              </a:rPr>
              <a:t>bilancio </a:t>
            </a:r>
            <a:r>
              <a:rPr sz="1800" dirty="0">
                <a:latin typeface="Arial"/>
                <a:cs typeface="Arial"/>
              </a:rPr>
              <a:t>oggetto </a:t>
            </a:r>
            <a:r>
              <a:rPr sz="1800" spc="-15" dirty="0">
                <a:latin typeface="Arial"/>
                <a:cs typeface="Arial"/>
              </a:rPr>
              <a:t>di </a:t>
            </a:r>
            <a:r>
              <a:rPr sz="1800" spc="-10" dirty="0">
                <a:latin typeface="Arial"/>
                <a:cs typeface="Arial"/>
              </a:rPr>
              <a:t>revisione contabile </a:t>
            </a:r>
            <a:r>
              <a:rPr sz="1800" dirty="0">
                <a:latin typeface="Arial"/>
                <a:cs typeface="Arial"/>
              </a:rPr>
              <a:t>ovvero </a:t>
            </a:r>
            <a:r>
              <a:rPr sz="1800" spc="-10" dirty="0">
                <a:latin typeface="Arial"/>
                <a:cs typeface="Arial"/>
              </a:rPr>
              <a:t>che </a:t>
            </a:r>
            <a:r>
              <a:rPr sz="1800" dirty="0">
                <a:latin typeface="Arial"/>
                <a:cs typeface="Arial"/>
              </a:rPr>
              <a:t>è  </a:t>
            </a:r>
            <a:r>
              <a:rPr sz="1800" spc="-10" dirty="0">
                <a:latin typeface="Arial"/>
                <a:cs typeface="Arial"/>
              </a:rPr>
              <a:t>necessario </a:t>
            </a:r>
            <a:r>
              <a:rPr sz="1800" dirty="0">
                <a:latin typeface="Arial"/>
                <a:cs typeface="Arial"/>
              </a:rPr>
              <a:t>aggiornare </a:t>
            </a:r>
            <a:r>
              <a:rPr sz="1800" spc="-15" dirty="0">
                <a:latin typeface="Arial"/>
                <a:cs typeface="Arial"/>
              </a:rPr>
              <a:t>le </a:t>
            </a:r>
            <a:r>
              <a:rPr sz="1800" dirty="0">
                <a:latin typeface="Arial"/>
                <a:cs typeface="Arial"/>
              </a:rPr>
              <a:t>conoscenze e </a:t>
            </a:r>
            <a:r>
              <a:rPr sz="1800" spc="-15" dirty="0">
                <a:latin typeface="Arial"/>
                <a:cs typeface="Arial"/>
              </a:rPr>
              <a:t>la </a:t>
            </a:r>
            <a:r>
              <a:rPr sz="1800" dirty="0">
                <a:latin typeface="Arial"/>
                <a:cs typeface="Arial"/>
              </a:rPr>
              <a:t>comprensione </a:t>
            </a:r>
            <a:r>
              <a:rPr sz="1800" spc="-10" dirty="0">
                <a:latin typeface="Arial"/>
                <a:cs typeface="Arial"/>
              </a:rPr>
              <a:t>dell’impresa </a:t>
            </a:r>
            <a:r>
              <a:rPr sz="1800" dirty="0">
                <a:latin typeface="Arial"/>
                <a:cs typeface="Arial"/>
              </a:rPr>
              <a:t>e </a:t>
            </a:r>
            <a:r>
              <a:rPr sz="1800" spc="5" dirty="0">
                <a:latin typeface="Arial"/>
                <a:cs typeface="Arial"/>
              </a:rPr>
              <a:t>del </a:t>
            </a:r>
            <a:r>
              <a:rPr sz="1800" spc="-5" dirty="0">
                <a:latin typeface="Arial"/>
                <a:cs typeface="Arial"/>
              </a:rPr>
              <a:t>relativo  </a:t>
            </a:r>
            <a:r>
              <a:rPr sz="1800" spc="-10" dirty="0">
                <a:latin typeface="Arial"/>
                <a:cs typeface="Arial"/>
              </a:rPr>
              <a:t>contesto </a:t>
            </a:r>
            <a:r>
              <a:rPr sz="1800" spc="-20" dirty="0">
                <a:latin typeface="Arial"/>
                <a:cs typeface="Arial"/>
              </a:rPr>
              <a:t>già </a:t>
            </a:r>
            <a:r>
              <a:rPr sz="1800" spc="-10" dirty="0">
                <a:latin typeface="Arial"/>
                <a:cs typeface="Arial"/>
              </a:rPr>
              <a:t>acquisite </a:t>
            </a:r>
            <a:r>
              <a:rPr sz="1800" spc="-20" dirty="0">
                <a:latin typeface="Arial"/>
                <a:cs typeface="Arial"/>
              </a:rPr>
              <a:t>nel </a:t>
            </a:r>
            <a:r>
              <a:rPr sz="1800" spc="-5" dirty="0">
                <a:latin typeface="Arial"/>
                <a:cs typeface="Arial"/>
              </a:rPr>
              <a:t>corso </a:t>
            </a:r>
            <a:r>
              <a:rPr sz="1800" spc="5" dirty="0">
                <a:latin typeface="Arial"/>
                <a:cs typeface="Arial"/>
              </a:rPr>
              <a:t>del </a:t>
            </a:r>
            <a:r>
              <a:rPr sz="1800" spc="-15" dirty="0">
                <a:latin typeface="Arial"/>
                <a:cs typeface="Arial"/>
              </a:rPr>
              <a:t>lavoro di </a:t>
            </a:r>
            <a:r>
              <a:rPr sz="1800" dirty="0">
                <a:latin typeface="Arial"/>
                <a:cs typeface="Arial"/>
              </a:rPr>
              <a:t>revisione </a:t>
            </a:r>
            <a:r>
              <a:rPr sz="1800" spc="-10" dirty="0">
                <a:latin typeface="Arial"/>
                <a:cs typeface="Arial"/>
              </a:rPr>
              <a:t>svolto, </a:t>
            </a:r>
            <a:r>
              <a:rPr sz="1800" spc="-20" dirty="0">
                <a:latin typeface="Arial"/>
                <a:cs typeface="Arial"/>
              </a:rPr>
              <a:t>egli </a:t>
            </a:r>
            <a:r>
              <a:rPr sz="1800" spc="-15" dirty="0">
                <a:latin typeface="Arial"/>
                <a:cs typeface="Arial"/>
              </a:rPr>
              <a:t>deve </a:t>
            </a:r>
            <a:r>
              <a:rPr sz="1800" spc="-5" dirty="0">
                <a:latin typeface="Arial"/>
                <a:cs typeface="Arial"/>
              </a:rPr>
              <a:t>rispondere  </a:t>
            </a:r>
            <a:r>
              <a:rPr sz="1800" spc="-15" dirty="0">
                <a:latin typeface="Arial"/>
                <a:cs typeface="Arial"/>
              </a:rPr>
              <a:t>in modo </a:t>
            </a:r>
            <a:r>
              <a:rPr sz="1800" spc="-20" dirty="0">
                <a:latin typeface="Arial"/>
                <a:cs typeface="Arial"/>
              </a:rPr>
              <a:t>appropriato </a:t>
            </a:r>
            <a:r>
              <a:rPr sz="1800" spc="-15" dirty="0">
                <a:latin typeface="Arial"/>
                <a:cs typeface="Arial"/>
              </a:rPr>
              <a:t>in </a:t>
            </a:r>
            <a:r>
              <a:rPr sz="1800" spc="-10" dirty="0">
                <a:latin typeface="Arial"/>
                <a:cs typeface="Arial"/>
              </a:rPr>
              <a:t>conformità </a:t>
            </a:r>
            <a:r>
              <a:rPr sz="1800" spc="-15" dirty="0">
                <a:latin typeface="Arial"/>
                <a:cs typeface="Arial"/>
              </a:rPr>
              <a:t>ai </a:t>
            </a:r>
            <a:r>
              <a:rPr sz="1800" spc="-20" dirty="0">
                <a:latin typeface="Arial"/>
                <a:cs typeface="Arial"/>
              </a:rPr>
              <a:t>principi </a:t>
            </a:r>
            <a:r>
              <a:rPr sz="1800" spc="-15" dirty="0">
                <a:latin typeface="Arial"/>
                <a:cs typeface="Arial"/>
              </a:rPr>
              <a:t>di </a:t>
            </a:r>
            <a:r>
              <a:rPr sz="1800" spc="-20" dirty="0">
                <a:latin typeface="Arial"/>
                <a:cs typeface="Arial"/>
              </a:rPr>
              <a:t>revisione internazionali </a:t>
            </a:r>
            <a:r>
              <a:rPr sz="1800" spc="5" dirty="0">
                <a:latin typeface="Arial"/>
                <a:cs typeface="Arial"/>
              </a:rPr>
              <a:t>(ISA</a:t>
            </a:r>
            <a:r>
              <a:rPr sz="1800" spc="425" dirty="0">
                <a:latin typeface="Arial"/>
                <a:cs typeface="Arial"/>
              </a:rPr>
              <a:t> </a:t>
            </a:r>
            <a:r>
              <a:rPr sz="1800" spc="-10" dirty="0">
                <a:latin typeface="Arial"/>
                <a:cs typeface="Arial"/>
              </a:rPr>
              <a:t>Italia).</a:t>
            </a:r>
            <a:endParaRPr sz="1800">
              <a:latin typeface="Arial"/>
              <a:cs typeface="Arial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383222" y="872807"/>
            <a:ext cx="1845945" cy="35750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pc="5" dirty="0"/>
              <a:t>SA Italia</a:t>
            </a:r>
            <a:r>
              <a:rPr spc="-70" dirty="0"/>
              <a:t> </a:t>
            </a:r>
            <a:r>
              <a:rPr spc="5" dirty="0"/>
              <a:t>720B</a:t>
            </a:r>
          </a:p>
        </p:txBody>
      </p:sp>
      <p:sp>
        <p:nvSpPr>
          <p:cNvPr id="5" name="object 5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ts val="1670"/>
              </a:lnSpc>
            </a:pPr>
            <a:fld id="{81D60167-4931-47E6-BA6A-407CBD079E47}" type="slidenum">
              <a:rPr spc="10" dirty="0"/>
              <a:t>14</a:t>
            </a:fld>
            <a:endParaRPr spc="1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C729982-009A-4384-A770-54641621E41F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8518" y="76200"/>
            <a:ext cx="1386882" cy="126919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29882" y="1509966"/>
            <a:ext cx="8409940" cy="4754880"/>
          </a:xfrm>
          <a:prstGeom prst="rect">
            <a:avLst/>
          </a:prstGeom>
        </p:spPr>
        <p:txBody>
          <a:bodyPr vert="horz" wrap="square" lIns="0" tIns="10795" rIns="0" bIns="0" rtlCol="0">
            <a:spAutoFit/>
          </a:bodyPr>
          <a:lstStyle/>
          <a:p>
            <a:pPr marL="327025" marR="321310" algn="ctr">
              <a:lnSpc>
                <a:spcPct val="100800"/>
              </a:lnSpc>
              <a:spcBef>
                <a:spcPts val="85"/>
              </a:spcBef>
            </a:pPr>
            <a:r>
              <a:rPr sz="1800" b="1" spc="10" dirty="0">
                <a:latin typeface="Arial"/>
                <a:cs typeface="Arial"/>
              </a:rPr>
              <a:t>Le </a:t>
            </a:r>
            <a:r>
              <a:rPr sz="1800" b="1" spc="-5" dirty="0">
                <a:latin typeface="Arial"/>
                <a:cs typeface="Arial"/>
              </a:rPr>
              <a:t>risposte del </a:t>
            </a:r>
            <a:r>
              <a:rPr sz="1800" b="1" spc="-15" dirty="0">
                <a:latin typeface="Arial"/>
                <a:cs typeface="Arial"/>
              </a:rPr>
              <a:t>revisore </a:t>
            </a:r>
            <a:r>
              <a:rPr sz="1800" b="1" spc="10" dirty="0">
                <a:latin typeface="Arial"/>
                <a:cs typeface="Arial"/>
              </a:rPr>
              <a:t>quando </a:t>
            </a:r>
            <a:r>
              <a:rPr sz="1800" b="1" spc="20" dirty="0">
                <a:latin typeface="Arial"/>
                <a:cs typeface="Arial"/>
              </a:rPr>
              <a:t>giunge </a:t>
            </a:r>
            <a:r>
              <a:rPr sz="1800" b="1" dirty="0">
                <a:latin typeface="Arial"/>
                <a:cs typeface="Arial"/>
              </a:rPr>
              <a:t>alla </a:t>
            </a:r>
            <a:r>
              <a:rPr sz="1800" b="1" spc="5" dirty="0">
                <a:latin typeface="Arial"/>
                <a:cs typeface="Arial"/>
              </a:rPr>
              <a:t>conclusione </a:t>
            </a:r>
            <a:r>
              <a:rPr sz="1800" b="1" spc="-5" dirty="0">
                <a:latin typeface="Arial"/>
                <a:cs typeface="Arial"/>
              </a:rPr>
              <a:t>che </a:t>
            </a:r>
            <a:r>
              <a:rPr sz="1800" b="1" spc="-15" dirty="0">
                <a:latin typeface="Arial"/>
                <a:cs typeface="Arial"/>
              </a:rPr>
              <a:t>esiste</a:t>
            </a:r>
            <a:r>
              <a:rPr sz="1800" b="1" spc="-225" dirty="0">
                <a:latin typeface="Arial"/>
                <a:cs typeface="Arial"/>
              </a:rPr>
              <a:t> </a:t>
            </a:r>
            <a:r>
              <a:rPr sz="1800" b="1" spc="15" dirty="0">
                <a:latin typeface="Arial"/>
                <a:cs typeface="Arial"/>
              </a:rPr>
              <a:t>una  </a:t>
            </a:r>
            <a:r>
              <a:rPr sz="1800" b="1" spc="-5" dirty="0">
                <a:latin typeface="Arial"/>
                <a:cs typeface="Arial"/>
              </a:rPr>
              <a:t>incoerenza significativa, </a:t>
            </a:r>
            <a:r>
              <a:rPr sz="1800" b="1" spc="15" dirty="0">
                <a:latin typeface="Arial"/>
                <a:cs typeface="Arial"/>
              </a:rPr>
              <a:t>una </a:t>
            </a:r>
            <a:r>
              <a:rPr sz="1800" b="1" spc="-10" dirty="0">
                <a:latin typeface="Arial"/>
                <a:cs typeface="Arial"/>
              </a:rPr>
              <a:t>mancanza </a:t>
            </a:r>
            <a:r>
              <a:rPr sz="1800" b="1" spc="10" dirty="0">
                <a:latin typeface="Arial"/>
                <a:cs typeface="Arial"/>
              </a:rPr>
              <a:t>di </a:t>
            </a:r>
            <a:r>
              <a:rPr sz="1800" b="1" dirty="0">
                <a:latin typeface="Arial"/>
                <a:cs typeface="Arial"/>
              </a:rPr>
              <a:t>conformità o </a:t>
            </a:r>
            <a:r>
              <a:rPr sz="1800" b="1" spc="10" dirty="0">
                <a:latin typeface="Arial"/>
                <a:cs typeface="Arial"/>
              </a:rPr>
              <a:t>un </a:t>
            </a:r>
            <a:r>
              <a:rPr sz="1800" b="1" spc="-15" dirty="0">
                <a:latin typeface="Arial"/>
                <a:cs typeface="Arial"/>
              </a:rPr>
              <a:t>errore  </a:t>
            </a:r>
            <a:r>
              <a:rPr sz="1800" b="1" dirty="0">
                <a:latin typeface="Arial"/>
                <a:cs typeface="Arial"/>
              </a:rPr>
              <a:t>significativo</a:t>
            </a:r>
            <a:r>
              <a:rPr sz="1800" b="1" spc="-100" dirty="0">
                <a:latin typeface="Arial"/>
                <a:cs typeface="Arial"/>
              </a:rPr>
              <a:t> </a:t>
            </a:r>
            <a:r>
              <a:rPr sz="1800" b="1" spc="5" dirty="0">
                <a:latin typeface="Arial"/>
                <a:cs typeface="Arial"/>
              </a:rPr>
              <a:t>nella</a:t>
            </a:r>
            <a:r>
              <a:rPr sz="1800" b="1" spc="-75" dirty="0">
                <a:latin typeface="Arial"/>
                <a:cs typeface="Arial"/>
              </a:rPr>
              <a:t> </a:t>
            </a:r>
            <a:r>
              <a:rPr sz="1800" b="1" dirty="0">
                <a:latin typeface="Arial"/>
                <a:cs typeface="Arial"/>
              </a:rPr>
              <a:t>relazione </a:t>
            </a:r>
            <a:r>
              <a:rPr sz="1800" b="1" spc="5" dirty="0">
                <a:latin typeface="Arial"/>
                <a:cs typeface="Arial"/>
              </a:rPr>
              <a:t>sulla</a:t>
            </a:r>
            <a:r>
              <a:rPr sz="1800" b="1" spc="-75" dirty="0">
                <a:latin typeface="Arial"/>
                <a:cs typeface="Arial"/>
              </a:rPr>
              <a:t> </a:t>
            </a:r>
            <a:r>
              <a:rPr sz="1800" b="1" spc="5" dirty="0">
                <a:latin typeface="Arial"/>
                <a:cs typeface="Arial"/>
              </a:rPr>
              <a:t>gestione</a:t>
            </a:r>
            <a:r>
              <a:rPr sz="1800" b="1" spc="-75" dirty="0">
                <a:latin typeface="Arial"/>
                <a:cs typeface="Arial"/>
              </a:rPr>
              <a:t> </a:t>
            </a:r>
            <a:r>
              <a:rPr sz="1800" b="1" spc="-5" dirty="0">
                <a:latin typeface="Arial"/>
                <a:cs typeface="Arial"/>
              </a:rPr>
              <a:t>e/o</a:t>
            </a:r>
            <a:r>
              <a:rPr sz="1800" b="1" spc="50" dirty="0">
                <a:latin typeface="Arial"/>
                <a:cs typeface="Arial"/>
              </a:rPr>
              <a:t> </a:t>
            </a:r>
            <a:r>
              <a:rPr sz="1800" b="1" spc="10" dirty="0">
                <a:latin typeface="Arial"/>
                <a:cs typeface="Arial"/>
              </a:rPr>
              <a:t>in</a:t>
            </a:r>
            <a:r>
              <a:rPr sz="1800" b="1" spc="-25" dirty="0">
                <a:latin typeface="Arial"/>
                <a:cs typeface="Arial"/>
              </a:rPr>
              <a:t> </a:t>
            </a:r>
            <a:r>
              <a:rPr sz="1800" b="1" dirty="0">
                <a:latin typeface="Arial"/>
                <a:cs typeface="Arial"/>
              </a:rPr>
              <a:t>alcune</a:t>
            </a:r>
            <a:r>
              <a:rPr sz="1800" b="1" spc="-70" dirty="0">
                <a:latin typeface="Arial"/>
                <a:cs typeface="Arial"/>
              </a:rPr>
              <a:t> </a:t>
            </a:r>
            <a:r>
              <a:rPr sz="1800" b="1" spc="-5" dirty="0">
                <a:latin typeface="Arial"/>
                <a:cs typeface="Arial"/>
              </a:rPr>
              <a:t>specifiche</a:t>
            </a:r>
            <a:endParaRPr sz="1800">
              <a:latin typeface="Arial"/>
              <a:cs typeface="Arial"/>
            </a:endParaRPr>
          </a:p>
          <a:p>
            <a:pPr marL="880110">
              <a:lnSpc>
                <a:spcPct val="100000"/>
              </a:lnSpc>
              <a:spcBef>
                <a:spcPts val="395"/>
              </a:spcBef>
            </a:pPr>
            <a:r>
              <a:rPr sz="1800" b="1" dirty="0">
                <a:latin typeface="Arial"/>
                <a:cs typeface="Arial"/>
              </a:rPr>
              <a:t>informazioni </a:t>
            </a:r>
            <a:r>
              <a:rPr sz="1800" b="1" spc="5" dirty="0">
                <a:latin typeface="Arial"/>
                <a:cs typeface="Arial"/>
              </a:rPr>
              <a:t>contenute nella </a:t>
            </a:r>
            <a:r>
              <a:rPr sz="1800" b="1" dirty="0">
                <a:latin typeface="Arial"/>
                <a:cs typeface="Arial"/>
              </a:rPr>
              <a:t>relazione </a:t>
            </a:r>
            <a:r>
              <a:rPr sz="1800" b="1" spc="-5" dirty="0">
                <a:latin typeface="Arial"/>
                <a:cs typeface="Arial"/>
              </a:rPr>
              <a:t>sul governo</a:t>
            </a:r>
            <a:r>
              <a:rPr sz="1800" b="1" spc="-310" dirty="0">
                <a:latin typeface="Arial"/>
                <a:cs typeface="Arial"/>
              </a:rPr>
              <a:t> </a:t>
            </a:r>
            <a:r>
              <a:rPr sz="1800" b="1" spc="-10" dirty="0">
                <a:latin typeface="Arial"/>
                <a:cs typeface="Arial"/>
              </a:rPr>
              <a:t>societario</a:t>
            </a:r>
            <a:endParaRPr sz="1800">
              <a:latin typeface="Arial"/>
              <a:cs typeface="Arial"/>
            </a:endParaRPr>
          </a:p>
          <a:p>
            <a:pPr marL="12700" marR="5080" algn="just">
              <a:lnSpc>
                <a:spcPct val="99700"/>
              </a:lnSpc>
              <a:spcBef>
                <a:spcPts val="470"/>
              </a:spcBef>
            </a:pPr>
            <a:r>
              <a:rPr sz="1800" spc="-20" dirty="0">
                <a:latin typeface="Arial"/>
                <a:cs typeface="Arial"/>
              </a:rPr>
              <a:t>Qualora, </a:t>
            </a:r>
            <a:r>
              <a:rPr sz="1800" dirty="0">
                <a:latin typeface="Arial"/>
                <a:cs typeface="Arial"/>
              </a:rPr>
              <a:t>a </a:t>
            </a:r>
            <a:r>
              <a:rPr sz="1800" spc="-5" dirty="0">
                <a:latin typeface="Arial"/>
                <a:cs typeface="Arial"/>
              </a:rPr>
              <a:t>seguito </a:t>
            </a:r>
            <a:r>
              <a:rPr sz="1800" spc="-10" dirty="0">
                <a:latin typeface="Arial"/>
                <a:cs typeface="Arial"/>
              </a:rPr>
              <a:t>delle procedure </a:t>
            </a:r>
            <a:r>
              <a:rPr sz="1800" spc="-15" dirty="0">
                <a:latin typeface="Arial"/>
                <a:cs typeface="Arial"/>
              </a:rPr>
              <a:t>di </a:t>
            </a:r>
            <a:r>
              <a:rPr sz="1800" spc="-10" dirty="0">
                <a:latin typeface="Arial"/>
                <a:cs typeface="Arial"/>
              </a:rPr>
              <a:t>cui </a:t>
            </a:r>
            <a:r>
              <a:rPr sz="1800" spc="25" dirty="0">
                <a:latin typeface="Arial"/>
                <a:cs typeface="Arial"/>
              </a:rPr>
              <a:t>ai </a:t>
            </a:r>
            <a:r>
              <a:rPr sz="1800" spc="-10" dirty="0">
                <a:latin typeface="Arial"/>
                <a:cs typeface="Arial"/>
              </a:rPr>
              <a:t>precedenti paragrafi </a:t>
            </a:r>
            <a:r>
              <a:rPr sz="1800" spc="-20" dirty="0">
                <a:latin typeface="Arial"/>
                <a:cs typeface="Arial"/>
              </a:rPr>
              <a:t>11, </a:t>
            </a:r>
            <a:r>
              <a:rPr sz="1800" spc="-15" dirty="0">
                <a:latin typeface="Arial"/>
                <a:cs typeface="Arial"/>
              </a:rPr>
              <a:t>12 </a:t>
            </a:r>
            <a:r>
              <a:rPr sz="1800" dirty="0">
                <a:latin typeface="Arial"/>
                <a:cs typeface="Arial"/>
              </a:rPr>
              <a:t>e </a:t>
            </a:r>
            <a:r>
              <a:rPr sz="1800" spc="-20" dirty="0">
                <a:latin typeface="Arial"/>
                <a:cs typeface="Arial"/>
              </a:rPr>
              <a:t>13, </a:t>
            </a:r>
            <a:r>
              <a:rPr sz="1800" spc="-30" dirty="0">
                <a:latin typeface="Arial"/>
                <a:cs typeface="Arial"/>
              </a:rPr>
              <a:t>il  </a:t>
            </a:r>
            <a:r>
              <a:rPr sz="1800" spc="-15" dirty="0">
                <a:latin typeface="Arial"/>
                <a:cs typeface="Arial"/>
              </a:rPr>
              <a:t>revisore </a:t>
            </a:r>
            <a:r>
              <a:rPr sz="1800" dirty="0">
                <a:latin typeface="Arial"/>
                <a:cs typeface="Arial"/>
              </a:rPr>
              <a:t>giunga </a:t>
            </a:r>
            <a:r>
              <a:rPr sz="1800" spc="-20" dirty="0">
                <a:latin typeface="Arial"/>
                <a:cs typeface="Arial"/>
              </a:rPr>
              <a:t>alla </a:t>
            </a:r>
            <a:r>
              <a:rPr sz="1800" spc="-5" dirty="0">
                <a:latin typeface="Arial"/>
                <a:cs typeface="Arial"/>
              </a:rPr>
              <a:t>conclusione </a:t>
            </a:r>
            <a:r>
              <a:rPr sz="1800" spc="-10" dirty="0">
                <a:latin typeface="Arial"/>
                <a:cs typeface="Arial"/>
              </a:rPr>
              <a:t>che esiste </a:t>
            </a:r>
            <a:r>
              <a:rPr sz="1800" spc="5" dirty="0">
                <a:latin typeface="Arial"/>
                <a:cs typeface="Arial"/>
              </a:rPr>
              <a:t>una </a:t>
            </a:r>
            <a:r>
              <a:rPr sz="1800" spc="-10" dirty="0">
                <a:latin typeface="Arial"/>
                <a:cs typeface="Arial"/>
              </a:rPr>
              <a:t>incoerenza </a:t>
            </a:r>
            <a:r>
              <a:rPr sz="1800" spc="-5" dirty="0">
                <a:latin typeface="Arial"/>
                <a:cs typeface="Arial"/>
              </a:rPr>
              <a:t>significativa, </a:t>
            </a:r>
            <a:r>
              <a:rPr sz="1800" spc="-25" dirty="0">
                <a:latin typeface="Arial"/>
                <a:cs typeface="Arial"/>
              </a:rPr>
              <a:t>una  </a:t>
            </a:r>
            <a:r>
              <a:rPr sz="1800" spc="-5" dirty="0">
                <a:latin typeface="Arial"/>
                <a:cs typeface="Arial"/>
              </a:rPr>
              <a:t>mancanza </a:t>
            </a:r>
            <a:r>
              <a:rPr sz="1800" spc="-15" dirty="0">
                <a:latin typeface="Arial"/>
                <a:cs typeface="Arial"/>
              </a:rPr>
              <a:t>di </a:t>
            </a:r>
            <a:r>
              <a:rPr sz="1800" dirty="0">
                <a:latin typeface="Arial"/>
                <a:cs typeface="Arial"/>
              </a:rPr>
              <a:t>conformità o </a:t>
            </a:r>
            <a:r>
              <a:rPr sz="1800" spc="25" dirty="0">
                <a:latin typeface="Arial"/>
                <a:cs typeface="Arial"/>
              </a:rPr>
              <a:t>un </a:t>
            </a:r>
            <a:r>
              <a:rPr sz="1800" dirty="0">
                <a:latin typeface="Arial"/>
                <a:cs typeface="Arial"/>
              </a:rPr>
              <a:t>errore </a:t>
            </a:r>
            <a:r>
              <a:rPr sz="1800" spc="-5" dirty="0">
                <a:latin typeface="Arial"/>
                <a:cs typeface="Arial"/>
              </a:rPr>
              <a:t>significativo </a:t>
            </a:r>
            <a:r>
              <a:rPr sz="1800" spc="5" dirty="0">
                <a:latin typeface="Arial"/>
                <a:cs typeface="Arial"/>
              </a:rPr>
              <a:t>nella </a:t>
            </a:r>
            <a:r>
              <a:rPr sz="1800" spc="-5" dirty="0">
                <a:latin typeface="Arial"/>
                <a:cs typeface="Arial"/>
              </a:rPr>
              <a:t>relazione </a:t>
            </a:r>
            <a:r>
              <a:rPr sz="1800" spc="10" dirty="0">
                <a:latin typeface="Arial"/>
                <a:cs typeface="Arial"/>
              </a:rPr>
              <a:t>sulla </a:t>
            </a:r>
            <a:r>
              <a:rPr sz="1800" spc="-10" dirty="0">
                <a:latin typeface="Arial"/>
                <a:cs typeface="Arial"/>
              </a:rPr>
              <a:t>gestione </a:t>
            </a:r>
            <a:r>
              <a:rPr sz="1800" spc="-5" dirty="0">
                <a:latin typeface="Arial"/>
                <a:cs typeface="Arial"/>
              </a:rPr>
              <a:t>e/o  </a:t>
            </a:r>
            <a:r>
              <a:rPr sz="1800" spc="-15" dirty="0">
                <a:latin typeface="Arial"/>
                <a:cs typeface="Arial"/>
              </a:rPr>
              <a:t>in </a:t>
            </a:r>
            <a:r>
              <a:rPr sz="1800" spc="-20" dirty="0">
                <a:latin typeface="Arial"/>
                <a:cs typeface="Arial"/>
              </a:rPr>
              <a:t>alcune </a:t>
            </a:r>
            <a:r>
              <a:rPr sz="1800" spc="-15" dirty="0">
                <a:latin typeface="Arial"/>
                <a:cs typeface="Arial"/>
              </a:rPr>
              <a:t>specifiche informazioni contenute </a:t>
            </a:r>
            <a:r>
              <a:rPr sz="1800" spc="-20" dirty="0">
                <a:latin typeface="Arial"/>
                <a:cs typeface="Arial"/>
              </a:rPr>
              <a:t>nella relazione</a:t>
            </a:r>
            <a:r>
              <a:rPr sz="1800" spc="-90" dirty="0">
                <a:latin typeface="Arial"/>
                <a:cs typeface="Arial"/>
              </a:rPr>
              <a:t> </a:t>
            </a:r>
            <a:r>
              <a:rPr sz="1800" spc="-10" dirty="0">
                <a:latin typeface="Arial"/>
                <a:cs typeface="Arial"/>
              </a:rPr>
              <a:t>sul </a:t>
            </a:r>
            <a:r>
              <a:rPr sz="1800" spc="-20" dirty="0">
                <a:latin typeface="Arial"/>
                <a:cs typeface="Arial"/>
              </a:rPr>
              <a:t>governo </a:t>
            </a:r>
            <a:r>
              <a:rPr sz="1800" spc="-15" dirty="0">
                <a:latin typeface="Arial"/>
                <a:cs typeface="Arial"/>
              </a:rPr>
              <a:t>societario,</a:t>
            </a:r>
            <a:endParaRPr sz="1800">
              <a:latin typeface="Arial"/>
              <a:cs typeface="Arial"/>
            </a:endParaRPr>
          </a:p>
          <a:p>
            <a:pPr marL="12700" marR="7620" algn="just">
              <a:lnSpc>
                <a:spcPct val="100800"/>
              </a:lnSpc>
              <a:spcBef>
                <a:spcPts val="450"/>
              </a:spcBef>
            </a:pPr>
            <a:r>
              <a:rPr sz="1800" spc="-20" dirty="0">
                <a:latin typeface="Arial"/>
                <a:cs typeface="Arial"/>
              </a:rPr>
              <a:t>egli </a:t>
            </a:r>
            <a:r>
              <a:rPr sz="1800" dirty="0">
                <a:latin typeface="Arial"/>
                <a:cs typeface="Arial"/>
              </a:rPr>
              <a:t>deve chiedere </a:t>
            </a:r>
            <a:r>
              <a:rPr sz="1800" spc="-5" dirty="0">
                <a:latin typeface="Arial"/>
                <a:cs typeface="Arial"/>
              </a:rPr>
              <a:t>alla </a:t>
            </a:r>
            <a:r>
              <a:rPr sz="1800" spc="-10" dirty="0">
                <a:latin typeface="Arial"/>
                <a:cs typeface="Arial"/>
              </a:rPr>
              <a:t>direzione, </a:t>
            </a:r>
            <a:r>
              <a:rPr sz="1800" spc="-15" dirty="0">
                <a:latin typeface="Arial"/>
                <a:cs typeface="Arial"/>
              </a:rPr>
              <a:t>ed in </a:t>
            </a:r>
            <a:r>
              <a:rPr sz="1800" spc="-5" dirty="0">
                <a:latin typeface="Arial"/>
                <a:cs typeface="Arial"/>
              </a:rPr>
              <a:t>particolare agli amministratori, </a:t>
            </a:r>
            <a:r>
              <a:rPr sz="1800" spc="-25" dirty="0">
                <a:latin typeface="Arial"/>
                <a:cs typeface="Arial"/>
              </a:rPr>
              <a:t>di  </a:t>
            </a:r>
            <a:r>
              <a:rPr sz="1800" spc="-20" dirty="0">
                <a:latin typeface="Arial"/>
                <a:cs typeface="Arial"/>
              </a:rPr>
              <a:t>correggerlo.</a:t>
            </a:r>
            <a:endParaRPr sz="18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395"/>
              </a:spcBef>
            </a:pPr>
            <a:r>
              <a:rPr sz="1800" dirty="0">
                <a:latin typeface="Arial"/>
                <a:cs typeface="Arial"/>
              </a:rPr>
              <a:t>Se </a:t>
            </a:r>
            <a:r>
              <a:rPr sz="1800" spc="-15" dirty="0">
                <a:latin typeface="Arial"/>
                <a:cs typeface="Arial"/>
              </a:rPr>
              <a:t>la </a:t>
            </a:r>
            <a:r>
              <a:rPr sz="1800" spc="-20" dirty="0">
                <a:latin typeface="Arial"/>
                <a:cs typeface="Arial"/>
              </a:rPr>
              <a:t>direzione, </a:t>
            </a:r>
            <a:r>
              <a:rPr sz="1800" spc="-15" dirty="0">
                <a:latin typeface="Arial"/>
                <a:cs typeface="Arial"/>
              </a:rPr>
              <a:t>ed in particolare </a:t>
            </a:r>
            <a:r>
              <a:rPr sz="1800" spc="-20" dirty="0">
                <a:latin typeface="Arial"/>
                <a:cs typeface="Arial"/>
              </a:rPr>
              <a:t>gli</a:t>
            </a:r>
            <a:r>
              <a:rPr sz="1800" spc="-85" dirty="0">
                <a:latin typeface="Arial"/>
                <a:cs typeface="Arial"/>
              </a:rPr>
              <a:t> </a:t>
            </a:r>
            <a:r>
              <a:rPr sz="1800" spc="-10" dirty="0">
                <a:latin typeface="Arial"/>
                <a:cs typeface="Arial"/>
              </a:rPr>
              <a:t>amministratori,</a:t>
            </a:r>
            <a:endParaRPr sz="1800">
              <a:latin typeface="Arial"/>
              <a:cs typeface="Arial"/>
            </a:endParaRPr>
          </a:p>
          <a:p>
            <a:pPr marL="12700" marR="7620" algn="just">
              <a:lnSpc>
                <a:spcPct val="100800"/>
              </a:lnSpc>
              <a:spcBef>
                <a:spcPts val="450"/>
              </a:spcBef>
              <a:buAutoNum type="alphaLcParenR"/>
              <a:tabLst>
                <a:tab pos="280035" algn="l"/>
              </a:tabLst>
            </a:pPr>
            <a:r>
              <a:rPr sz="1800" spc="-10" dirty="0">
                <a:latin typeface="Arial"/>
                <a:cs typeface="Arial"/>
              </a:rPr>
              <a:t>dichiarano che procederanno </a:t>
            </a:r>
            <a:r>
              <a:rPr sz="1800" spc="15" dirty="0">
                <a:latin typeface="Arial"/>
                <a:cs typeface="Arial"/>
              </a:rPr>
              <a:t>con </a:t>
            </a:r>
            <a:r>
              <a:rPr sz="1800" spc="-15" dirty="0">
                <a:latin typeface="Arial"/>
                <a:cs typeface="Arial"/>
              </a:rPr>
              <a:t>la </a:t>
            </a:r>
            <a:r>
              <a:rPr sz="1800" spc="-5" dirty="0">
                <a:latin typeface="Arial"/>
                <a:cs typeface="Arial"/>
              </a:rPr>
              <a:t>correzione, </a:t>
            </a:r>
            <a:r>
              <a:rPr sz="1800" spc="-15" dirty="0">
                <a:latin typeface="Arial"/>
                <a:cs typeface="Arial"/>
              </a:rPr>
              <a:t>il </a:t>
            </a:r>
            <a:r>
              <a:rPr sz="1800" spc="5" dirty="0">
                <a:latin typeface="Arial"/>
                <a:cs typeface="Arial"/>
              </a:rPr>
              <a:t>revisore </a:t>
            </a:r>
            <a:r>
              <a:rPr sz="1800" dirty="0">
                <a:latin typeface="Arial"/>
                <a:cs typeface="Arial"/>
              </a:rPr>
              <a:t>deve </a:t>
            </a:r>
            <a:r>
              <a:rPr sz="1800" spc="-5" dirty="0">
                <a:latin typeface="Arial"/>
                <a:cs typeface="Arial"/>
              </a:rPr>
              <a:t>verificare </a:t>
            </a:r>
            <a:r>
              <a:rPr sz="1800" spc="-10" dirty="0">
                <a:latin typeface="Arial"/>
                <a:cs typeface="Arial"/>
              </a:rPr>
              <a:t>che </a:t>
            </a:r>
            <a:r>
              <a:rPr sz="1800" spc="-30" dirty="0">
                <a:latin typeface="Arial"/>
                <a:cs typeface="Arial"/>
              </a:rPr>
              <a:t>la  </a:t>
            </a:r>
            <a:r>
              <a:rPr sz="1800" spc="-15" dirty="0">
                <a:latin typeface="Arial"/>
                <a:cs typeface="Arial"/>
              </a:rPr>
              <a:t>correzione </a:t>
            </a:r>
            <a:r>
              <a:rPr sz="1800" spc="-10" dirty="0">
                <a:latin typeface="Arial"/>
                <a:cs typeface="Arial"/>
              </a:rPr>
              <a:t>sia </a:t>
            </a:r>
            <a:r>
              <a:rPr sz="1800" dirty="0">
                <a:latin typeface="Arial"/>
                <a:cs typeface="Arial"/>
              </a:rPr>
              <a:t>stata</a:t>
            </a:r>
            <a:r>
              <a:rPr sz="1800" spc="90" dirty="0">
                <a:latin typeface="Arial"/>
                <a:cs typeface="Arial"/>
              </a:rPr>
              <a:t> </a:t>
            </a:r>
            <a:r>
              <a:rPr sz="1800" spc="-5" dirty="0">
                <a:latin typeface="Arial"/>
                <a:cs typeface="Arial"/>
              </a:rPr>
              <a:t>effettuata;</a:t>
            </a:r>
            <a:endParaRPr sz="1800">
              <a:latin typeface="Arial"/>
              <a:cs typeface="Arial"/>
            </a:endParaRPr>
          </a:p>
          <a:p>
            <a:pPr marL="12700" marR="7620" algn="just">
              <a:lnSpc>
                <a:spcPct val="100800"/>
              </a:lnSpc>
              <a:spcBef>
                <a:spcPts val="380"/>
              </a:spcBef>
              <a:buAutoNum type="alphaLcParenR"/>
              <a:tabLst>
                <a:tab pos="280035" algn="l"/>
              </a:tabLst>
            </a:pPr>
            <a:r>
              <a:rPr sz="1800" spc="-5" dirty="0">
                <a:latin typeface="Arial"/>
                <a:cs typeface="Arial"/>
              </a:rPr>
              <a:t>si rifiutano </a:t>
            </a:r>
            <a:r>
              <a:rPr sz="1800" spc="25" dirty="0">
                <a:latin typeface="Arial"/>
                <a:cs typeface="Arial"/>
              </a:rPr>
              <a:t>di </a:t>
            </a:r>
            <a:r>
              <a:rPr sz="1800" spc="-5" dirty="0">
                <a:latin typeface="Arial"/>
                <a:cs typeface="Arial"/>
              </a:rPr>
              <a:t>effettuare </a:t>
            </a:r>
            <a:r>
              <a:rPr sz="1800" spc="-15" dirty="0">
                <a:latin typeface="Arial"/>
                <a:cs typeface="Arial"/>
              </a:rPr>
              <a:t>la </a:t>
            </a:r>
            <a:r>
              <a:rPr sz="1800" spc="-5" dirty="0">
                <a:latin typeface="Arial"/>
                <a:cs typeface="Arial"/>
              </a:rPr>
              <a:t>correzione, </a:t>
            </a:r>
            <a:r>
              <a:rPr sz="1800" spc="20" dirty="0">
                <a:latin typeface="Arial"/>
                <a:cs typeface="Arial"/>
              </a:rPr>
              <a:t>il </a:t>
            </a:r>
            <a:r>
              <a:rPr sz="1800" spc="-5" dirty="0">
                <a:latin typeface="Arial"/>
                <a:cs typeface="Arial"/>
              </a:rPr>
              <a:t>revisore </a:t>
            </a:r>
            <a:r>
              <a:rPr sz="1800" dirty="0">
                <a:latin typeface="Arial"/>
                <a:cs typeface="Arial"/>
              </a:rPr>
              <a:t>deve comunicare </a:t>
            </a:r>
            <a:r>
              <a:rPr sz="1800" spc="5" dirty="0">
                <a:latin typeface="Arial"/>
                <a:cs typeface="Arial"/>
              </a:rPr>
              <a:t>tale </a:t>
            </a:r>
            <a:r>
              <a:rPr sz="1800" dirty="0">
                <a:latin typeface="Arial"/>
                <a:cs typeface="Arial"/>
              </a:rPr>
              <a:t>aspetto </a:t>
            </a:r>
            <a:r>
              <a:rPr sz="1800" spc="-25" dirty="0">
                <a:latin typeface="Arial"/>
                <a:cs typeface="Arial"/>
              </a:rPr>
              <a:t>ai  </a:t>
            </a:r>
            <a:r>
              <a:rPr sz="1800" spc="-10" dirty="0">
                <a:latin typeface="Arial"/>
                <a:cs typeface="Arial"/>
              </a:rPr>
              <a:t>responsabili delle </a:t>
            </a:r>
            <a:r>
              <a:rPr sz="1800" spc="-5" dirty="0">
                <a:latin typeface="Arial"/>
                <a:cs typeface="Arial"/>
              </a:rPr>
              <a:t>attività </a:t>
            </a:r>
            <a:r>
              <a:rPr sz="1800" spc="25" dirty="0">
                <a:latin typeface="Arial"/>
                <a:cs typeface="Arial"/>
              </a:rPr>
              <a:t>di </a:t>
            </a:r>
            <a:r>
              <a:rPr sz="1800" i="1" spc="-5" dirty="0">
                <a:latin typeface="Arial"/>
                <a:cs typeface="Arial"/>
              </a:rPr>
              <a:t>governance </a:t>
            </a:r>
            <a:r>
              <a:rPr sz="1800" spc="-10" dirty="0">
                <a:latin typeface="Arial"/>
                <a:cs typeface="Arial"/>
              </a:rPr>
              <a:t>chiedendo </a:t>
            </a:r>
            <a:r>
              <a:rPr sz="1800" spc="15" dirty="0">
                <a:latin typeface="Arial"/>
                <a:cs typeface="Arial"/>
              </a:rPr>
              <a:t>che </a:t>
            </a:r>
            <a:r>
              <a:rPr sz="1800" spc="-5" dirty="0">
                <a:latin typeface="Arial"/>
                <a:cs typeface="Arial"/>
              </a:rPr>
              <a:t>si </a:t>
            </a:r>
            <a:r>
              <a:rPr sz="1800" spc="-10" dirty="0">
                <a:latin typeface="Arial"/>
                <a:cs typeface="Arial"/>
              </a:rPr>
              <a:t>proceda con </a:t>
            </a:r>
            <a:r>
              <a:rPr sz="1800" spc="-30" dirty="0">
                <a:latin typeface="Arial"/>
                <a:cs typeface="Arial"/>
              </a:rPr>
              <a:t>la   </a:t>
            </a:r>
            <a:r>
              <a:rPr sz="1800" spc="-20" dirty="0">
                <a:latin typeface="Arial"/>
                <a:cs typeface="Arial"/>
              </a:rPr>
              <a:t>correzione.</a:t>
            </a:r>
            <a:endParaRPr sz="1800">
              <a:latin typeface="Arial"/>
              <a:cs typeface="Arial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383222" y="872807"/>
            <a:ext cx="1845945" cy="35750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pc="5" dirty="0"/>
              <a:t>SA Italia</a:t>
            </a:r>
            <a:r>
              <a:rPr spc="-70" dirty="0"/>
              <a:t> </a:t>
            </a:r>
            <a:r>
              <a:rPr spc="5" dirty="0"/>
              <a:t>720B</a:t>
            </a:r>
          </a:p>
        </p:txBody>
      </p:sp>
      <p:sp>
        <p:nvSpPr>
          <p:cNvPr id="5" name="object 5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ts val="1670"/>
              </a:lnSpc>
            </a:pPr>
            <a:fld id="{81D60167-4931-47E6-BA6A-407CBD079E47}" type="slidenum">
              <a:rPr spc="10" dirty="0"/>
              <a:t>15</a:t>
            </a:fld>
            <a:endParaRPr spc="1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9E9EEC9-A255-4805-B5C6-BCBD605D6564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8518" y="76200"/>
            <a:ext cx="1386882" cy="126919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29882" y="1509966"/>
            <a:ext cx="8410575" cy="32670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spc="10" dirty="0">
                <a:latin typeface="Arial"/>
                <a:cs typeface="Arial"/>
              </a:rPr>
              <a:t>In </a:t>
            </a:r>
            <a:r>
              <a:rPr sz="1800" spc="-10" dirty="0">
                <a:latin typeface="Arial"/>
                <a:cs typeface="Arial"/>
              </a:rPr>
              <a:t>tale</a:t>
            </a:r>
            <a:r>
              <a:rPr sz="1800" spc="-90" dirty="0">
                <a:latin typeface="Arial"/>
                <a:cs typeface="Arial"/>
              </a:rPr>
              <a:t> </a:t>
            </a:r>
            <a:r>
              <a:rPr sz="1800" spc="-10" dirty="0">
                <a:latin typeface="Arial"/>
                <a:cs typeface="Arial"/>
              </a:rPr>
              <a:t>circostanza:</a:t>
            </a:r>
            <a:endParaRPr sz="18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15"/>
              </a:spcBef>
            </a:pPr>
            <a:endParaRPr sz="2600">
              <a:latin typeface="Times New Roman"/>
              <a:cs typeface="Times New Roman"/>
            </a:endParaRPr>
          </a:p>
          <a:p>
            <a:pPr marL="12700" marR="8255" algn="just">
              <a:lnSpc>
                <a:spcPct val="100800"/>
              </a:lnSpc>
              <a:buAutoNum type="romanLcParenR"/>
              <a:tabLst>
                <a:tab pos="241935" algn="l"/>
              </a:tabLst>
            </a:pPr>
            <a:r>
              <a:rPr sz="1800" spc="-15" dirty="0">
                <a:latin typeface="Arial"/>
                <a:cs typeface="Arial"/>
              </a:rPr>
              <a:t>qualora </a:t>
            </a:r>
            <a:r>
              <a:rPr sz="1800" spc="-10" dirty="0">
                <a:latin typeface="Arial"/>
                <a:cs typeface="Arial"/>
              </a:rPr>
              <a:t>dichiarino che l’errore </a:t>
            </a:r>
            <a:r>
              <a:rPr sz="1800" spc="-5" dirty="0">
                <a:latin typeface="Arial"/>
                <a:cs typeface="Arial"/>
              </a:rPr>
              <a:t>verrà corretto, </a:t>
            </a:r>
            <a:r>
              <a:rPr sz="1800" spc="-15" dirty="0">
                <a:latin typeface="Arial"/>
                <a:cs typeface="Arial"/>
              </a:rPr>
              <a:t>il revisore </a:t>
            </a:r>
            <a:r>
              <a:rPr sz="1800" dirty="0">
                <a:latin typeface="Arial"/>
                <a:cs typeface="Arial"/>
              </a:rPr>
              <a:t>deve </a:t>
            </a:r>
            <a:r>
              <a:rPr sz="1800" spc="-5" dirty="0">
                <a:latin typeface="Arial"/>
                <a:cs typeface="Arial"/>
              </a:rPr>
              <a:t>verificare </a:t>
            </a:r>
            <a:r>
              <a:rPr sz="1800" spc="-10" dirty="0">
                <a:latin typeface="Arial"/>
                <a:cs typeface="Arial"/>
              </a:rPr>
              <a:t>che </a:t>
            </a:r>
            <a:r>
              <a:rPr sz="1800" spc="-30" dirty="0">
                <a:latin typeface="Arial"/>
                <a:cs typeface="Arial"/>
              </a:rPr>
              <a:t>la  </a:t>
            </a:r>
            <a:r>
              <a:rPr sz="1800" spc="-15" dirty="0">
                <a:latin typeface="Arial"/>
                <a:cs typeface="Arial"/>
              </a:rPr>
              <a:t>correzione </a:t>
            </a:r>
            <a:r>
              <a:rPr sz="1800" spc="-10" dirty="0">
                <a:latin typeface="Arial"/>
                <a:cs typeface="Arial"/>
              </a:rPr>
              <a:t>sia </a:t>
            </a:r>
            <a:r>
              <a:rPr sz="1800" dirty="0">
                <a:latin typeface="Arial"/>
                <a:cs typeface="Arial"/>
              </a:rPr>
              <a:t>stata</a:t>
            </a:r>
            <a:r>
              <a:rPr sz="1800" spc="90" dirty="0">
                <a:latin typeface="Arial"/>
                <a:cs typeface="Arial"/>
              </a:rPr>
              <a:t> </a:t>
            </a:r>
            <a:r>
              <a:rPr sz="1800" spc="-5" dirty="0">
                <a:latin typeface="Arial"/>
                <a:cs typeface="Arial"/>
              </a:rPr>
              <a:t>effettuata;</a:t>
            </a:r>
            <a:endParaRPr sz="18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30"/>
              </a:spcBef>
              <a:buFont typeface="Arial"/>
              <a:buAutoNum type="romanLcParenR"/>
            </a:pPr>
            <a:endParaRPr sz="2600">
              <a:latin typeface="Times New Roman"/>
              <a:cs typeface="Times New Roman"/>
            </a:endParaRPr>
          </a:p>
          <a:p>
            <a:pPr marL="12700" marR="5080" algn="just">
              <a:lnSpc>
                <a:spcPct val="100099"/>
              </a:lnSpc>
              <a:spcBef>
                <a:spcPts val="5"/>
              </a:spcBef>
              <a:buAutoNum type="romanLcParenR"/>
              <a:tabLst>
                <a:tab pos="356235" algn="l"/>
              </a:tabLst>
            </a:pPr>
            <a:r>
              <a:rPr sz="1800" spc="-10" dirty="0">
                <a:latin typeface="Arial"/>
                <a:cs typeface="Arial"/>
              </a:rPr>
              <a:t>qualora </a:t>
            </a:r>
            <a:r>
              <a:rPr sz="1800" spc="-5" dirty="0">
                <a:latin typeface="Arial"/>
                <a:cs typeface="Arial"/>
              </a:rPr>
              <a:t>invece </a:t>
            </a:r>
            <a:r>
              <a:rPr sz="1800" spc="-10" dirty="0">
                <a:latin typeface="Arial"/>
                <a:cs typeface="Arial"/>
              </a:rPr>
              <a:t>l’errore </a:t>
            </a:r>
            <a:r>
              <a:rPr sz="1800" spc="-20" dirty="0">
                <a:latin typeface="Arial"/>
                <a:cs typeface="Arial"/>
              </a:rPr>
              <a:t>non </a:t>
            </a:r>
            <a:r>
              <a:rPr sz="1800" spc="-5" dirty="0">
                <a:latin typeface="Arial"/>
                <a:cs typeface="Arial"/>
              </a:rPr>
              <a:t>venga corretto, </a:t>
            </a:r>
            <a:r>
              <a:rPr sz="1800" spc="-15" dirty="0">
                <a:latin typeface="Arial"/>
                <a:cs typeface="Arial"/>
              </a:rPr>
              <a:t>il </a:t>
            </a:r>
            <a:r>
              <a:rPr sz="1800" spc="-5" dirty="0">
                <a:latin typeface="Arial"/>
                <a:cs typeface="Arial"/>
              </a:rPr>
              <a:t>revisore </a:t>
            </a:r>
            <a:r>
              <a:rPr sz="1800" spc="-15" dirty="0">
                <a:latin typeface="Arial"/>
                <a:cs typeface="Arial"/>
              </a:rPr>
              <a:t>deve </a:t>
            </a:r>
            <a:r>
              <a:rPr sz="1800" spc="-5" dirty="0">
                <a:latin typeface="Arial"/>
                <a:cs typeface="Arial"/>
              </a:rPr>
              <a:t>valutare </a:t>
            </a:r>
            <a:r>
              <a:rPr sz="1800" spc="-30" dirty="0">
                <a:latin typeface="Arial"/>
                <a:cs typeface="Arial"/>
              </a:rPr>
              <a:t>le  </a:t>
            </a:r>
            <a:r>
              <a:rPr sz="1800" spc="-10" dirty="0">
                <a:latin typeface="Arial"/>
                <a:cs typeface="Arial"/>
              </a:rPr>
              <a:t>implicazioni </a:t>
            </a:r>
            <a:r>
              <a:rPr sz="1800" spc="-20" dirty="0">
                <a:latin typeface="Arial"/>
                <a:cs typeface="Arial"/>
              </a:rPr>
              <a:t>per </a:t>
            </a:r>
            <a:r>
              <a:rPr sz="1800" spc="-15" dirty="0">
                <a:latin typeface="Arial"/>
                <a:cs typeface="Arial"/>
              </a:rPr>
              <a:t>la </a:t>
            </a:r>
            <a:r>
              <a:rPr sz="1800" spc="-10" dirty="0">
                <a:latin typeface="Arial"/>
                <a:cs typeface="Arial"/>
              </a:rPr>
              <a:t>propria </a:t>
            </a:r>
            <a:r>
              <a:rPr sz="1800" spc="-5" dirty="0">
                <a:latin typeface="Arial"/>
                <a:cs typeface="Arial"/>
              </a:rPr>
              <a:t>relazione </a:t>
            </a:r>
            <a:r>
              <a:rPr sz="1800" spc="-15" dirty="0">
                <a:latin typeface="Arial"/>
                <a:cs typeface="Arial"/>
              </a:rPr>
              <a:t>di </a:t>
            </a:r>
            <a:r>
              <a:rPr sz="1800" spc="-10" dirty="0">
                <a:latin typeface="Arial"/>
                <a:cs typeface="Arial"/>
              </a:rPr>
              <a:t>revisione </a:t>
            </a:r>
            <a:r>
              <a:rPr sz="1800" dirty="0">
                <a:latin typeface="Arial"/>
                <a:cs typeface="Arial"/>
              </a:rPr>
              <a:t>e </a:t>
            </a:r>
            <a:r>
              <a:rPr sz="1800" spc="-10" dirty="0">
                <a:latin typeface="Arial"/>
                <a:cs typeface="Arial"/>
              </a:rPr>
              <a:t>comunicare </a:t>
            </a:r>
            <a:r>
              <a:rPr sz="1800" spc="-15" dirty="0">
                <a:latin typeface="Arial"/>
                <a:cs typeface="Arial"/>
              </a:rPr>
              <a:t>ai </a:t>
            </a:r>
            <a:r>
              <a:rPr sz="1800" spc="-5" dirty="0">
                <a:latin typeface="Arial"/>
                <a:cs typeface="Arial"/>
              </a:rPr>
              <a:t>responsabili </a:t>
            </a:r>
            <a:r>
              <a:rPr sz="1800" spc="-10" dirty="0">
                <a:latin typeface="Arial"/>
                <a:cs typeface="Arial"/>
              </a:rPr>
              <a:t>delle  </a:t>
            </a:r>
            <a:r>
              <a:rPr sz="1800" spc="-5" dirty="0">
                <a:latin typeface="Arial"/>
                <a:cs typeface="Arial"/>
              </a:rPr>
              <a:t>attività </a:t>
            </a:r>
            <a:r>
              <a:rPr sz="1800" spc="-15" dirty="0">
                <a:latin typeface="Arial"/>
                <a:cs typeface="Arial"/>
              </a:rPr>
              <a:t>di </a:t>
            </a:r>
            <a:r>
              <a:rPr sz="1800" i="1" spc="-10" dirty="0">
                <a:latin typeface="Arial"/>
                <a:cs typeface="Arial"/>
              </a:rPr>
              <a:t>governance </a:t>
            </a:r>
            <a:r>
              <a:rPr sz="1800" spc="-15" dirty="0">
                <a:latin typeface="Arial"/>
                <a:cs typeface="Arial"/>
              </a:rPr>
              <a:t>le </a:t>
            </a:r>
            <a:r>
              <a:rPr sz="1800" spc="-10" dirty="0">
                <a:latin typeface="Arial"/>
                <a:cs typeface="Arial"/>
              </a:rPr>
              <a:t>modalità con </a:t>
            </a:r>
            <a:r>
              <a:rPr sz="1800" spc="15" dirty="0">
                <a:latin typeface="Arial"/>
                <a:cs typeface="Arial"/>
              </a:rPr>
              <a:t>cui </a:t>
            </a:r>
            <a:r>
              <a:rPr sz="1800" spc="-15" dirty="0">
                <a:latin typeface="Arial"/>
                <a:cs typeface="Arial"/>
              </a:rPr>
              <a:t>ritiene di </a:t>
            </a:r>
            <a:r>
              <a:rPr sz="1800" spc="-5" dirty="0">
                <a:latin typeface="Arial"/>
                <a:cs typeface="Arial"/>
              </a:rPr>
              <a:t>formulare </a:t>
            </a:r>
            <a:r>
              <a:rPr sz="1800" spc="-15" dirty="0">
                <a:latin typeface="Arial"/>
                <a:cs typeface="Arial"/>
              </a:rPr>
              <a:t>il </a:t>
            </a:r>
            <a:r>
              <a:rPr sz="1800" spc="-5" dirty="0">
                <a:latin typeface="Arial"/>
                <a:cs typeface="Arial"/>
              </a:rPr>
              <a:t>giudizio sulla  </a:t>
            </a:r>
            <a:r>
              <a:rPr sz="1800" spc="-10" dirty="0">
                <a:latin typeface="Arial"/>
                <a:cs typeface="Arial"/>
              </a:rPr>
              <a:t>coerenza </a:t>
            </a:r>
            <a:r>
              <a:rPr sz="1800" dirty="0">
                <a:latin typeface="Arial"/>
                <a:cs typeface="Arial"/>
              </a:rPr>
              <a:t>e </a:t>
            </a:r>
            <a:r>
              <a:rPr sz="1800" spc="-5" dirty="0">
                <a:latin typeface="Arial"/>
                <a:cs typeface="Arial"/>
              </a:rPr>
              <a:t>sulla </a:t>
            </a:r>
            <a:r>
              <a:rPr sz="1800" spc="-10" dirty="0">
                <a:latin typeface="Arial"/>
                <a:cs typeface="Arial"/>
              </a:rPr>
              <a:t>conformità </a:t>
            </a:r>
            <a:r>
              <a:rPr sz="1800" dirty="0">
                <a:latin typeface="Arial"/>
                <a:cs typeface="Arial"/>
              </a:rPr>
              <a:t>e </a:t>
            </a:r>
            <a:r>
              <a:rPr sz="1800" spc="25" dirty="0">
                <a:latin typeface="Arial"/>
                <a:cs typeface="Arial"/>
              </a:rPr>
              <a:t>di </a:t>
            </a:r>
            <a:r>
              <a:rPr sz="1800" spc="-10" dirty="0">
                <a:latin typeface="Arial"/>
                <a:cs typeface="Arial"/>
              </a:rPr>
              <a:t>rilasciare </a:t>
            </a:r>
            <a:r>
              <a:rPr sz="1800" spc="20" dirty="0">
                <a:latin typeface="Arial"/>
                <a:cs typeface="Arial"/>
              </a:rPr>
              <a:t>la </a:t>
            </a:r>
            <a:r>
              <a:rPr sz="1800" spc="-5" dirty="0">
                <a:latin typeface="Arial"/>
                <a:cs typeface="Arial"/>
              </a:rPr>
              <a:t>dichiarazione sugli </a:t>
            </a:r>
            <a:r>
              <a:rPr sz="1800" spc="-10" dirty="0">
                <a:latin typeface="Arial"/>
                <a:cs typeface="Arial"/>
              </a:rPr>
              <a:t>eventuali </a:t>
            </a:r>
            <a:r>
              <a:rPr sz="1800" dirty="0">
                <a:latin typeface="Arial"/>
                <a:cs typeface="Arial"/>
              </a:rPr>
              <a:t>errori  </a:t>
            </a:r>
            <a:r>
              <a:rPr sz="1800" spc="-10" dirty="0">
                <a:latin typeface="Arial"/>
                <a:cs typeface="Arial"/>
              </a:rPr>
              <a:t>significativi </a:t>
            </a:r>
            <a:r>
              <a:rPr sz="1800" spc="5" dirty="0">
                <a:latin typeface="Arial"/>
                <a:cs typeface="Arial"/>
              </a:rPr>
              <a:t>nella </a:t>
            </a:r>
            <a:r>
              <a:rPr sz="1800" spc="-5" dirty="0">
                <a:latin typeface="Arial"/>
                <a:cs typeface="Arial"/>
              </a:rPr>
              <a:t>relazione sulla </a:t>
            </a:r>
            <a:r>
              <a:rPr sz="1800" spc="-10" dirty="0">
                <a:latin typeface="Arial"/>
                <a:cs typeface="Arial"/>
              </a:rPr>
              <a:t>gestione </a:t>
            </a:r>
            <a:r>
              <a:rPr sz="1800" spc="-5" dirty="0">
                <a:latin typeface="Arial"/>
                <a:cs typeface="Arial"/>
              </a:rPr>
              <a:t>e/o </a:t>
            </a:r>
            <a:r>
              <a:rPr sz="1800" spc="-15" dirty="0">
                <a:latin typeface="Arial"/>
                <a:cs typeface="Arial"/>
              </a:rPr>
              <a:t>in </a:t>
            </a:r>
            <a:r>
              <a:rPr sz="1800" spc="5" dirty="0">
                <a:latin typeface="Arial"/>
                <a:cs typeface="Arial"/>
              </a:rPr>
              <a:t>alcune </a:t>
            </a:r>
            <a:r>
              <a:rPr sz="1800" dirty="0">
                <a:latin typeface="Arial"/>
                <a:cs typeface="Arial"/>
              </a:rPr>
              <a:t>specifiche </a:t>
            </a:r>
            <a:r>
              <a:rPr sz="1800" spc="-5" dirty="0">
                <a:latin typeface="Arial"/>
                <a:cs typeface="Arial"/>
              </a:rPr>
              <a:t>informazioni  </a:t>
            </a:r>
            <a:r>
              <a:rPr sz="1800" spc="-15" dirty="0">
                <a:latin typeface="Arial"/>
                <a:cs typeface="Arial"/>
              </a:rPr>
              <a:t>contenute </a:t>
            </a:r>
            <a:r>
              <a:rPr sz="1800" spc="-20" dirty="0">
                <a:latin typeface="Arial"/>
                <a:cs typeface="Arial"/>
              </a:rPr>
              <a:t>nella relazione </a:t>
            </a:r>
            <a:r>
              <a:rPr sz="1800" spc="-10" dirty="0">
                <a:latin typeface="Arial"/>
                <a:cs typeface="Arial"/>
              </a:rPr>
              <a:t>sul </a:t>
            </a:r>
            <a:r>
              <a:rPr sz="1800" spc="-20" dirty="0">
                <a:latin typeface="Arial"/>
                <a:cs typeface="Arial"/>
              </a:rPr>
              <a:t>governo</a:t>
            </a:r>
            <a:r>
              <a:rPr sz="1800" spc="-65" dirty="0">
                <a:latin typeface="Arial"/>
                <a:cs typeface="Arial"/>
              </a:rPr>
              <a:t> </a:t>
            </a:r>
            <a:r>
              <a:rPr sz="1800" spc="-15" dirty="0">
                <a:latin typeface="Arial"/>
                <a:cs typeface="Arial"/>
              </a:rPr>
              <a:t>societario.</a:t>
            </a:r>
            <a:endParaRPr sz="1800">
              <a:latin typeface="Arial"/>
              <a:cs typeface="Arial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383222" y="872807"/>
            <a:ext cx="1845945" cy="35750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pc="5" dirty="0"/>
              <a:t>SA Italia</a:t>
            </a:r>
            <a:r>
              <a:rPr spc="-70" dirty="0"/>
              <a:t> </a:t>
            </a:r>
            <a:r>
              <a:rPr spc="5" dirty="0"/>
              <a:t>720B</a:t>
            </a:r>
          </a:p>
        </p:txBody>
      </p:sp>
      <p:sp>
        <p:nvSpPr>
          <p:cNvPr id="5" name="object 5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ts val="1670"/>
              </a:lnSpc>
            </a:pPr>
            <a:fld id="{81D60167-4931-47E6-BA6A-407CBD079E47}" type="slidenum">
              <a:rPr spc="10" dirty="0"/>
              <a:t>16</a:t>
            </a:fld>
            <a:endParaRPr spc="1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D0126A0-6429-43A1-B2F2-C1D925D56DE3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8518" y="76200"/>
            <a:ext cx="1386882" cy="126919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29882" y="1843722"/>
            <a:ext cx="8410575" cy="28854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937260">
              <a:lnSpc>
                <a:spcPct val="100000"/>
              </a:lnSpc>
              <a:spcBef>
                <a:spcPts val="100"/>
              </a:spcBef>
            </a:pPr>
            <a:r>
              <a:rPr sz="1800" b="1" spc="-5" dirty="0">
                <a:latin typeface="Arial"/>
                <a:cs typeface="Arial"/>
              </a:rPr>
              <a:t>DICHIARAZIONE </a:t>
            </a:r>
            <a:r>
              <a:rPr sz="1800" b="1" spc="5" dirty="0">
                <a:latin typeface="Arial"/>
                <a:cs typeface="Arial"/>
              </a:rPr>
              <a:t>SUGLI </a:t>
            </a:r>
            <a:r>
              <a:rPr sz="1800" b="1" spc="-5" dirty="0">
                <a:latin typeface="Arial"/>
                <a:cs typeface="Arial"/>
              </a:rPr>
              <a:t>EVENTUALI </a:t>
            </a:r>
            <a:r>
              <a:rPr sz="1800" b="1" spc="-10" dirty="0">
                <a:latin typeface="Arial"/>
                <a:cs typeface="Arial"/>
              </a:rPr>
              <a:t>ERRORI</a:t>
            </a:r>
            <a:r>
              <a:rPr sz="1800" b="1" dirty="0">
                <a:latin typeface="Arial"/>
                <a:cs typeface="Arial"/>
              </a:rPr>
              <a:t> </a:t>
            </a:r>
            <a:r>
              <a:rPr sz="1800" b="1" spc="5" dirty="0">
                <a:latin typeface="Arial"/>
                <a:cs typeface="Arial"/>
              </a:rPr>
              <a:t>SIGNIFICATIVI</a:t>
            </a:r>
            <a:endParaRPr sz="18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25"/>
              </a:spcBef>
            </a:pPr>
            <a:endParaRPr sz="2600">
              <a:latin typeface="Times New Roman"/>
              <a:cs typeface="Times New Roman"/>
            </a:endParaRPr>
          </a:p>
          <a:p>
            <a:pPr marL="12700" marR="5080" algn="just">
              <a:lnSpc>
                <a:spcPct val="100299"/>
              </a:lnSpc>
            </a:pPr>
            <a:r>
              <a:rPr sz="1800" dirty="0">
                <a:latin typeface="Arial"/>
                <a:cs typeface="Arial"/>
              </a:rPr>
              <a:t>Al </a:t>
            </a:r>
            <a:r>
              <a:rPr sz="1800" spc="-10" dirty="0">
                <a:latin typeface="Arial"/>
                <a:cs typeface="Arial"/>
              </a:rPr>
              <a:t>fine </a:t>
            </a:r>
            <a:r>
              <a:rPr sz="1800" spc="-20" dirty="0">
                <a:latin typeface="Arial"/>
                <a:cs typeface="Arial"/>
              </a:rPr>
              <a:t>del </a:t>
            </a:r>
            <a:r>
              <a:rPr sz="1800" spc="-5" dirty="0">
                <a:latin typeface="Arial"/>
                <a:cs typeface="Arial"/>
              </a:rPr>
              <a:t>rilascio </a:t>
            </a:r>
            <a:r>
              <a:rPr sz="1800" spc="-10" dirty="0">
                <a:latin typeface="Arial"/>
                <a:cs typeface="Arial"/>
              </a:rPr>
              <a:t>della dichiarazione </a:t>
            </a:r>
            <a:r>
              <a:rPr sz="1800" spc="-5" dirty="0">
                <a:latin typeface="Arial"/>
                <a:cs typeface="Arial"/>
              </a:rPr>
              <a:t>sugli </a:t>
            </a:r>
            <a:r>
              <a:rPr sz="1800" spc="-10" dirty="0">
                <a:latin typeface="Arial"/>
                <a:cs typeface="Arial"/>
              </a:rPr>
              <a:t>eventuali </a:t>
            </a:r>
            <a:r>
              <a:rPr sz="1800" dirty="0">
                <a:latin typeface="Arial"/>
                <a:cs typeface="Arial"/>
              </a:rPr>
              <a:t>errori </a:t>
            </a:r>
            <a:r>
              <a:rPr sz="1800" spc="-10" dirty="0">
                <a:latin typeface="Arial"/>
                <a:cs typeface="Arial"/>
              </a:rPr>
              <a:t>significativi nella  </a:t>
            </a:r>
            <a:r>
              <a:rPr sz="1800" spc="-15" dirty="0">
                <a:latin typeface="Arial"/>
                <a:cs typeface="Arial"/>
              </a:rPr>
              <a:t>relazione </a:t>
            </a:r>
            <a:r>
              <a:rPr sz="1800" spc="-5" dirty="0">
                <a:latin typeface="Arial"/>
                <a:cs typeface="Arial"/>
              </a:rPr>
              <a:t>sulla </a:t>
            </a:r>
            <a:r>
              <a:rPr sz="1800" spc="-10" dirty="0">
                <a:latin typeface="Arial"/>
                <a:cs typeface="Arial"/>
              </a:rPr>
              <a:t>gestione </a:t>
            </a:r>
            <a:r>
              <a:rPr sz="1800" dirty="0">
                <a:latin typeface="Arial"/>
                <a:cs typeface="Arial"/>
              </a:rPr>
              <a:t>e </a:t>
            </a:r>
            <a:r>
              <a:rPr sz="1800" spc="-15" dirty="0">
                <a:latin typeface="Arial"/>
                <a:cs typeface="Arial"/>
              </a:rPr>
              <a:t>in </a:t>
            </a:r>
            <a:r>
              <a:rPr sz="1800" spc="-10" dirty="0">
                <a:latin typeface="Arial"/>
                <a:cs typeface="Arial"/>
              </a:rPr>
              <a:t>alcune </a:t>
            </a:r>
            <a:r>
              <a:rPr sz="1800" spc="-5" dirty="0">
                <a:latin typeface="Arial"/>
                <a:cs typeface="Arial"/>
              </a:rPr>
              <a:t>specifiche informazioni contenute </a:t>
            </a:r>
            <a:r>
              <a:rPr sz="1800" spc="-10" dirty="0">
                <a:latin typeface="Arial"/>
                <a:cs typeface="Arial"/>
              </a:rPr>
              <a:t>nella  </a:t>
            </a:r>
            <a:r>
              <a:rPr sz="1800" spc="-15" dirty="0">
                <a:latin typeface="Arial"/>
                <a:cs typeface="Arial"/>
              </a:rPr>
              <a:t>relazione </a:t>
            </a:r>
            <a:r>
              <a:rPr sz="1800" spc="10" dirty="0">
                <a:latin typeface="Arial"/>
                <a:cs typeface="Arial"/>
              </a:rPr>
              <a:t>sul </a:t>
            </a:r>
            <a:r>
              <a:rPr sz="1800" spc="-10" dirty="0">
                <a:latin typeface="Arial"/>
                <a:cs typeface="Arial"/>
              </a:rPr>
              <a:t>governo </a:t>
            </a:r>
            <a:r>
              <a:rPr sz="1800" spc="-5" dirty="0">
                <a:latin typeface="Arial"/>
                <a:cs typeface="Arial"/>
              </a:rPr>
              <a:t>societario, </a:t>
            </a:r>
            <a:r>
              <a:rPr sz="1800" spc="-10" dirty="0">
                <a:latin typeface="Arial"/>
                <a:cs typeface="Arial"/>
              </a:rPr>
              <a:t>ove predisposta </a:t>
            </a:r>
            <a:r>
              <a:rPr sz="1800" spc="20" dirty="0">
                <a:latin typeface="Arial"/>
                <a:cs typeface="Arial"/>
              </a:rPr>
              <a:t>il </a:t>
            </a:r>
            <a:r>
              <a:rPr sz="1800" spc="-5" dirty="0">
                <a:latin typeface="Arial"/>
                <a:cs typeface="Arial"/>
              </a:rPr>
              <a:t>revisore, nell’ambito </a:t>
            </a:r>
            <a:r>
              <a:rPr sz="1800" spc="-10" dirty="0">
                <a:latin typeface="Arial"/>
                <a:cs typeface="Arial"/>
              </a:rPr>
              <a:t>della  lettura </a:t>
            </a:r>
            <a:r>
              <a:rPr sz="1800" spc="-5" dirty="0">
                <a:latin typeface="Arial"/>
                <a:cs typeface="Arial"/>
              </a:rPr>
              <a:t>critica </a:t>
            </a:r>
            <a:r>
              <a:rPr sz="1800" spc="-10" dirty="0">
                <a:latin typeface="Arial"/>
                <a:cs typeface="Arial"/>
              </a:rPr>
              <a:t>della </a:t>
            </a:r>
            <a:r>
              <a:rPr sz="1800" spc="-15" dirty="0">
                <a:latin typeface="Arial"/>
                <a:cs typeface="Arial"/>
              </a:rPr>
              <a:t>relazione </a:t>
            </a:r>
            <a:r>
              <a:rPr sz="1800" spc="-5" dirty="0">
                <a:latin typeface="Arial"/>
                <a:cs typeface="Arial"/>
              </a:rPr>
              <a:t>sulla </a:t>
            </a:r>
            <a:r>
              <a:rPr sz="1800" spc="-10" dirty="0">
                <a:latin typeface="Arial"/>
                <a:cs typeface="Arial"/>
              </a:rPr>
              <a:t>gestione </a:t>
            </a:r>
            <a:r>
              <a:rPr sz="1800" dirty="0">
                <a:latin typeface="Arial"/>
                <a:cs typeface="Arial"/>
              </a:rPr>
              <a:t>e </a:t>
            </a:r>
            <a:r>
              <a:rPr sz="1800" spc="-15" dirty="0">
                <a:latin typeface="Arial"/>
                <a:cs typeface="Arial"/>
              </a:rPr>
              <a:t>di </a:t>
            </a:r>
            <a:r>
              <a:rPr sz="1800" spc="-10" dirty="0">
                <a:latin typeface="Arial"/>
                <a:cs typeface="Arial"/>
              </a:rPr>
              <a:t>alcune </a:t>
            </a:r>
            <a:r>
              <a:rPr sz="1800" spc="-5" dirty="0">
                <a:latin typeface="Arial"/>
                <a:cs typeface="Arial"/>
              </a:rPr>
              <a:t>specifiche informazioni  </a:t>
            </a:r>
            <a:r>
              <a:rPr sz="1800" spc="-15" dirty="0">
                <a:latin typeface="Arial"/>
                <a:cs typeface="Arial"/>
              </a:rPr>
              <a:t>contenute </a:t>
            </a:r>
            <a:r>
              <a:rPr sz="1800" spc="-10" dirty="0">
                <a:latin typeface="Arial"/>
                <a:cs typeface="Arial"/>
              </a:rPr>
              <a:t>nella </a:t>
            </a:r>
            <a:r>
              <a:rPr sz="1800" spc="-5" dirty="0">
                <a:latin typeface="Arial"/>
                <a:cs typeface="Arial"/>
              </a:rPr>
              <a:t>relazione </a:t>
            </a:r>
            <a:r>
              <a:rPr sz="1800" spc="-10" dirty="0">
                <a:latin typeface="Arial"/>
                <a:cs typeface="Arial"/>
              </a:rPr>
              <a:t>sul governo societario, ove predisposta, </a:t>
            </a:r>
            <a:r>
              <a:rPr sz="1800" spc="-15" dirty="0">
                <a:latin typeface="Arial"/>
                <a:cs typeface="Arial"/>
              </a:rPr>
              <a:t>deve  </a:t>
            </a:r>
            <a:r>
              <a:rPr sz="1800" spc="-10" dirty="0">
                <a:latin typeface="Arial"/>
                <a:cs typeface="Arial"/>
              </a:rPr>
              <a:t>esclusivamente </a:t>
            </a:r>
            <a:r>
              <a:rPr sz="1800" b="1" spc="-10" dirty="0">
                <a:latin typeface="Arial"/>
                <a:cs typeface="Arial"/>
              </a:rPr>
              <a:t>considerare </a:t>
            </a:r>
            <a:r>
              <a:rPr sz="1800" spc="-15" dirty="0">
                <a:latin typeface="Arial"/>
                <a:cs typeface="Arial"/>
              </a:rPr>
              <a:t>le </a:t>
            </a:r>
            <a:r>
              <a:rPr sz="1800" b="1" spc="-5" dirty="0">
                <a:latin typeface="Arial"/>
                <a:cs typeface="Arial"/>
              </a:rPr>
              <a:t>conoscenze </a:t>
            </a:r>
            <a:r>
              <a:rPr sz="1800" dirty="0">
                <a:latin typeface="Arial"/>
                <a:cs typeface="Arial"/>
              </a:rPr>
              <a:t>e </a:t>
            </a:r>
            <a:r>
              <a:rPr sz="1800" spc="-15" dirty="0">
                <a:latin typeface="Arial"/>
                <a:cs typeface="Arial"/>
              </a:rPr>
              <a:t>la </a:t>
            </a:r>
            <a:r>
              <a:rPr sz="1800" b="1" dirty="0">
                <a:latin typeface="Arial"/>
                <a:cs typeface="Arial"/>
              </a:rPr>
              <a:t>comprensione </a:t>
            </a:r>
            <a:r>
              <a:rPr sz="1800" b="1" spc="-5" dirty="0">
                <a:latin typeface="Arial"/>
                <a:cs typeface="Arial"/>
              </a:rPr>
              <a:t>dell’impresa </a:t>
            </a:r>
            <a:r>
              <a:rPr sz="1800" dirty="0">
                <a:latin typeface="Arial"/>
                <a:cs typeface="Arial"/>
              </a:rPr>
              <a:t>e  </a:t>
            </a:r>
            <a:r>
              <a:rPr sz="1800" spc="-20" dirty="0">
                <a:latin typeface="Arial"/>
                <a:cs typeface="Arial"/>
              </a:rPr>
              <a:t>del </a:t>
            </a:r>
            <a:r>
              <a:rPr sz="1800" spc="-5" dirty="0">
                <a:latin typeface="Arial"/>
                <a:cs typeface="Arial"/>
              </a:rPr>
              <a:t>relativo </a:t>
            </a:r>
            <a:r>
              <a:rPr sz="1800" spc="-10" dirty="0">
                <a:latin typeface="Arial"/>
                <a:cs typeface="Arial"/>
              </a:rPr>
              <a:t>contesto </a:t>
            </a:r>
            <a:r>
              <a:rPr sz="1800" spc="5" dirty="0">
                <a:latin typeface="Arial"/>
                <a:cs typeface="Arial"/>
              </a:rPr>
              <a:t>già </a:t>
            </a:r>
            <a:r>
              <a:rPr sz="1800" spc="-10" dirty="0">
                <a:latin typeface="Arial"/>
                <a:cs typeface="Arial"/>
              </a:rPr>
              <a:t>acquisite </a:t>
            </a:r>
            <a:r>
              <a:rPr sz="1800" spc="5" dirty="0">
                <a:latin typeface="Arial"/>
                <a:cs typeface="Arial"/>
              </a:rPr>
              <a:t>nel </a:t>
            </a:r>
            <a:r>
              <a:rPr sz="1800" spc="-5" dirty="0">
                <a:latin typeface="Arial"/>
                <a:cs typeface="Arial"/>
              </a:rPr>
              <a:t>corso </a:t>
            </a:r>
            <a:r>
              <a:rPr sz="1800" spc="5" dirty="0">
                <a:latin typeface="Arial"/>
                <a:cs typeface="Arial"/>
              </a:rPr>
              <a:t>del </a:t>
            </a:r>
            <a:r>
              <a:rPr sz="1800" spc="-5" dirty="0">
                <a:latin typeface="Arial"/>
                <a:cs typeface="Arial"/>
              </a:rPr>
              <a:t>lavoro </a:t>
            </a:r>
            <a:r>
              <a:rPr sz="1800" spc="-15" dirty="0">
                <a:latin typeface="Arial"/>
                <a:cs typeface="Arial"/>
              </a:rPr>
              <a:t>di </a:t>
            </a:r>
            <a:r>
              <a:rPr sz="1800" dirty="0">
                <a:latin typeface="Arial"/>
                <a:cs typeface="Arial"/>
              </a:rPr>
              <a:t>revisione </a:t>
            </a:r>
            <a:r>
              <a:rPr sz="1800" spc="-10" dirty="0">
                <a:latin typeface="Arial"/>
                <a:cs typeface="Arial"/>
              </a:rPr>
              <a:t>svolto </a:t>
            </a:r>
            <a:r>
              <a:rPr sz="1800" spc="25" dirty="0">
                <a:latin typeface="Arial"/>
                <a:cs typeface="Arial"/>
              </a:rPr>
              <a:t>ai </a:t>
            </a:r>
            <a:r>
              <a:rPr sz="1800" spc="-10" dirty="0">
                <a:latin typeface="Arial"/>
                <a:cs typeface="Arial"/>
              </a:rPr>
              <a:t>fini  </a:t>
            </a:r>
            <a:r>
              <a:rPr sz="1800" spc="-20" dirty="0">
                <a:latin typeface="Arial"/>
                <a:cs typeface="Arial"/>
              </a:rPr>
              <a:t>dell’espressione del </a:t>
            </a:r>
            <a:r>
              <a:rPr sz="1800" spc="-25" dirty="0">
                <a:latin typeface="Arial"/>
                <a:cs typeface="Arial"/>
              </a:rPr>
              <a:t>giudizio </a:t>
            </a:r>
            <a:r>
              <a:rPr sz="1800" spc="-10" dirty="0">
                <a:latin typeface="Arial"/>
                <a:cs typeface="Arial"/>
              </a:rPr>
              <a:t>sul</a:t>
            </a:r>
            <a:r>
              <a:rPr sz="1800" spc="15" dirty="0">
                <a:latin typeface="Arial"/>
                <a:cs typeface="Arial"/>
              </a:rPr>
              <a:t> </a:t>
            </a:r>
            <a:r>
              <a:rPr sz="1800" spc="-25" dirty="0">
                <a:latin typeface="Arial"/>
                <a:cs typeface="Arial"/>
              </a:rPr>
              <a:t>bilancio.</a:t>
            </a:r>
            <a:endParaRPr sz="1800">
              <a:latin typeface="Arial"/>
              <a:cs typeface="Arial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383222" y="872807"/>
            <a:ext cx="1845945" cy="35750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pc="5" dirty="0"/>
              <a:t>SA Italia</a:t>
            </a:r>
            <a:r>
              <a:rPr spc="-70" dirty="0"/>
              <a:t> </a:t>
            </a:r>
            <a:r>
              <a:rPr spc="5" dirty="0"/>
              <a:t>720B</a:t>
            </a:r>
          </a:p>
        </p:txBody>
      </p:sp>
      <p:sp>
        <p:nvSpPr>
          <p:cNvPr id="5" name="object 5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ts val="1670"/>
              </a:lnSpc>
            </a:pPr>
            <a:fld id="{81D60167-4931-47E6-BA6A-407CBD079E47}" type="slidenum">
              <a:rPr spc="10" dirty="0"/>
              <a:t>17</a:t>
            </a:fld>
            <a:endParaRPr spc="1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4EC16C9-8C67-48BB-899F-3ED970986A44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8518" y="76200"/>
            <a:ext cx="1386882" cy="126919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29882" y="2168207"/>
            <a:ext cx="8413115" cy="3161665"/>
          </a:xfrm>
          <a:prstGeom prst="rect">
            <a:avLst/>
          </a:prstGeom>
        </p:spPr>
        <p:txBody>
          <a:bodyPr vert="horz" wrap="square" lIns="0" tIns="10795" rIns="0" bIns="0" rtlCol="0">
            <a:spAutoFit/>
          </a:bodyPr>
          <a:lstStyle/>
          <a:p>
            <a:pPr marL="12700" marR="5080" algn="just">
              <a:lnSpc>
                <a:spcPct val="100800"/>
              </a:lnSpc>
              <a:spcBef>
                <a:spcPts val="85"/>
              </a:spcBef>
            </a:pPr>
            <a:r>
              <a:rPr sz="1800" spc="-10" dirty="0">
                <a:latin typeface="Arial"/>
                <a:cs typeface="Arial"/>
              </a:rPr>
              <a:t>Nell’espressione </a:t>
            </a:r>
            <a:r>
              <a:rPr sz="1800" spc="5" dirty="0">
                <a:latin typeface="Arial"/>
                <a:cs typeface="Arial"/>
              </a:rPr>
              <a:t>del </a:t>
            </a:r>
            <a:r>
              <a:rPr sz="1800" b="1" spc="5" dirty="0">
                <a:latin typeface="Arial"/>
                <a:cs typeface="Arial"/>
              </a:rPr>
              <a:t>giudizio </a:t>
            </a:r>
            <a:r>
              <a:rPr sz="1800" b="1" spc="-5" dirty="0">
                <a:latin typeface="Arial"/>
                <a:cs typeface="Arial"/>
              </a:rPr>
              <a:t>sul bilancio </a:t>
            </a:r>
            <a:r>
              <a:rPr sz="1800" spc="-15" dirty="0">
                <a:latin typeface="Arial"/>
                <a:cs typeface="Arial"/>
              </a:rPr>
              <a:t>il revisore deve tener </a:t>
            </a:r>
            <a:r>
              <a:rPr sz="1800" spc="5" dirty="0">
                <a:latin typeface="Arial"/>
                <a:cs typeface="Arial"/>
              </a:rPr>
              <a:t>conto </a:t>
            </a:r>
            <a:r>
              <a:rPr sz="1800" spc="-5" dirty="0">
                <a:latin typeface="Arial"/>
                <a:cs typeface="Arial"/>
              </a:rPr>
              <a:t>dell’</a:t>
            </a:r>
            <a:r>
              <a:rPr sz="1800" b="1" spc="-5" dirty="0">
                <a:latin typeface="Arial"/>
                <a:cs typeface="Arial"/>
              </a:rPr>
              <a:t>esito  </a:t>
            </a:r>
            <a:r>
              <a:rPr sz="1800" spc="-10" dirty="0">
                <a:latin typeface="Arial"/>
                <a:cs typeface="Arial"/>
              </a:rPr>
              <a:t>delle </a:t>
            </a:r>
            <a:r>
              <a:rPr sz="1800" b="1" spc="-10" dirty="0">
                <a:latin typeface="Arial"/>
                <a:cs typeface="Arial"/>
              </a:rPr>
              <a:t>verifiche </a:t>
            </a:r>
            <a:r>
              <a:rPr sz="1800" spc="-5" dirty="0">
                <a:latin typeface="Arial"/>
                <a:cs typeface="Arial"/>
              </a:rPr>
              <a:t>effettuate sulla </a:t>
            </a:r>
            <a:r>
              <a:rPr sz="1800" b="1" dirty="0">
                <a:latin typeface="Arial"/>
                <a:cs typeface="Arial"/>
              </a:rPr>
              <a:t>relazione </a:t>
            </a:r>
            <a:r>
              <a:rPr sz="1800" b="1" spc="5" dirty="0">
                <a:latin typeface="Arial"/>
                <a:cs typeface="Arial"/>
              </a:rPr>
              <a:t>sulla gestione </a:t>
            </a:r>
            <a:r>
              <a:rPr sz="1800" dirty="0">
                <a:latin typeface="Arial"/>
                <a:cs typeface="Arial"/>
              </a:rPr>
              <a:t>e </a:t>
            </a:r>
            <a:r>
              <a:rPr sz="1800" spc="-5" dirty="0">
                <a:latin typeface="Arial"/>
                <a:cs typeface="Arial"/>
              </a:rPr>
              <a:t>su </a:t>
            </a:r>
            <a:r>
              <a:rPr sz="1800" spc="-20" dirty="0">
                <a:latin typeface="Arial"/>
                <a:cs typeface="Arial"/>
              </a:rPr>
              <a:t>alcune </a:t>
            </a:r>
            <a:r>
              <a:rPr sz="1800" dirty="0">
                <a:latin typeface="Arial"/>
                <a:cs typeface="Arial"/>
              </a:rPr>
              <a:t>specifiche  </a:t>
            </a:r>
            <a:r>
              <a:rPr sz="1800" spc="-15" dirty="0">
                <a:latin typeface="Arial"/>
                <a:cs typeface="Arial"/>
              </a:rPr>
              <a:t>informazioni contenute </a:t>
            </a:r>
            <a:r>
              <a:rPr sz="1800" spc="-20" dirty="0">
                <a:latin typeface="Arial"/>
                <a:cs typeface="Arial"/>
              </a:rPr>
              <a:t>nella relazione </a:t>
            </a:r>
            <a:r>
              <a:rPr sz="1800" spc="-10" dirty="0">
                <a:latin typeface="Arial"/>
                <a:cs typeface="Arial"/>
              </a:rPr>
              <a:t>sul </a:t>
            </a:r>
            <a:r>
              <a:rPr sz="1800" spc="-20" dirty="0">
                <a:latin typeface="Arial"/>
                <a:cs typeface="Arial"/>
              </a:rPr>
              <a:t>governo </a:t>
            </a:r>
            <a:r>
              <a:rPr sz="1800" spc="-15" dirty="0">
                <a:latin typeface="Arial"/>
                <a:cs typeface="Arial"/>
              </a:rPr>
              <a:t>societario, </a:t>
            </a:r>
            <a:r>
              <a:rPr sz="1800" spc="-10" dirty="0">
                <a:latin typeface="Arial"/>
                <a:cs typeface="Arial"/>
              </a:rPr>
              <a:t>ove</a:t>
            </a:r>
            <a:r>
              <a:rPr sz="1800" spc="254" dirty="0">
                <a:latin typeface="Arial"/>
                <a:cs typeface="Arial"/>
              </a:rPr>
              <a:t> </a:t>
            </a:r>
            <a:r>
              <a:rPr sz="1800" spc="-15" dirty="0">
                <a:latin typeface="Arial"/>
                <a:cs typeface="Arial"/>
              </a:rPr>
              <a:t>predisposta.</a:t>
            </a:r>
            <a:endParaRPr sz="18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25"/>
              </a:spcBef>
            </a:pPr>
            <a:endParaRPr sz="2600">
              <a:latin typeface="Times New Roman"/>
              <a:cs typeface="Times New Roman"/>
            </a:endParaRPr>
          </a:p>
          <a:p>
            <a:pPr marL="12700" marR="7620" algn="just">
              <a:lnSpc>
                <a:spcPct val="100299"/>
              </a:lnSpc>
            </a:pPr>
            <a:r>
              <a:rPr sz="1800" spc="-15" dirty="0">
                <a:latin typeface="Arial"/>
                <a:cs typeface="Arial"/>
              </a:rPr>
              <a:t>Allo </a:t>
            </a:r>
            <a:r>
              <a:rPr sz="1800" spc="-5" dirty="0">
                <a:latin typeface="Arial"/>
                <a:cs typeface="Arial"/>
              </a:rPr>
              <a:t>stesso modo, </a:t>
            </a:r>
            <a:r>
              <a:rPr sz="1800" spc="20" dirty="0">
                <a:latin typeface="Arial"/>
                <a:cs typeface="Arial"/>
              </a:rPr>
              <a:t>il </a:t>
            </a:r>
            <a:r>
              <a:rPr sz="1800" b="1" spc="5" dirty="0">
                <a:latin typeface="Arial"/>
                <a:cs typeface="Arial"/>
              </a:rPr>
              <a:t>giudizio </a:t>
            </a:r>
            <a:r>
              <a:rPr sz="1800" spc="-20" dirty="0">
                <a:latin typeface="Arial"/>
                <a:cs typeface="Arial"/>
              </a:rPr>
              <a:t>sulla </a:t>
            </a:r>
            <a:r>
              <a:rPr sz="1800" b="1" dirty="0">
                <a:latin typeface="Arial"/>
                <a:cs typeface="Arial"/>
              </a:rPr>
              <a:t>relazione </a:t>
            </a:r>
            <a:r>
              <a:rPr sz="1800" b="1" spc="5" dirty="0">
                <a:latin typeface="Arial"/>
                <a:cs typeface="Arial"/>
              </a:rPr>
              <a:t>sulla gestione </a:t>
            </a:r>
            <a:r>
              <a:rPr sz="1800" dirty="0">
                <a:latin typeface="Arial"/>
                <a:cs typeface="Arial"/>
              </a:rPr>
              <a:t>e </a:t>
            </a:r>
            <a:r>
              <a:rPr sz="1800" spc="-5" dirty="0">
                <a:latin typeface="Arial"/>
                <a:cs typeface="Arial"/>
              </a:rPr>
              <a:t>su </a:t>
            </a:r>
            <a:r>
              <a:rPr sz="1800" spc="-10" dirty="0">
                <a:latin typeface="Arial"/>
                <a:cs typeface="Arial"/>
              </a:rPr>
              <a:t>alcune  </a:t>
            </a:r>
            <a:r>
              <a:rPr sz="1800" spc="-5" dirty="0">
                <a:latin typeface="Arial"/>
                <a:cs typeface="Arial"/>
              </a:rPr>
              <a:t>specifiche informazioni contenute </a:t>
            </a:r>
            <a:r>
              <a:rPr sz="1800" spc="-10" dirty="0">
                <a:latin typeface="Arial"/>
                <a:cs typeface="Arial"/>
              </a:rPr>
              <a:t>nella </a:t>
            </a:r>
            <a:r>
              <a:rPr sz="1800" spc="-5" dirty="0">
                <a:latin typeface="Arial"/>
                <a:cs typeface="Arial"/>
              </a:rPr>
              <a:t>relazione </a:t>
            </a:r>
            <a:r>
              <a:rPr sz="1800" spc="-10" dirty="0">
                <a:latin typeface="Arial"/>
                <a:cs typeface="Arial"/>
              </a:rPr>
              <a:t>sul </a:t>
            </a:r>
            <a:r>
              <a:rPr sz="1800" spc="5" dirty="0">
                <a:latin typeface="Arial"/>
                <a:cs typeface="Arial"/>
              </a:rPr>
              <a:t>governo </a:t>
            </a:r>
            <a:r>
              <a:rPr sz="1800" spc="-10" dirty="0">
                <a:latin typeface="Arial"/>
                <a:cs typeface="Arial"/>
              </a:rPr>
              <a:t>societario, ove  predisposta, </a:t>
            </a:r>
            <a:r>
              <a:rPr sz="1800" spc="-20" dirty="0">
                <a:latin typeface="Arial"/>
                <a:cs typeface="Arial"/>
              </a:rPr>
              <a:t>non può </a:t>
            </a:r>
            <a:r>
              <a:rPr sz="1800" spc="-5" dirty="0">
                <a:latin typeface="Arial"/>
                <a:cs typeface="Arial"/>
              </a:rPr>
              <a:t>prescindere </a:t>
            </a:r>
            <a:r>
              <a:rPr sz="1800" spc="-10" dirty="0">
                <a:latin typeface="Arial"/>
                <a:cs typeface="Arial"/>
              </a:rPr>
              <a:t>dalle </a:t>
            </a:r>
            <a:r>
              <a:rPr sz="1800" b="1" spc="5" dirty="0">
                <a:latin typeface="Arial"/>
                <a:cs typeface="Arial"/>
              </a:rPr>
              <a:t>conclusioni </a:t>
            </a:r>
            <a:r>
              <a:rPr sz="1800" spc="-20" dirty="0">
                <a:latin typeface="Arial"/>
                <a:cs typeface="Arial"/>
              </a:rPr>
              <a:t>raggiunte </a:t>
            </a:r>
            <a:r>
              <a:rPr sz="1800" spc="5" dirty="0">
                <a:latin typeface="Arial"/>
                <a:cs typeface="Arial"/>
              </a:rPr>
              <a:t>dal </a:t>
            </a:r>
            <a:r>
              <a:rPr sz="1800" spc="-5" dirty="0">
                <a:latin typeface="Arial"/>
                <a:cs typeface="Arial"/>
              </a:rPr>
              <a:t>revisore  </a:t>
            </a:r>
            <a:r>
              <a:rPr sz="1800" spc="-10" dirty="0">
                <a:latin typeface="Arial"/>
                <a:cs typeface="Arial"/>
              </a:rPr>
              <a:t>nell’ambito della </a:t>
            </a:r>
            <a:r>
              <a:rPr sz="1800" b="1" spc="-5" dirty="0">
                <a:latin typeface="Arial"/>
                <a:cs typeface="Arial"/>
              </a:rPr>
              <a:t>revisione </a:t>
            </a:r>
            <a:r>
              <a:rPr sz="1800" b="1" spc="5" dirty="0">
                <a:latin typeface="Arial"/>
                <a:cs typeface="Arial"/>
              </a:rPr>
              <a:t>contabile </a:t>
            </a:r>
            <a:r>
              <a:rPr sz="1800" spc="-20" dirty="0">
                <a:latin typeface="Arial"/>
                <a:cs typeface="Arial"/>
              </a:rPr>
              <a:t>del </a:t>
            </a:r>
            <a:r>
              <a:rPr sz="1800" b="1" dirty="0">
                <a:latin typeface="Arial"/>
                <a:cs typeface="Arial"/>
              </a:rPr>
              <a:t>bilancio</a:t>
            </a:r>
            <a:r>
              <a:rPr sz="1800" dirty="0">
                <a:latin typeface="Arial"/>
                <a:cs typeface="Arial"/>
              </a:rPr>
              <a:t>, </a:t>
            </a:r>
            <a:r>
              <a:rPr sz="1800" spc="-10" dirty="0">
                <a:latin typeface="Arial"/>
                <a:cs typeface="Arial"/>
              </a:rPr>
              <a:t>ove </a:t>
            </a:r>
            <a:r>
              <a:rPr sz="1800" spc="-15" dirty="0">
                <a:latin typeface="Arial"/>
                <a:cs typeface="Arial"/>
              </a:rPr>
              <a:t>le </a:t>
            </a:r>
            <a:r>
              <a:rPr sz="1800" spc="-10" dirty="0">
                <a:latin typeface="Arial"/>
                <a:cs typeface="Arial"/>
              </a:rPr>
              <a:t>informazioni che  </a:t>
            </a:r>
            <a:r>
              <a:rPr sz="1800" spc="-15" dirty="0">
                <a:latin typeface="Arial"/>
                <a:cs typeface="Arial"/>
              </a:rPr>
              <a:t>abbiano </a:t>
            </a:r>
            <a:r>
              <a:rPr sz="1800" spc="-5" dirty="0">
                <a:latin typeface="Arial"/>
                <a:cs typeface="Arial"/>
              </a:rPr>
              <a:t>impattato </a:t>
            </a:r>
            <a:r>
              <a:rPr sz="1800" spc="15" dirty="0">
                <a:latin typeface="Arial"/>
                <a:cs typeface="Arial"/>
              </a:rPr>
              <a:t>sul </a:t>
            </a:r>
            <a:r>
              <a:rPr sz="1800" spc="-5" dirty="0">
                <a:latin typeface="Arial"/>
                <a:cs typeface="Arial"/>
              </a:rPr>
              <a:t>giudizio relativo </a:t>
            </a:r>
            <a:r>
              <a:rPr sz="1800" spc="-15" dirty="0">
                <a:latin typeface="Arial"/>
                <a:cs typeface="Arial"/>
              </a:rPr>
              <a:t>al </a:t>
            </a:r>
            <a:r>
              <a:rPr sz="1800" spc="-5" dirty="0">
                <a:latin typeface="Arial"/>
                <a:cs typeface="Arial"/>
              </a:rPr>
              <a:t>bilancio d’esercizio siano contenute </a:t>
            </a:r>
            <a:r>
              <a:rPr sz="1800" spc="-10" dirty="0">
                <a:latin typeface="Arial"/>
                <a:cs typeface="Arial"/>
              </a:rPr>
              <a:t>nella  </a:t>
            </a:r>
            <a:r>
              <a:rPr sz="1800" spc="-15" dirty="0">
                <a:latin typeface="Arial"/>
                <a:cs typeface="Arial"/>
              </a:rPr>
              <a:t>relazione </a:t>
            </a:r>
            <a:r>
              <a:rPr sz="1800" spc="-5" dirty="0">
                <a:latin typeface="Arial"/>
                <a:cs typeface="Arial"/>
              </a:rPr>
              <a:t>sulla </a:t>
            </a:r>
            <a:r>
              <a:rPr sz="1800" spc="-10" dirty="0">
                <a:latin typeface="Arial"/>
                <a:cs typeface="Arial"/>
              </a:rPr>
              <a:t>gestione </a:t>
            </a:r>
            <a:r>
              <a:rPr sz="1800" dirty="0">
                <a:latin typeface="Arial"/>
                <a:cs typeface="Arial"/>
              </a:rPr>
              <a:t>o </a:t>
            </a:r>
            <a:r>
              <a:rPr sz="1800" spc="-10" dirty="0">
                <a:latin typeface="Arial"/>
                <a:cs typeface="Arial"/>
              </a:rPr>
              <a:t>nella </a:t>
            </a:r>
            <a:r>
              <a:rPr sz="1800" spc="-15" dirty="0">
                <a:latin typeface="Arial"/>
                <a:cs typeface="Arial"/>
              </a:rPr>
              <a:t>relazione </a:t>
            </a:r>
            <a:r>
              <a:rPr sz="1800" spc="-10" dirty="0">
                <a:latin typeface="Arial"/>
                <a:cs typeface="Arial"/>
              </a:rPr>
              <a:t>sul governo societario, </a:t>
            </a:r>
            <a:r>
              <a:rPr sz="1800" spc="-20" dirty="0">
                <a:latin typeface="Arial"/>
                <a:cs typeface="Arial"/>
              </a:rPr>
              <a:t>per </a:t>
            </a:r>
            <a:r>
              <a:rPr sz="1800" spc="-15" dirty="0">
                <a:latin typeface="Arial"/>
                <a:cs typeface="Arial"/>
              </a:rPr>
              <a:t>la </a:t>
            </a:r>
            <a:r>
              <a:rPr sz="1800" spc="-10" dirty="0">
                <a:latin typeface="Arial"/>
                <a:cs typeface="Arial"/>
              </a:rPr>
              <a:t>parte  </a:t>
            </a:r>
            <a:r>
              <a:rPr sz="1800" spc="-15" dirty="0">
                <a:latin typeface="Arial"/>
                <a:cs typeface="Arial"/>
              </a:rPr>
              <a:t>oggetto di</a:t>
            </a:r>
            <a:r>
              <a:rPr sz="1800" spc="5" dirty="0">
                <a:latin typeface="Arial"/>
                <a:cs typeface="Arial"/>
              </a:rPr>
              <a:t> </a:t>
            </a:r>
            <a:r>
              <a:rPr sz="1800" spc="-10" dirty="0">
                <a:latin typeface="Arial"/>
                <a:cs typeface="Arial"/>
              </a:rPr>
              <a:t>verifica.</a:t>
            </a:r>
            <a:endParaRPr sz="1800">
              <a:latin typeface="Arial"/>
              <a:cs typeface="Arial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383222" y="872807"/>
            <a:ext cx="1845945" cy="35750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pc="5" dirty="0"/>
              <a:t>SA Italia</a:t>
            </a:r>
            <a:r>
              <a:rPr spc="-70" dirty="0"/>
              <a:t> </a:t>
            </a:r>
            <a:r>
              <a:rPr spc="5" dirty="0"/>
              <a:t>720B</a:t>
            </a:r>
          </a:p>
        </p:txBody>
      </p:sp>
      <p:sp>
        <p:nvSpPr>
          <p:cNvPr id="5" name="object 5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ts val="1670"/>
              </a:lnSpc>
            </a:pPr>
            <a:fld id="{81D60167-4931-47E6-BA6A-407CBD079E47}" type="slidenum">
              <a:rPr spc="10" dirty="0"/>
              <a:t>18</a:t>
            </a:fld>
            <a:endParaRPr spc="1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69CDBF9-EFCA-4BB3-9A49-EB4C7E5B3182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8518" y="76200"/>
            <a:ext cx="1386882" cy="126919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25132" y="1509966"/>
            <a:ext cx="8224520" cy="1454785"/>
          </a:xfrm>
          <a:prstGeom prst="rect">
            <a:avLst/>
          </a:prstGeom>
        </p:spPr>
        <p:txBody>
          <a:bodyPr vert="horz" wrap="square" lIns="0" tIns="10795" rIns="0" bIns="0" rtlCol="0">
            <a:spAutoFit/>
          </a:bodyPr>
          <a:lstStyle/>
          <a:p>
            <a:pPr marL="12700" marR="5080" algn="ctr">
              <a:lnSpc>
                <a:spcPct val="100800"/>
              </a:lnSpc>
              <a:spcBef>
                <a:spcPts val="85"/>
              </a:spcBef>
            </a:pPr>
            <a:r>
              <a:rPr sz="1800" b="1" spc="15" dirty="0">
                <a:latin typeface="Arial"/>
                <a:cs typeface="Arial"/>
              </a:rPr>
              <a:t>EFFETTI </a:t>
            </a:r>
            <a:r>
              <a:rPr sz="1800" b="1" spc="-10" dirty="0">
                <a:latin typeface="Arial"/>
                <a:cs typeface="Arial"/>
              </a:rPr>
              <a:t>DEL </a:t>
            </a:r>
            <a:r>
              <a:rPr sz="1800" b="1" spc="5" dirty="0">
                <a:latin typeface="Arial"/>
                <a:cs typeface="Arial"/>
              </a:rPr>
              <a:t>GIUDIZIO </a:t>
            </a:r>
            <a:r>
              <a:rPr sz="1800" b="1" spc="-10" dirty="0">
                <a:latin typeface="Arial"/>
                <a:cs typeface="Arial"/>
              </a:rPr>
              <a:t>SUL </a:t>
            </a:r>
            <a:r>
              <a:rPr sz="1800" b="1" spc="-5" dirty="0">
                <a:latin typeface="Arial"/>
                <a:cs typeface="Arial"/>
              </a:rPr>
              <a:t>BILANCIO </a:t>
            </a:r>
            <a:r>
              <a:rPr sz="1800" b="1" spc="-10" dirty="0">
                <a:latin typeface="Arial"/>
                <a:cs typeface="Arial"/>
              </a:rPr>
              <a:t>SUL </a:t>
            </a:r>
            <a:r>
              <a:rPr sz="1800" b="1" spc="5" dirty="0">
                <a:latin typeface="Arial"/>
                <a:cs typeface="Arial"/>
              </a:rPr>
              <a:t>GIUDIZIO SULLA </a:t>
            </a:r>
            <a:r>
              <a:rPr sz="1800" b="1" spc="-5" dirty="0">
                <a:latin typeface="Arial"/>
                <a:cs typeface="Arial"/>
              </a:rPr>
              <a:t>COERENZA</a:t>
            </a:r>
            <a:r>
              <a:rPr sz="1800" b="1" spc="-260" dirty="0">
                <a:latin typeface="Arial"/>
                <a:cs typeface="Arial"/>
              </a:rPr>
              <a:t> </a:t>
            </a:r>
            <a:r>
              <a:rPr sz="1800" b="1" dirty="0">
                <a:latin typeface="Arial"/>
                <a:cs typeface="Arial"/>
              </a:rPr>
              <a:t>E  </a:t>
            </a:r>
            <a:r>
              <a:rPr sz="1800" b="1" spc="5" dirty="0">
                <a:latin typeface="Arial"/>
                <a:cs typeface="Arial"/>
              </a:rPr>
              <a:t>SULLA</a:t>
            </a:r>
            <a:r>
              <a:rPr sz="1800" b="1" spc="-80" dirty="0">
                <a:latin typeface="Arial"/>
                <a:cs typeface="Arial"/>
              </a:rPr>
              <a:t> </a:t>
            </a:r>
            <a:r>
              <a:rPr sz="1800" b="1" spc="5" dirty="0">
                <a:latin typeface="Arial"/>
                <a:cs typeface="Arial"/>
              </a:rPr>
              <a:t>CONFORMITÀ</a:t>
            </a:r>
            <a:endParaRPr sz="1800">
              <a:latin typeface="Arial"/>
              <a:cs typeface="Arial"/>
            </a:endParaRPr>
          </a:p>
          <a:p>
            <a:pPr marL="22225" marR="20320" indent="7620" algn="ctr">
              <a:lnSpc>
                <a:spcPct val="99100"/>
              </a:lnSpc>
              <a:spcBef>
                <a:spcPts val="484"/>
              </a:spcBef>
            </a:pPr>
            <a:r>
              <a:rPr sz="1800" spc="-15" dirty="0">
                <a:latin typeface="Arial"/>
                <a:cs typeface="Arial"/>
              </a:rPr>
              <a:t>La </a:t>
            </a:r>
            <a:r>
              <a:rPr sz="1800" spc="-20" dirty="0">
                <a:latin typeface="Arial"/>
                <a:cs typeface="Arial"/>
              </a:rPr>
              <a:t>tabella </a:t>
            </a:r>
            <a:r>
              <a:rPr sz="1800" spc="-15" dirty="0">
                <a:latin typeface="Arial"/>
                <a:cs typeface="Arial"/>
              </a:rPr>
              <a:t>di seguito </a:t>
            </a:r>
            <a:r>
              <a:rPr sz="1800" spc="-10" dirty="0">
                <a:latin typeface="Arial"/>
                <a:cs typeface="Arial"/>
              </a:rPr>
              <a:t>riportata </a:t>
            </a:r>
            <a:r>
              <a:rPr sz="1800" spc="-25" dirty="0">
                <a:latin typeface="Arial"/>
                <a:cs typeface="Arial"/>
              </a:rPr>
              <a:t>riepiloga </a:t>
            </a:r>
            <a:r>
              <a:rPr sz="1800" spc="-15" dirty="0">
                <a:latin typeface="Arial"/>
                <a:cs typeface="Arial"/>
              </a:rPr>
              <a:t>le </a:t>
            </a:r>
            <a:r>
              <a:rPr sz="1800" spc="-20" dirty="0">
                <a:latin typeface="Arial"/>
                <a:cs typeface="Arial"/>
              </a:rPr>
              <a:t>implicazioni sulla </a:t>
            </a:r>
            <a:r>
              <a:rPr sz="1800" spc="-15" dirty="0">
                <a:latin typeface="Arial"/>
                <a:cs typeface="Arial"/>
              </a:rPr>
              <a:t>formulazione </a:t>
            </a:r>
            <a:r>
              <a:rPr sz="1800" spc="-20" dirty="0">
                <a:latin typeface="Arial"/>
                <a:cs typeface="Arial"/>
              </a:rPr>
              <a:t>del  </a:t>
            </a:r>
            <a:r>
              <a:rPr sz="1800" spc="-25" dirty="0">
                <a:latin typeface="Arial"/>
                <a:cs typeface="Arial"/>
              </a:rPr>
              <a:t>giudizio </a:t>
            </a:r>
            <a:r>
              <a:rPr sz="1800" spc="-20" dirty="0">
                <a:latin typeface="Arial"/>
                <a:cs typeface="Arial"/>
              </a:rPr>
              <a:t>sulla </a:t>
            </a:r>
            <a:r>
              <a:rPr sz="1800" spc="-15" dirty="0">
                <a:latin typeface="Arial"/>
                <a:cs typeface="Arial"/>
              </a:rPr>
              <a:t>coerenza </a:t>
            </a:r>
            <a:r>
              <a:rPr sz="1800" dirty="0">
                <a:latin typeface="Arial"/>
                <a:cs typeface="Arial"/>
              </a:rPr>
              <a:t>e </a:t>
            </a:r>
            <a:r>
              <a:rPr sz="1800" spc="-20" dirty="0">
                <a:latin typeface="Arial"/>
                <a:cs typeface="Arial"/>
              </a:rPr>
              <a:t>sulla </a:t>
            </a:r>
            <a:r>
              <a:rPr sz="1800" spc="-10" dirty="0">
                <a:latin typeface="Arial"/>
                <a:cs typeface="Arial"/>
              </a:rPr>
              <a:t>conformità </a:t>
            </a:r>
            <a:r>
              <a:rPr sz="1800" spc="-15" dirty="0">
                <a:latin typeface="Arial"/>
                <a:cs typeface="Arial"/>
              </a:rPr>
              <a:t>derivanti </a:t>
            </a:r>
            <a:r>
              <a:rPr sz="1800" spc="-20" dirty="0">
                <a:latin typeface="Arial"/>
                <a:cs typeface="Arial"/>
              </a:rPr>
              <a:t>dall’espressione </a:t>
            </a:r>
            <a:r>
              <a:rPr sz="1800" spc="-15" dirty="0">
                <a:latin typeface="Arial"/>
                <a:cs typeface="Arial"/>
              </a:rPr>
              <a:t>di un </a:t>
            </a:r>
            <a:r>
              <a:rPr sz="1800" spc="-25" dirty="0">
                <a:latin typeface="Arial"/>
                <a:cs typeface="Arial"/>
              </a:rPr>
              <a:t>giudizio  </a:t>
            </a:r>
            <a:r>
              <a:rPr sz="1800" spc="-10" dirty="0">
                <a:latin typeface="Arial"/>
                <a:cs typeface="Arial"/>
              </a:rPr>
              <a:t>con </a:t>
            </a:r>
            <a:r>
              <a:rPr sz="1800" spc="-15" dirty="0">
                <a:latin typeface="Arial"/>
                <a:cs typeface="Arial"/>
              </a:rPr>
              <a:t>modifica </a:t>
            </a:r>
            <a:r>
              <a:rPr sz="1800" spc="-10" dirty="0">
                <a:latin typeface="Arial"/>
                <a:cs typeface="Arial"/>
              </a:rPr>
              <a:t>sul</a:t>
            </a:r>
            <a:r>
              <a:rPr sz="1800" spc="85" dirty="0">
                <a:latin typeface="Arial"/>
                <a:cs typeface="Arial"/>
              </a:rPr>
              <a:t> </a:t>
            </a:r>
            <a:r>
              <a:rPr sz="1800" spc="-25" dirty="0">
                <a:latin typeface="Arial"/>
                <a:cs typeface="Arial"/>
              </a:rPr>
              <a:t>bilancio:</a:t>
            </a:r>
            <a:endParaRPr sz="1800">
              <a:latin typeface="Arial"/>
              <a:cs typeface="Arial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383222" y="872807"/>
            <a:ext cx="1845945" cy="35750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pc="5" dirty="0"/>
              <a:t>SA Italia</a:t>
            </a:r>
            <a:r>
              <a:rPr spc="-70" dirty="0"/>
              <a:t> </a:t>
            </a:r>
            <a:r>
              <a:rPr spc="5" dirty="0"/>
              <a:t>720B</a:t>
            </a:r>
          </a:p>
        </p:txBody>
      </p:sp>
      <p:sp>
        <p:nvSpPr>
          <p:cNvPr id="5" name="object 5"/>
          <p:cNvSpPr/>
          <p:nvPr/>
        </p:nvSpPr>
        <p:spPr>
          <a:xfrm>
            <a:off x="611555" y="3091636"/>
            <a:ext cx="7548835" cy="298255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ts val="1670"/>
              </a:lnSpc>
            </a:pPr>
            <a:fld id="{81D60167-4931-47E6-BA6A-407CBD079E47}" type="slidenum">
              <a:rPr spc="10" dirty="0"/>
              <a:t>19</a:t>
            </a:fld>
            <a:endParaRPr spc="10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84F326F-0E67-497A-8B60-F7C28E072389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8518" y="76200"/>
            <a:ext cx="1386882" cy="126919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383222" y="872807"/>
            <a:ext cx="1845945" cy="35750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pc="5" dirty="0"/>
              <a:t>SA Italia</a:t>
            </a:r>
            <a:r>
              <a:rPr spc="-70" dirty="0"/>
              <a:t> </a:t>
            </a:r>
            <a:r>
              <a:rPr spc="5" dirty="0"/>
              <a:t>720B</a:t>
            </a:r>
          </a:p>
        </p:txBody>
      </p:sp>
      <p:sp>
        <p:nvSpPr>
          <p:cNvPr id="5" name="object 5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ts val="1670"/>
              </a:lnSpc>
            </a:pPr>
            <a:fld id="{81D60167-4931-47E6-BA6A-407CBD079E47}" type="slidenum">
              <a:rPr spc="10" dirty="0"/>
              <a:t>2</a:t>
            </a:fld>
            <a:endParaRPr spc="10" dirty="0"/>
          </a:p>
        </p:txBody>
      </p:sp>
      <p:sp>
        <p:nvSpPr>
          <p:cNvPr id="6" name="Rectangle 5"/>
          <p:cNvSpPr/>
          <p:nvPr/>
        </p:nvSpPr>
        <p:spPr>
          <a:xfrm>
            <a:off x="76200" y="1482042"/>
            <a:ext cx="4572000" cy="4498411"/>
          </a:xfrm>
          <a:prstGeom prst="rect">
            <a:avLst/>
          </a:prstGeom>
        </p:spPr>
        <p:txBody>
          <a:bodyPr>
            <a:spAutoFit/>
          </a:bodyPr>
          <a:lstStyle/>
          <a:p>
            <a:pPr marL="669290">
              <a:lnSpc>
                <a:spcPct val="100000"/>
              </a:lnSpc>
              <a:spcBef>
                <a:spcPts val="665"/>
              </a:spcBef>
            </a:pPr>
            <a:r>
              <a:rPr lang="it-IT" sz="2000" b="1" spc="5" dirty="0">
                <a:latin typeface="Arial"/>
                <a:cs typeface="Arial"/>
              </a:rPr>
              <a:t>OBIETTIVI </a:t>
            </a:r>
            <a:r>
              <a:rPr lang="it-IT" sz="2000" b="1" spc="-10" dirty="0">
                <a:latin typeface="Arial"/>
                <a:cs typeface="Arial"/>
              </a:rPr>
              <a:t>DEL</a:t>
            </a:r>
            <a:r>
              <a:rPr lang="it-IT" sz="2000" b="1" spc="-200" dirty="0">
                <a:latin typeface="Arial"/>
                <a:cs typeface="Arial"/>
              </a:rPr>
              <a:t> </a:t>
            </a:r>
            <a:r>
              <a:rPr lang="it-IT" sz="2000" b="1" spc="-5" dirty="0">
                <a:latin typeface="Arial"/>
                <a:cs typeface="Arial"/>
              </a:rPr>
              <a:t>PRINCIPIO</a:t>
            </a:r>
            <a:endParaRPr lang="it-IT" sz="2000" dirty="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30"/>
              </a:spcBef>
            </a:pPr>
            <a:endParaRPr lang="it-IT" sz="2000" dirty="0">
              <a:latin typeface="Times New Roman"/>
              <a:cs typeface="Times New Roman"/>
            </a:endParaRPr>
          </a:p>
          <a:p>
            <a:pPr marL="221615">
              <a:lnSpc>
                <a:spcPct val="103600"/>
              </a:lnSpc>
            </a:pPr>
            <a:r>
              <a:rPr lang="it-IT" sz="1700" spc="5" dirty="0">
                <a:latin typeface="Arial"/>
                <a:cs typeface="Arial"/>
              </a:rPr>
              <a:t>Il </a:t>
            </a:r>
            <a:r>
              <a:rPr lang="it-IT" sz="1700" spc="25" dirty="0">
                <a:latin typeface="Arial"/>
                <a:cs typeface="Arial"/>
              </a:rPr>
              <a:t>principio </a:t>
            </a:r>
            <a:r>
              <a:rPr lang="it-IT" sz="1700" spc="15" dirty="0">
                <a:latin typeface="Arial"/>
                <a:cs typeface="Arial"/>
              </a:rPr>
              <a:t>SA </a:t>
            </a:r>
            <a:r>
              <a:rPr lang="it-IT" sz="1700" spc="-10" dirty="0">
                <a:latin typeface="Arial"/>
                <a:cs typeface="Arial"/>
              </a:rPr>
              <a:t>ITALIA </a:t>
            </a:r>
            <a:r>
              <a:rPr lang="it-IT" sz="1700" spc="30" dirty="0">
                <a:latin typeface="Arial"/>
                <a:cs typeface="Arial"/>
              </a:rPr>
              <a:t>720B </a:t>
            </a:r>
            <a:r>
              <a:rPr lang="it-IT" sz="1700" spc="15" dirty="0">
                <a:latin typeface="Arial"/>
                <a:cs typeface="Arial"/>
              </a:rPr>
              <a:t>tratta </a:t>
            </a:r>
            <a:r>
              <a:rPr lang="it-IT" sz="1700" spc="25" dirty="0">
                <a:latin typeface="Arial"/>
                <a:cs typeface="Arial"/>
              </a:rPr>
              <a:t>delle  responsabilità del revisore relativamente  </a:t>
            </a:r>
            <a:r>
              <a:rPr lang="it-IT" sz="1700" spc="30" dirty="0">
                <a:latin typeface="Arial"/>
                <a:cs typeface="Arial"/>
              </a:rPr>
              <a:t>all’espressione </a:t>
            </a:r>
            <a:r>
              <a:rPr lang="it-IT" sz="1700" spc="25" dirty="0">
                <a:latin typeface="Arial"/>
                <a:cs typeface="Arial"/>
              </a:rPr>
              <a:t>del </a:t>
            </a:r>
            <a:r>
              <a:rPr lang="it-IT" sz="1700" spc="20" dirty="0">
                <a:latin typeface="Arial"/>
                <a:cs typeface="Arial"/>
              </a:rPr>
              <a:t>giudizio </a:t>
            </a:r>
            <a:r>
              <a:rPr lang="it-IT" sz="1700" spc="25" dirty="0">
                <a:latin typeface="Arial"/>
                <a:cs typeface="Arial"/>
              </a:rPr>
              <a:t>sulla  </a:t>
            </a:r>
            <a:r>
              <a:rPr lang="it-IT" sz="1700" spc="20" dirty="0">
                <a:latin typeface="Arial"/>
                <a:cs typeface="Arial"/>
              </a:rPr>
              <a:t>coerenza </a:t>
            </a:r>
            <a:r>
              <a:rPr lang="it-IT" sz="1700" spc="30" dirty="0">
                <a:latin typeface="Arial"/>
                <a:cs typeface="Arial"/>
              </a:rPr>
              <a:t>con </a:t>
            </a:r>
            <a:r>
              <a:rPr lang="it-IT" sz="1700" spc="15" dirty="0">
                <a:latin typeface="Arial"/>
                <a:cs typeface="Arial"/>
              </a:rPr>
              <a:t>il </a:t>
            </a:r>
            <a:r>
              <a:rPr lang="it-IT" sz="1700" spc="30" dirty="0">
                <a:latin typeface="Arial"/>
                <a:cs typeface="Arial"/>
              </a:rPr>
              <a:t>bilancio </a:t>
            </a:r>
            <a:r>
              <a:rPr lang="it-IT" sz="1700" spc="25" dirty="0">
                <a:latin typeface="Arial"/>
                <a:cs typeface="Arial"/>
              </a:rPr>
              <a:t>della </a:t>
            </a:r>
            <a:r>
              <a:rPr lang="it-IT" sz="1700" spc="20" dirty="0">
                <a:latin typeface="Arial"/>
                <a:cs typeface="Arial"/>
              </a:rPr>
              <a:t>relazione  </a:t>
            </a:r>
            <a:r>
              <a:rPr lang="it-IT" sz="1700" spc="25" dirty="0">
                <a:latin typeface="Arial"/>
                <a:cs typeface="Arial"/>
              </a:rPr>
              <a:t>sulla gestione </a:t>
            </a:r>
            <a:r>
              <a:rPr lang="it-IT" sz="1700" spc="15" dirty="0">
                <a:latin typeface="Arial"/>
                <a:cs typeface="Arial"/>
              </a:rPr>
              <a:t>e </a:t>
            </a:r>
            <a:r>
              <a:rPr lang="it-IT" sz="1700" spc="20" dirty="0">
                <a:latin typeface="Arial"/>
                <a:cs typeface="Arial"/>
              </a:rPr>
              <a:t>di </a:t>
            </a:r>
            <a:r>
              <a:rPr lang="it-IT" sz="1700" spc="30" dirty="0">
                <a:latin typeface="Arial"/>
                <a:cs typeface="Arial"/>
              </a:rPr>
              <a:t>alcune specifiche  </a:t>
            </a:r>
            <a:r>
              <a:rPr lang="it-IT" sz="1700" spc="20" dirty="0">
                <a:latin typeface="Arial"/>
                <a:cs typeface="Arial"/>
              </a:rPr>
              <a:t>informazioni </a:t>
            </a:r>
            <a:r>
              <a:rPr lang="it-IT" sz="1700" spc="25" dirty="0">
                <a:latin typeface="Arial"/>
                <a:cs typeface="Arial"/>
              </a:rPr>
              <a:t>contenute nella </a:t>
            </a:r>
            <a:r>
              <a:rPr lang="it-IT" sz="1700" spc="20" dirty="0">
                <a:latin typeface="Arial"/>
                <a:cs typeface="Arial"/>
              </a:rPr>
              <a:t>relazione</a:t>
            </a:r>
            <a:r>
              <a:rPr lang="it-IT" sz="1700" spc="-285" dirty="0">
                <a:latin typeface="Arial"/>
                <a:cs typeface="Arial"/>
              </a:rPr>
              <a:t> </a:t>
            </a:r>
            <a:r>
              <a:rPr lang="it-IT" sz="1700" spc="25" dirty="0">
                <a:latin typeface="Arial"/>
                <a:cs typeface="Arial"/>
              </a:rPr>
              <a:t>sul  governo societario </a:t>
            </a:r>
            <a:r>
              <a:rPr lang="it-IT" sz="1700" spc="15" dirty="0">
                <a:latin typeface="Arial"/>
                <a:cs typeface="Arial"/>
              </a:rPr>
              <a:t>e </a:t>
            </a:r>
            <a:r>
              <a:rPr lang="it-IT" sz="1700" spc="20" dirty="0">
                <a:latin typeface="Arial"/>
                <a:cs typeface="Arial"/>
              </a:rPr>
              <a:t>gli </a:t>
            </a:r>
            <a:r>
              <a:rPr lang="it-IT" sz="1700" spc="25" dirty="0">
                <a:latin typeface="Arial"/>
                <a:cs typeface="Arial"/>
              </a:rPr>
              <a:t>assetti  </a:t>
            </a:r>
            <a:r>
              <a:rPr lang="it-IT" sz="1700" spc="20" dirty="0">
                <a:latin typeface="Arial"/>
                <a:cs typeface="Arial"/>
              </a:rPr>
              <a:t>proprietari, </a:t>
            </a:r>
            <a:r>
              <a:rPr lang="it-IT" sz="1700" spc="30" dirty="0">
                <a:latin typeface="Arial"/>
                <a:cs typeface="Arial"/>
              </a:rPr>
              <a:t>ove </a:t>
            </a:r>
            <a:r>
              <a:rPr lang="it-IT" sz="1700" spc="25" dirty="0">
                <a:latin typeface="Arial"/>
                <a:cs typeface="Arial"/>
              </a:rPr>
              <a:t>predisposta, </a:t>
            </a:r>
            <a:r>
              <a:rPr lang="it-IT" sz="1700" spc="15" dirty="0">
                <a:latin typeface="Arial"/>
                <a:cs typeface="Arial"/>
              </a:rPr>
              <a:t>e </a:t>
            </a:r>
            <a:r>
              <a:rPr lang="it-IT" sz="1700" spc="25" dirty="0">
                <a:latin typeface="Arial"/>
                <a:cs typeface="Arial"/>
              </a:rPr>
              <a:t>sulla </a:t>
            </a:r>
            <a:r>
              <a:rPr lang="it-IT" sz="1700" spc="20" dirty="0">
                <a:latin typeface="Arial"/>
                <a:cs typeface="Arial"/>
              </a:rPr>
              <a:t>loro  </a:t>
            </a:r>
            <a:r>
              <a:rPr lang="it-IT" sz="1700" spc="25" dirty="0">
                <a:latin typeface="Arial"/>
                <a:cs typeface="Arial"/>
              </a:rPr>
              <a:t>conformità </a:t>
            </a:r>
            <a:r>
              <a:rPr lang="it-IT" sz="1700" spc="20" dirty="0">
                <a:latin typeface="Arial"/>
                <a:cs typeface="Arial"/>
              </a:rPr>
              <a:t>rispetto </a:t>
            </a:r>
            <a:r>
              <a:rPr lang="it-IT" sz="1700" spc="25" dirty="0">
                <a:latin typeface="Arial"/>
                <a:cs typeface="Arial"/>
              </a:rPr>
              <a:t>alle richieste  provenienti dalle norme </a:t>
            </a:r>
            <a:r>
              <a:rPr lang="it-IT" sz="1700" spc="20" dirty="0">
                <a:latin typeface="Arial"/>
                <a:cs typeface="Arial"/>
              </a:rPr>
              <a:t>di</a:t>
            </a:r>
            <a:r>
              <a:rPr lang="it-IT" sz="1700" spc="-240" dirty="0">
                <a:latin typeface="Arial"/>
                <a:cs typeface="Arial"/>
              </a:rPr>
              <a:t> </a:t>
            </a:r>
            <a:r>
              <a:rPr lang="it-IT" sz="1700" spc="25" dirty="0">
                <a:latin typeface="Arial"/>
                <a:cs typeface="Arial"/>
              </a:rPr>
              <a:t>legge.</a:t>
            </a:r>
            <a:endParaRPr lang="it-IT" sz="1700" dirty="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20"/>
              </a:spcBef>
            </a:pPr>
            <a:endParaRPr lang="it-IT" sz="1700" dirty="0">
              <a:latin typeface="Times New Roman"/>
              <a:cs typeface="Times New Roman"/>
            </a:endParaRPr>
          </a:p>
          <a:p>
            <a:pPr marL="221615" marR="174625">
              <a:lnSpc>
                <a:spcPct val="103000"/>
              </a:lnSpc>
            </a:pPr>
            <a:r>
              <a:rPr lang="it-IT" sz="1700" spc="15" dirty="0">
                <a:latin typeface="Arial"/>
                <a:cs typeface="Arial"/>
              </a:rPr>
              <a:t>Attenzione: in </a:t>
            </a:r>
            <a:r>
              <a:rPr lang="it-IT" sz="1700" spc="25" dirty="0">
                <a:latin typeface="Arial"/>
                <a:cs typeface="Arial"/>
              </a:rPr>
              <a:t>assenza della </a:t>
            </a:r>
            <a:r>
              <a:rPr lang="it-IT" sz="1700" spc="20" dirty="0">
                <a:latin typeface="Arial"/>
                <a:cs typeface="Arial"/>
              </a:rPr>
              <a:t>relazione  </a:t>
            </a:r>
            <a:r>
              <a:rPr lang="it-IT" sz="1700" spc="25" dirty="0">
                <a:latin typeface="Arial"/>
                <a:cs typeface="Arial"/>
              </a:rPr>
              <a:t>sulla </a:t>
            </a:r>
            <a:r>
              <a:rPr lang="it-IT" sz="1700" spc="30" dirty="0">
                <a:latin typeface="Arial"/>
                <a:cs typeface="Arial"/>
              </a:rPr>
              <a:t>gestione, </a:t>
            </a:r>
            <a:r>
              <a:rPr lang="it-IT" sz="1700" spc="15" dirty="0">
                <a:latin typeface="Arial"/>
                <a:cs typeface="Arial"/>
              </a:rPr>
              <a:t>il </a:t>
            </a:r>
            <a:r>
              <a:rPr lang="it-IT" sz="1700" spc="25" dirty="0">
                <a:latin typeface="Arial"/>
                <a:cs typeface="Arial"/>
              </a:rPr>
              <a:t>principio </a:t>
            </a:r>
            <a:r>
              <a:rPr lang="it-IT" sz="1700" spc="15" dirty="0">
                <a:latin typeface="Arial"/>
                <a:cs typeface="Arial"/>
              </a:rPr>
              <a:t>SA </a:t>
            </a:r>
            <a:r>
              <a:rPr lang="it-IT" sz="1700" spc="20" dirty="0">
                <a:latin typeface="Arial"/>
                <a:cs typeface="Arial"/>
              </a:rPr>
              <a:t>Italia  </a:t>
            </a:r>
            <a:r>
              <a:rPr lang="it-IT" sz="1700" spc="25" dirty="0">
                <a:latin typeface="Arial"/>
                <a:cs typeface="Arial"/>
              </a:rPr>
              <a:t>720B non </a:t>
            </a:r>
            <a:r>
              <a:rPr lang="it-IT" sz="1700" spc="15" dirty="0">
                <a:latin typeface="Arial"/>
                <a:cs typeface="Arial"/>
              </a:rPr>
              <a:t>è</a:t>
            </a:r>
            <a:r>
              <a:rPr lang="it-IT" sz="1700" spc="-114" dirty="0">
                <a:latin typeface="Arial"/>
                <a:cs typeface="Arial"/>
              </a:rPr>
              <a:t> </a:t>
            </a:r>
            <a:r>
              <a:rPr lang="it-IT" sz="1700" spc="30" dirty="0">
                <a:latin typeface="Arial"/>
                <a:cs typeface="Arial"/>
              </a:rPr>
              <a:t>applicabile.</a:t>
            </a:r>
            <a:endParaRPr lang="it-IT" sz="1700" dirty="0">
              <a:latin typeface="Arial"/>
              <a:cs typeface="Arial"/>
            </a:endParaRPr>
          </a:p>
        </p:txBody>
      </p:sp>
      <p:sp>
        <p:nvSpPr>
          <p:cNvPr id="7" name="object 4"/>
          <p:cNvSpPr txBox="1"/>
          <p:nvPr/>
        </p:nvSpPr>
        <p:spPr>
          <a:xfrm>
            <a:off x="4516120" y="1680451"/>
            <a:ext cx="3956685" cy="1259205"/>
          </a:xfrm>
          <a:prstGeom prst="rect">
            <a:avLst/>
          </a:prstGeom>
          <a:solidFill>
            <a:srgbClr val="BADFE2"/>
          </a:solidFill>
          <a:ln w="25400">
            <a:solidFill>
              <a:srgbClr val="88A3A7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00000"/>
              </a:lnSpc>
            </a:pPr>
            <a:endParaRPr sz="2000" dirty="0">
              <a:latin typeface="Times New Roman"/>
              <a:cs typeface="Times New Roman"/>
            </a:endParaRPr>
          </a:p>
          <a:p>
            <a:pPr marL="400685">
              <a:lnSpc>
                <a:spcPct val="100000"/>
              </a:lnSpc>
              <a:spcBef>
                <a:spcPts val="1525"/>
              </a:spcBef>
            </a:pPr>
            <a:r>
              <a:rPr sz="1800" b="1" spc="5" dirty="0">
                <a:latin typeface="Arial"/>
                <a:cs typeface="Arial"/>
              </a:rPr>
              <a:t>GIUDIZIO </a:t>
            </a:r>
            <a:r>
              <a:rPr sz="1800" b="1" dirty="0">
                <a:latin typeface="Arial"/>
                <a:cs typeface="Arial"/>
              </a:rPr>
              <a:t>SULLA</a:t>
            </a:r>
            <a:r>
              <a:rPr sz="1800" b="1" spc="-280" dirty="0">
                <a:latin typeface="Arial"/>
                <a:cs typeface="Arial"/>
              </a:rPr>
              <a:t> </a:t>
            </a:r>
            <a:r>
              <a:rPr sz="1800" b="1" spc="-5" dirty="0">
                <a:latin typeface="Arial"/>
                <a:cs typeface="Arial"/>
              </a:rPr>
              <a:t>COERENZA</a:t>
            </a:r>
            <a:endParaRPr sz="1800" dirty="0">
              <a:latin typeface="Arial"/>
              <a:cs typeface="Arial"/>
            </a:endParaRPr>
          </a:p>
        </p:txBody>
      </p:sp>
      <p:sp>
        <p:nvSpPr>
          <p:cNvPr id="8" name="object 6"/>
          <p:cNvSpPr txBox="1"/>
          <p:nvPr/>
        </p:nvSpPr>
        <p:spPr>
          <a:xfrm>
            <a:off x="4537075" y="3187433"/>
            <a:ext cx="3956685" cy="1259205"/>
          </a:xfrm>
          <a:prstGeom prst="rect">
            <a:avLst/>
          </a:prstGeom>
          <a:solidFill>
            <a:srgbClr val="BADFE2"/>
          </a:solidFill>
          <a:ln w="25400">
            <a:solidFill>
              <a:srgbClr val="88A3A7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00000"/>
              </a:lnSpc>
            </a:pPr>
            <a:endParaRPr sz="2000" dirty="0">
              <a:latin typeface="Times New Roman"/>
              <a:cs typeface="Times New Roman"/>
            </a:endParaRPr>
          </a:p>
          <a:p>
            <a:pPr marL="525145">
              <a:lnSpc>
                <a:spcPct val="100000"/>
              </a:lnSpc>
              <a:spcBef>
                <a:spcPts val="1540"/>
              </a:spcBef>
            </a:pPr>
            <a:r>
              <a:rPr sz="1800" b="1" spc="5" dirty="0">
                <a:latin typeface="Arial"/>
                <a:cs typeface="Arial"/>
              </a:rPr>
              <a:t>GIUDIZIO </a:t>
            </a:r>
            <a:r>
              <a:rPr sz="1800" b="1" spc="-15" dirty="0">
                <a:latin typeface="Arial"/>
                <a:cs typeface="Arial"/>
              </a:rPr>
              <a:t>DI</a:t>
            </a:r>
            <a:r>
              <a:rPr sz="1800" b="1" spc="-140" dirty="0">
                <a:latin typeface="Arial"/>
                <a:cs typeface="Arial"/>
              </a:rPr>
              <a:t> </a:t>
            </a:r>
            <a:r>
              <a:rPr sz="1800" b="1" dirty="0">
                <a:latin typeface="Arial"/>
                <a:cs typeface="Arial"/>
              </a:rPr>
              <a:t>CONFORMITÀ</a:t>
            </a:r>
            <a:endParaRPr sz="1800" dirty="0">
              <a:latin typeface="Arial"/>
              <a:cs typeface="Arial"/>
            </a:endParaRPr>
          </a:p>
        </p:txBody>
      </p:sp>
      <p:sp>
        <p:nvSpPr>
          <p:cNvPr id="9" name="object 5"/>
          <p:cNvSpPr txBox="1"/>
          <p:nvPr/>
        </p:nvSpPr>
        <p:spPr>
          <a:xfrm>
            <a:off x="4545838" y="4691367"/>
            <a:ext cx="3956685" cy="1259205"/>
          </a:xfrm>
          <a:prstGeom prst="rect">
            <a:avLst/>
          </a:prstGeom>
          <a:solidFill>
            <a:srgbClr val="BADFE2"/>
          </a:solidFill>
          <a:ln w="25400">
            <a:solidFill>
              <a:srgbClr val="88A3A7"/>
            </a:solidFill>
          </a:ln>
        </p:spPr>
        <p:txBody>
          <a:bodyPr vert="horz" wrap="square" lIns="0" tIns="212725" rIns="0" bIns="0" rtlCol="0">
            <a:spAutoFit/>
          </a:bodyPr>
          <a:lstStyle/>
          <a:p>
            <a:pPr marL="696595" marR="678180" algn="ctr">
              <a:lnSpc>
                <a:spcPct val="100899"/>
              </a:lnSpc>
              <a:spcBef>
                <a:spcPts val="1675"/>
              </a:spcBef>
            </a:pPr>
            <a:r>
              <a:rPr sz="1800" b="1" spc="-5" dirty="0">
                <a:latin typeface="Arial"/>
                <a:cs typeface="Arial"/>
              </a:rPr>
              <a:t>DICHIARAZIONE  </a:t>
            </a:r>
            <a:r>
              <a:rPr sz="1800" b="1" spc="5" dirty="0">
                <a:latin typeface="Arial"/>
                <a:cs typeface="Arial"/>
              </a:rPr>
              <a:t>SUGLI </a:t>
            </a:r>
            <a:r>
              <a:rPr sz="1800" b="1" spc="-5" dirty="0">
                <a:latin typeface="Arial"/>
                <a:cs typeface="Arial"/>
              </a:rPr>
              <a:t>EVENTUALI  </a:t>
            </a:r>
            <a:r>
              <a:rPr sz="1800" b="1" spc="-10" dirty="0">
                <a:latin typeface="Arial"/>
                <a:cs typeface="Arial"/>
              </a:rPr>
              <a:t>ERRORI</a:t>
            </a:r>
            <a:r>
              <a:rPr sz="1800" b="1" spc="-50" dirty="0">
                <a:latin typeface="Arial"/>
                <a:cs typeface="Arial"/>
              </a:rPr>
              <a:t> </a:t>
            </a:r>
            <a:r>
              <a:rPr sz="1800" b="1" spc="-5" dirty="0">
                <a:latin typeface="Arial"/>
                <a:cs typeface="Arial"/>
              </a:rPr>
              <a:t>SIGNIFICATIVI</a:t>
            </a:r>
            <a:endParaRPr sz="1800" dirty="0">
              <a:latin typeface="Arial"/>
              <a:cs typeface="Arial"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7F40B3C3-BA5D-4FDA-A6CD-CD37A1D1C597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8518" y="76200"/>
            <a:ext cx="1386882" cy="126919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29882" y="1450911"/>
            <a:ext cx="8424545" cy="4255135"/>
          </a:xfrm>
          <a:prstGeom prst="rect">
            <a:avLst/>
          </a:prstGeom>
        </p:spPr>
        <p:txBody>
          <a:bodyPr vert="horz" wrap="square" lIns="0" tIns="71755" rIns="0" bIns="0" rtlCol="0">
            <a:spAutoFit/>
          </a:bodyPr>
          <a:lstStyle/>
          <a:p>
            <a:pPr marR="12700" algn="ctr">
              <a:lnSpc>
                <a:spcPct val="100000"/>
              </a:lnSpc>
              <a:spcBef>
                <a:spcPts val="565"/>
              </a:spcBef>
            </a:pPr>
            <a:r>
              <a:rPr sz="1800" b="1" dirty="0">
                <a:latin typeface="Arial"/>
                <a:cs typeface="Arial"/>
              </a:rPr>
              <a:t>ESEMPI </a:t>
            </a:r>
            <a:r>
              <a:rPr sz="1800" b="1" spc="-10" dirty="0">
                <a:latin typeface="Arial"/>
                <a:cs typeface="Arial"/>
              </a:rPr>
              <a:t>PARAGRAFI </a:t>
            </a:r>
            <a:r>
              <a:rPr sz="1800" b="1" spc="-15" dirty="0">
                <a:latin typeface="Arial"/>
                <a:cs typeface="Arial"/>
              </a:rPr>
              <a:t>DI</a:t>
            </a:r>
            <a:r>
              <a:rPr sz="1800" b="1" spc="-10" dirty="0">
                <a:latin typeface="Arial"/>
                <a:cs typeface="Arial"/>
              </a:rPr>
              <a:t> </a:t>
            </a:r>
            <a:r>
              <a:rPr sz="1800" b="1" spc="5" dirty="0">
                <a:latin typeface="Arial"/>
                <a:cs typeface="Arial"/>
              </a:rPr>
              <a:t>GIUDIZI</a:t>
            </a:r>
            <a:endParaRPr sz="1800">
              <a:latin typeface="Arial"/>
              <a:cs typeface="Arial"/>
            </a:endParaRPr>
          </a:p>
          <a:p>
            <a:pPr marR="6350" algn="ctr">
              <a:lnSpc>
                <a:spcPct val="100000"/>
              </a:lnSpc>
              <a:spcBef>
                <a:spcPts val="470"/>
              </a:spcBef>
            </a:pPr>
            <a:r>
              <a:rPr sz="1800" b="1" spc="-10" dirty="0">
                <a:latin typeface="Arial"/>
                <a:cs typeface="Arial"/>
              </a:rPr>
              <a:t>Esempio</a:t>
            </a:r>
            <a:r>
              <a:rPr sz="1800" b="1" spc="-30" dirty="0">
                <a:latin typeface="Arial"/>
                <a:cs typeface="Arial"/>
              </a:rPr>
              <a:t> </a:t>
            </a:r>
            <a:r>
              <a:rPr sz="1800" b="1" dirty="0">
                <a:latin typeface="Arial"/>
                <a:cs typeface="Arial"/>
              </a:rPr>
              <a:t>1</a:t>
            </a:r>
            <a:endParaRPr sz="18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415"/>
              </a:spcBef>
            </a:pPr>
            <a:r>
              <a:rPr sz="1550" u="heavy" spc="25" dirty="0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Include </a:t>
            </a:r>
            <a:r>
              <a:rPr sz="1550" u="heavy" spc="20" dirty="0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le </a:t>
            </a:r>
            <a:r>
              <a:rPr sz="1550" u="heavy" spc="25" dirty="0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seguenti</a:t>
            </a:r>
            <a:r>
              <a:rPr sz="1550" u="heavy" spc="-204" dirty="0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 </a:t>
            </a:r>
            <a:r>
              <a:rPr sz="1550" u="heavy" spc="25" dirty="0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circostanze:</a:t>
            </a:r>
            <a:endParaRPr sz="1550">
              <a:latin typeface="Arial"/>
              <a:cs typeface="Arial"/>
            </a:endParaRPr>
          </a:p>
          <a:p>
            <a:pPr marL="355600" indent="-342900">
              <a:lnSpc>
                <a:spcPct val="100000"/>
              </a:lnSpc>
              <a:spcBef>
                <a:spcPts val="470"/>
              </a:spcBef>
              <a:buAutoNum type="arabicPeriod"/>
              <a:tabLst>
                <a:tab pos="355600" algn="l"/>
                <a:tab pos="356235" algn="l"/>
              </a:tabLst>
            </a:pPr>
            <a:r>
              <a:rPr sz="1550" spc="25" dirty="0">
                <a:latin typeface="Arial"/>
                <a:cs typeface="Arial"/>
              </a:rPr>
              <a:t>Società</a:t>
            </a:r>
            <a:r>
              <a:rPr sz="1550" spc="-100" dirty="0">
                <a:latin typeface="Arial"/>
                <a:cs typeface="Arial"/>
              </a:rPr>
              <a:t> </a:t>
            </a:r>
            <a:r>
              <a:rPr sz="1550" spc="25" dirty="0">
                <a:latin typeface="Arial"/>
                <a:cs typeface="Arial"/>
              </a:rPr>
              <a:t>soggetta</a:t>
            </a:r>
            <a:r>
              <a:rPr sz="1550" spc="-20" dirty="0">
                <a:latin typeface="Arial"/>
                <a:cs typeface="Arial"/>
              </a:rPr>
              <a:t> </a:t>
            </a:r>
            <a:r>
              <a:rPr sz="1550" spc="25" dirty="0">
                <a:latin typeface="Arial"/>
                <a:cs typeface="Arial"/>
              </a:rPr>
              <a:t>alle</a:t>
            </a:r>
            <a:r>
              <a:rPr sz="1550" spc="-25" dirty="0">
                <a:latin typeface="Arial"/>
                <a:cs typeface="Arial"/>
              </a:rPr>
              <a:t> </a:t>
            </a:r>
            <a:r>
              <a:rPr sz="1550" spc="25" dirty="0">
                <a:latin typeface="Arial"/>
                <a:cs typeface="Arial"/>
              </a:rPr>
              <a:t>disposizioni</a:t>
            </a:r>
            <a:r>
              <a:rPr sz="1550" spc="-90" dirty="0">
                <a:latin typeface="Arial"/>
                <a:cs typeface="Arial"/>
              </a:rPr>
              <a:t> </a:t>
            </a:r>
            <a:r>
              <a:rPr sz="1550" spc="25" dirty="0">
                <a:latin typeface="Arial"/>
                <a:cs typeface="Arial"/>
              </a:rPr>
              <a:t>dell’articolo</a:t>
            </a:r>
            <a:r>
              <a:rPr sz="1550" spc="-90" dirty="0">
                <a:latin typeface="Arial"/>
                <a:cs typeface="Arial"/>
              </a:rPr>
              <a:t> </a:t>
            </a:r>
            <a:r>
              <a:rPr sz="1550" spc="25" dirty="0">
                <a:latin typeface="Arial"/>
                <a:cs typeface="Arial"/>
              </a:rPr>
              <a:t>123-</a:t>
            </a:r>
            <a:r>
              <a:rPr sz="1550" i="1" spc="25" dirty="0">
                <a:latin typeface="Arial"/>
                <a:cs typeface="Arial"/>
              </a:rPr>
              <a:t>bis</a:t>
            </a:r>
            <a:r>
              <a:rPr sz="1550" i="1" spc="-95" dirty="0">
                <a:latin typeface="Arial"/>
                <a:cs typeface="Arial"/>
              </a:rPr>
              <a:t> </a:t>
            </a:r>
            <a:r>
              <a:rPr sz="1550" spc="25" dirty="0">
                <a:latin typeface="Arial"/>
                <a:cs typeface="Arial"/>
              </a:rPr>
              <a:t>del</a:t>
            </a:r>
            <a:r>
              <a:rPr sz="1550" spc="-30" dirty="0">
                <a:latin typeface="Arial"/>
                <a:cs typeface="Arial"/>
              </a:rPr>
              <a:t> </a:t>
            </a:r>
            <a:r>
              <a:rPr sz="1550" spc="20" dirty="0">
                <a:latin typeface="Arial"/>
                <a:cs typeface="Arial"/>
              </a:rPr>
              <a:t>DLgs</a:t>
            </a:r>
            <a:r>
              <a:rPr sz="1550" spc="60" dirty="0">
                <a:latin typeface="Arial"/>
                <a:cs typeface="Arial"/>
              </a:rPr>
              <a:t> </a:t>
            </a:r>
            <a:r>
              <a:rPr sz="1550" spc="25" dirty="0">
                <a:latin typeface="Arial"/>
                <a:cs typeface="Arial"/>
              </a:rPr>
              <a:t>58/98;</a:t>
            </a:r>
            <a:endParaRPr sz="1550">
              <a:latin typeface="Arial"/>
              <a:cs typeface="Arial"/>
            </a:endParaRPr>
          </a:p>
          <a:p>
            <a:pPr marL="355600" indent="-342900">
              <a:lnSpc>
                <a:spcPct val="100000"/>
              </a:lnSpc>
              <a:spcBef>
                <a:spcPts val="470"/>
              </a:spcBef>
              <a:buAutoNum type="arabicPeriod"/>
              <a:tabLst>
                <a:tab pos="355600" algn="l"/>
                <a:tab pos="356235" algn="l"/>
              </a:tabLst>
            </a:pPr>
            <a:r>
              <a:rPr sz="1550" spc="20" dirty="0">
                <a:latin typeface="Arial"/>
                <a:cs typeface="Arial"/>
              </a:rPr>
              <a:t>Ente di </a:t>
            </a:r>
            <a:r>
              <a:rPr sz="1550" spc="25" dirty="0">
                <a:latin typeface="Arial"/>
                <a:cs typeface="Arial"/>
              </a:rPr>
              <a:t>Interesse</a:t>
            </a:r>
            <a:r>
              <a:rPr sz="1550" spc="-125" dirty="0">
                <a:latin typeface="Arial"/>
                <a:cs typeface="Arial"/>
              </a:rPr>
              <a:t> </a:t>
            </a:r>
            <a:r>
              <a:rPr sz="1550" spc="30" dirty="0">
                <a:latin typeface="Arial"/>
                <a:cs typeface="Arial"/>
              </a:rPr>
              <a:t>Pubblico;</a:t>
            </a:r>
            <a:endParaRPr sz="1550">
              <a:latin typeface="Arial"/>
              <a:cs typeface="Arial"/>
            </a:endParaRPr>
          </a:p>
          <a:p>
            <a:pPr marL="355600" indent="-342900">
              <a:lnSpc>
                <a:spcPct val="100000"/>
              </a:lnSpc>
              <a:spcBef>
                <a:spcPts val="390"/>
              </a:spcBef>
              <a:buAutoNum type="arabicPeriod"/>
              <a:tabLst>
                <a:tab pos="355600" algn="l"/>
                <a:tab pos="356235" algn="l"/>
              </a:tabLst>
            </a:pPr>
            <a:r>
              <a:rPr sz="1550" spc="25" dirty="0">
                <a:latin typeface="Arial"/>
                <a:cs typeface="Arial"/>
              </a:rPr>
              <a:t>Sistema </a:t>
            </a:r>
            <a:r>
              <a:rPr sz="1550" spc="20" dirty="0">
                <a:latin typeface="Arial"/>
                <a:cs typeface="Arial"/>
              </a:rPr>
              <a:t>di </a:t>
            </a:r>
            <a:r>
              <a:rPr sz="1550" spc="25" dirty="0">
                <a:latin typeface="Arial"/>
                <a:cs typeface="Arial"/>
              </a:rPr>
              <a:t>amministrazione </a:t>
            </a:r>
            <a:r>
              <a:rPr sz="1550" spc="15" dirty="0">
                <a:latin typeface="Arial"/>
                <a:cs typeface="Arial"/>
              </a:rPr>
              <a:t>e </a:t>
            </a:r>
            <a:r>
              <a:rPr sz="1550" spc="20" dirty="0">
                <a:latin typeface="Arial"/>
                <a:cs typeface="Arial"/>
              </a:rPr>
              <a:t>di </a:t>
            </a:r>
            <a:r>
              <a:rPr sz="1550" spc="25" dirty="0">
                <a:latin typeface="Arial"/>
                <a:cs typeface="Arial"/>
              </a:rPr>
              <a:t>controllo</a:t>
            </a:r>
            <a:r>
              <a:rPr sz="1550" spc="-330" dirty="0">
                <a:latin typeface="Arial"/>
                <a:cs typeface="Arial"/>
              </a:rPr>
              <a:t> </a:t>
            </a:r>
            <a:r>
              <a:rPr sz="1550" spc="20" dirty="0">
                <a:latin typeface="Arial"/>
                <a:cs typeface="Arial"/>
              </a:rPr>
              <a:t>tradizionale;</a:t>
            </a:r>
            <a:endParaRPr sz="1550">
              <a:latin typeface="Arial"/>
              <a:cs typeface="Arial"/>
            </a:endParaRPr>
          </a:p>
          <a:p>
            <a:pPr marL="355600" indent="-342900">
              <a:lnSpc>
                <a:spcPct val="100000"/>
              </a:lnSpc>
              <a:spcBef>
                <a:spcPts val="470"/>
              </a:spcBef>
              <a:buAutoNum type="arabicPeriod"/>
              <a:tabLst>
                <a:tab pos="355600" algn="l"/>
                <a:tab pos="356235" algn="l"/>
              </a:tabLst>
            </a:pPr>
            <a:r>
              <a:rPr sz="1550" spc="10" dirty="0">
                <a:latin typeface="Arial"/>
                <a:cs typeface="Arial"/>
              </a:rPr>
              <a:t>Il </a:t>
            </a:r>
            <a:r>
              <a:rPr sz="1550" spc="30" dirty="0">
                <a:latin typeface="Arial"/>
                <a:cs typeface="Arial"/>
              </a:rPr>
              <a:t>bilancio </a:t>
            </a:r>
            <a:r>
              <a:rPr sz="1550" spc="15" dirty="0">
                <a:latin typeface="Arial"/>
                <a:cs typeface="Arial"/>
              </a:rPr>
              <a:t>è </a:t>
            </a:r>
            <a:r>
              <a:rPr sz="1550" spc="20" dirty="0">
                <a:latin typeface="Arial"/>
                <a:cs typeface="Arial"/>
              </a:rPr>
              <a:t>redatto in </a:t>
            </a:r>
            <a:r>
              <a:rPr sz="1550" spc="25" dirty="0">
                <a:latin typeface="Arial"/>
                <a:cs typeface="Arial"/>
              </a:rPr>
              <a:t>conformità agli</a:t>
            </a:r>
            <a:r>
              <a:rPr sz="1550" spc="-310" dirty="0">
                <a:latin typeface="Arial"/>
                <a:cs typeface="Arial"/>
              </a:rPr>
              <a:t> </a:t>
            </a:r>
            <a:r>
              <a:rPr sz="1550" spc="10" dirty="0">
                <a:latin typeface="Arial"/>
                <a:cs typeface="Arial"/>
              </a:rPr>
              <a:t>IFRS;</a:t>
            </a:r>
            <a:endParaRPr sz="1550">
              <a:latin typeface="Arial"/>
              <a:cs typeface="Arial"/>
            </a:endParaRPr>
          </a:p>
          <a:p>
            <a:pPr marL="355600" indent="-342900">
              <a:lnSpc>
                <a:spcPct val="100000"/>
              </a:lnSpc>
              <a:spcBef>
                <a:spcPts val="470"/>
              </a:spcBef>
              <a:buAutoNum type="arabicPeriod"/>
              <a:tabLst>
                <a:tab pos="355600" algn="l"/>
                <a:tab pos="356235" algn="l"/>
              </a:tabLst>
            </a:pPr>
            <a:r>
              <a:rPr sz="1550" spc="15" dirty="0">
                <a:latin typeface="Arial"/>
                <a:cs typeface="Arial"/>
              </a:rPr>
              <a:t>Giudizio </a:t>
            </a:r>
            <a:r>
              <a:rPr sz="1550" spc="20" dirty="0">
                <a:latin typeface="Arial"/>
                <a:cs typeface="Arial"/>
              </a:rPr>
              <a:t>senza </a:t>
            </a:r>
            <a:r>
              <a:rPr sz="1550" spc="30" dirty="0">
                <a:latin typeface="Arial"/>
                <a:cs typeface="Arial"/>
              </a:rPr>
              <a:t>modifica </a:t>
            </a:r>
            <a:r>
              <a:rPr sz="1550" spc="25" dirty="0">
                <a:latin typeface="Arial"/>
                <a:cs typeface="Arial"/>
              </a:rPr>
              <a:t>sul</a:t>
            </a:r>
            <a:r>
              <a:rPr sz="1550" spc="-175" dirty="0">
                <a:latin typeface="Arial"/>
                <a:cs typeface="Arial"/>
              </a:rPr>
              <a:t> </a:t>
            </a:r>
            <a:r>
              <a:rPr sz="1550" spc="30" dirty="0">
                <a:latin typeface="Arial"/>
                <a:cs typeface="Arial"/>
              </a:rPr>
              <a:t>bilancio;</a:t>
            </a:r>
            <a:endParaRPr sz="1550">
              <a:latin typeface="Arial"/>
              <a:cs typeface="Arial"/>
            </a:endParaRPr>
          </a:p>
          <a:p>
            <a:pPr marL="355600" indent="-342900">
              <a:lnSpc>
                <a:spcPct val="100000"/>
              </a:lnSpc>
              <a:spcBef>
                <a:spcPts val="465"/>
              </a:spcBef>
              <a:buAutoNum type="arabicPeriod"/>
              <a:tabLst>
                <a:tab pos="355600" algn="l"/>
                <a:tab pos="356235" algn="l"/>
              </a:tabLst>
            </a:pPr>
            <a:r>
              <a:rPr sz="1550" spc="5" dirty="0">
                <a:latin typeface="Arial"/>
                <a:cs typeface="Arial"/>
              </a:rPr>
              <a:t>I</a:t>
            </a:r>
            <a:r>
              <a:rPr sz="1550" spc="-45" dirty="0">
                <a:latin typeface="Arial"/>
                <a:cs typeface="Arial"/>
              </a:rPr>
              <a:t> </a:t>
            </a:r>
            <a:r>
              <a:rPr sz="1550" spc="25" dirty="0">
                <a:latin typeface="Arial"/>
                <a:cs typeface="Arial"/>
              </a:rPr>
              <a:t>termini</a:t>
            </a:r>
            <a:r>
              <a:rPr sz="1550" spc="-20" dirty="0">
                <a:latin typeface="Arial"/>
                <a:cs typeface="Arial"/>
              </a:rPr>
              <a:t> </a:t>
            </a:r>
            <a:r>
              <a:rPr sz="1550" spc="25" dirty="0">
                <a:latin typeface="Arial"/>
                <a:cs typeface="Arial"/>
              </a:rPr>
              <a:t>dell’incarico</a:t>
            </a:r>
            <a:r>
              <a:rPr sz="1550" spc="-85" dirty="0">
                <a:latin typeface="Arial"/>
                <a:cs typeface="Arial"/>
              </a:rPr>
              <a:t> </a:t>
            </a:r>
            <a:r>
              <a:rPr sz="1550" spc="20" dirty="0">
                <a:latin typeface="Arial"/>
                <a:cs typeface="Arial"/>
              </a:rPr>
              <a:t>di</a:t>
            </a:r>
            <a:r>
              <a:rPr sz="1550" spc="-100" dirty="0">
                <a:latin typeface="Arial"/>
                <a:cs typeface="Arial"/>
              </a:rPr>
              <a:t> </a:t>
            </a:r>
            <a:r>
              <a:rPr sz="1550" spc="25" dirty="0">
                <a:latin typeface="Arial"/>
                <a:cs typeface="Arial"/>
              </a:rPr>
              <a:t>revisione</a:t>
            </a:r>
            <a:r>
              <a:rPr sz="1550" spc="-15" dirty="0">
                <a:latin typeface="Arial"/>
                <a:cs typeface="Arial"/>
              </a:rPr>
              <a:t> </a:t>
            </a:r>
            <a:r>
              <a:rPr sz="1550" spc="30" dirty="0">
                <a:latin typeface="Arial"/>
                <a:cs typeface="Arial"/>
              </a:rPr>
              <a:t>rispecchiano</a:t>
            </a:r>
            <a:r>
              <a:rPr sz="1550" spc="-85" dirty="0">
                <a:latin typeface="Arial"/>
                <a:cs typeface="Arial"/>
              </a:rPr>
              <a:t> </a:t>
            </a:r>
            <a:r>
              <a:rPr sz="1550" spc="25" dirty="0">
                <a:latin typeface="Arial"/>
                <a:cs typeface="Arial"/>
              </a:rPr>
              <a:t>quelli</a:t>
            </a:r>
            <a:r>
              <a:rPr sz="1550" spc="-100" dirty="0">
                <a:latin typeface="Arial"/>
                <a:cs typeface="Arial"/>
              </a:rPr>
              <a:t> </a:t>
            </a:r>
            <a:r>
              <a:rPr sz="1550" spc="25" dirty="0">
                <a:latin typeface="Arial"/>
                <a:cs typeface="Arial"/>
              </a:rPr>
              <a:t>previsti</a:t>
            </a:r>
            <a:r>
              <a:rPr sz="1550" spc="-90" dirty="0">
                <a:latin typeface="Arial"/>
                <a:cs typeface="Arial"/>
              </a:rPr>
              <a:t> </a:t>
            </a:r>
            <a:r>
              <a:rPr sz="1550" spc="20" dirty="0">
                <a:latin typeface="Arial"/>
                <a:cs typeface="Arial"/>
              </a:rPr>
              <a:t>dall’ISA</a:t>
            </a:r>
            <a:r>
              <a:rPr sz="1550" spc="-45" dirty="0">
                <a:latin typeface="Arial"/>
                <a:cs typeface="Arial"/>
              </a:rPr>
              <a:t> </a:t>
            </a:r>
            <a:r>
              <a:rPr sz="1550" spc="20" dirty="0">
                <a:latin typeface="Arial"/>
                <a:cs typeface="Arial"/>
              </a:rPr>
              <a:t>Italia</a:t>
            </a:r>
            <a:r>
              <a:rPr sz="1550" spc="-20" dirty="0">
                <a:latin typeface="Arial"/>
                <a:cs typeface="Arial"/>
              </a:rPr>
              <a:t> </a:t>
            </a:r>
            <a:r>
              <a:rPr sz="1550" spc="20" dirty="0">
                <a:latin typeface="Arial"/>
                <a:cs typeface="Arial"/>
              </a:rPr>
              <a:t>n°</a:t>
            </a:r>
            <a:r>
              <a:rPr sz="1550" spc="-5" dirty="0">
                <a:latin typeface="Arial"/>
                <a:cs typeface="Arial"/>
              </a:rPr>
              <a:t> </a:t>
            </a:r>
            <a:r>
              <a:rPr sz="1550" spc="25" dirty="0">
                <a:latin typeface="Arial"/>
                <a:cs typeface="Arial"/>
              </a:rPr>
              <a:t>210;</a:t>
            </a:r>
            <a:endParaRPr sz="1550">
              <a:latin typeface="Arial"/>
              <a:cs typeface="Arial"/>
            </a:endParaRPr>
          </a:p>
          <a:p>
            <a:pPr marL="355600" marR="5080" indent="-342900" algn="just">
              <a:lnSpc>
                <a:spcPct val="103400"/>
              </a:lnSpc>
              <a:spcBef>
                <a:spcPts val="330"/>
              </a:spcBef>
              <a:buAutoNum type="arabicPeriod"/>
              <a:tabLst>
                <a:tab pos="356235" algn="l"/>
              </a:tabLst>
            </a:pPr>
            <a:r>
              <a:rPr sz="1550" spc="15" dirty="0">
                <a:latin typeface="Arial"/>
                <a:cs typeface="Arial"/>
              </a:rPr>
              <a:t>In </a:t>
            </a:r>
            <a:r>
              <a:rPr sz="1550" spc="25" dirty="0">
                <a:latin typeface="Arial"/>
                <a:cs typeface="Arial"/>
              </a:rPr>
              <a:t>aggiunta </a:t>
            </a:r>
            <a:r>
              <a:rPr sz="1550" spc="5" dirty="0">
                <a:latin typeface="Arial"/>
                <a:cs typeface="Arial"/>
              </a:rPr>
              <a:t>alla </a:t>
            </a:r>
            <a:r>
              <a:rPr sz="1550" spc="20" dirty="0">
                <a:latin typeface="Arial"/>
                <a:cs typeface="Arial"/>
              </a:rPr>
              <a:t>revisione contabile </a:t>
            </a:r>
            <a:r>
              <a:rPr sz="1550" spc="25" dirty="0">
                <a:latin typeface="Arial"/>
                <a:cs typeface="Arial"/>
              </a:rPr>
              <a:t>del </a:t>
            </a:r>
            <a:r>
              <a:rPr sz="1550" spc="10" dirty="0">
                <a:latin typeface="Arial"/>
                <a:cs typeface="Arial"/>
              </a:rPr>
              <a:t>bilancio, </a:t>
            </a:r>
            <a:r>
              <a:rPr sz="1550" spc="15" dirty="0">
                <a:latin typeface="Arial"/>
                <a:cs typeface="Arial"/>
              </a:rPr>
              <a:t>il revisore </a:t>
            </a:r>
            <a:r>
              <a:rPr sz="1550" spc="25" dirty="0">
                <a:latin typeface="Arial"/>
                <a:cs typeface="Arial"/>
              </a:rPr>
              <a:t>ha </a:t>
            </a:r>
            <a:r>
              <a:rPr sz="1550" dirty="0">
                <a:latin typeface="Arial"/>
                <a:cs typeface="Arial"/>
              </a:rPr>
              <a:t>altri </a:t>
            </a:r>
            <a:r>
              <a:rPr sz="1550" spc="10" dirty="0">
                <a:latin typeface="Arial"/>
                <a:cs typeface="Arial"/>
              </a:rPr>
              <a:t>obblighi </a:t>
            </a:r>
            <a:r>
              <a:rPr sz="1550" spc="20" dirty="0">
                <a:latin typeface="Arial"/>
                <a:cs typeface="Arial"/>
              </a:rPr>
              <a:t>di </a:t>
            </a:r>
            <a:r>
              <a:rPr sz="1550" spc="10" dirty="0">
                <a:latin typeface="Arial"/>
                <a:cs typeface="Arial"/>
              </a:rPr>
              <a:t>reportistica  </a:t>
            </a:r>
            <a:r>
              <a:rPr sz="1550" spc="15" dirty="0">
                <a:latin typeface="Arial"/>
                <a:cs typeface="Arial"/>
              </a:rPr>
              <a:t>previsti </a:t>
            </a:r>
            <a:r>
              <a:rPr sz="1550" spc="25" dirty="0">
                <a:latin typeface="Arial"/>
                <a:cs typeface="Arial"/>
              </a:rPr>
              <a:t>dalla </a:t>
            </a:r>
            <a:r>
              <a:rPr sz="1550" spc="20" dirty="0">
                <a:latin typeface="Arial"/>
                <a:cs typeface="Arial"/>
              </a:rPr>
              <a:t>normativa </a:t>
            </a:r>
            <a:r>
              <a:rPr sz="1550" spc="5" dirty="0">
                <a:latin typeface="Arial"/>
                <a:cs typeface="Arial"/>
              </a:rPr>
              <a:t>italiana </a:t>
            </a:r>
            <a:r>
              <a:rPr sz="1550" spc="10" dirty="0">
                <a:latin typeface="Arial"/>
                <a:cs typeface="Arial"/>
              </a:rPr>
              <a:t>(giudizio </a:t>
            </a:r>
            <a:r>
              <a:rPr sz="1550" spc="25" dirty="0">
                <a:latin typeface="Arial"/>
                <a:cs typeface="Arial"/>
              </a:rPr>
              <a:t>sulla </a:t>
            </a:r>
            <a:r>
              <a:rPr sz="1550" spc="10" dirty="0">
                <a:latin typeface="Arial"/>
                <a:cs typeface="Arial"/>
              </a:rPr>
              <a:t>coerenza </a:t>
            </a:r>
            <a:r>
              <a:rPr sz="1550" spc="30" dirty="0">
                <a:latin typeface="Arial"/>
                <a:cs typeface="Arial"/>
              </a:rPr>
              <a:t>con </a:t>
            </a:r>
            <a:r>
              <a:rPr sz="1550" spc="15" dirty="0">
                <a:latin typeface="Arial"/>
                <a:cs typeface="Arial"/>
              </a:rPr>
              <a:t>il </a:t>
            </a:r>
            <a:r>
              <a:rPr sz="1550" spc="10" dirty="0">
                <a:latin typeface="Arial"/>
                <a:cs typeface="Arial"/>
              </a:rPr>
              <a:t>bilancio della </a:t>
            </a:r>
            <a:r>
              <a:rPr sz="1550" spc="20" dirty="0">
                <a:latin typeface="Arial"/>
                <a:cs typeface="Arial"/>
              </a:rPr>
              <a:t>relazione  </a:t>
            </a:r>
            <a:r>
              <a:rPr sz="1550" spc="25" dirty="0">
                <a:latin typeface="Arial"/>
                <a:cs typeface="Arial"/>
              </a:rPr>
              <a:t>sulla </a:t>
            </a:r>
            <a:r>
              <a:rPr sz="1550" spc="20" dirty="0">
                <a:latin typeface="Arial"/>
                <a:cs typeface="Arial"/>
              </a:rPr>
              <a:t>gestione </a:t>
            </a:r>
            <a:r>
              <a:rPr sz="1550" spc="15" dirty="0">
                <a:latin typeface="Arial"/>
                <a:cs typeface="Arial"/>
              </a:rPr>
              <a:t>e </a:t>
            </a:r>
            <a:r>
              <a:rPr sz="1550" spc="20" dirty="0">
                <a:latin typeface="Arial"/>
                <a:cs typeface="Arial"/>
              </a:rPr>
              <a:t>di </a:t>
            </a:r>
            <a:r>
              <a:rPr sz="1550" spc="15" dirty="0">
                <a:latin typeface="Arial"/>
                <a:cs typeface="Arial"/>
              </a:rPr>
              <a:t>alcune informazioni relative </a:t>
            </a:r>
            <a:r>
              <a:rPr sz="1550" spc="20" dirty="0">
                <a:latin typeface="Arial"/>
                <a:cs typeface="Arial"/>
              </a:rPr>
              <a:t>al </a:t>
            </a:r>
            <a:r>
              <a:rPr sz="1550" spc="15" dirty="0">
                <a:latin typeface="Arial"/>
                <a:cs typeface="Arial"/>
              </a:rPr>
              <a:t>governo </a:t>
            </a:r>
            <a:r>
              <a:rPr sz="1550" spc="20" dirty="0">
                <a:latin typeface="Arial"/>
                <a:cs typeface="Arial"/>
              </a:rPr>
              <a:t>societario </a:t>
            </a:r>
            <a:r>
              <a:rPr sz="1550" spc="15" dirty="0">
                <a:latin typeface="Arial"/>
                <a:cs typeface="Arial"/>
              </a:rPr>
              <a:t>e </a:t>
            </a:r>
            <a:r>
              <a:rPr sz="1550" spc="5" dirty="0">
                <a:latin typeface="Arial"/>
                <a:cs typeface="Arial"/>
              </a:rPr>
              <a:t>agli </a:t>
            </a:r>
            <a:r>
              <a:rPr sz="1550" spc="15" dirty="0">
                <a:latin typeface="Arial"/>
                <a:cs typeface="Arial"/>
              </a:rPr>
              <a:t>assetti  </a:t>
            </a:r>
            <a:r>
              <a:rPr sz="1550" spc="20" dirty="0">
                <a:latin typeface="Arial"/>
                <a:cs typeface="Arial"/>
              </a:rPr>
              <a:t>proprietari, </a:t>
            </a:r>
            <a:r>
              <a:rPr sz="1550" spc="15" dirty="0">
                <a:latin typeface="Arial"/>
                <a:cs typeface="Arial"/>
              </a:rPr>
              <a:t>e </a:t>
            </a:r>
            <a:r>
              <a:rPr sz="1550" spc="10" dirty="0">
                <a:latin typeface="Arial"/>
                <a:cs typeface="Arial"/>
              </a:rPr>
              <a:t>sulla </a:t>
            </a:r>
            <a:r>
              <a:rPr sz="1550" spc="20" dirty="0">
                <a:latin typeface="Arial"/>
                <a:cs typeface="Arial"/>
              </a:rPr>
              <a:t>loro conformità </a:t>
            </a:r>
            <a:r>
              <a:rPr sz="1550" spc="25" dirty="0">
                <a:latin typeface="Arial"/>
                <a:cs typeface="Arial"/>
              </a:rPr>
              <a:t>alle </a:t>
            </a:r>
            <a:r>
              <a:rPr sz="1550" spc="15" dirty="0">
                <a:latin typeface="Arial"/>
                <a:cs typeface="Arial"/>
              </a:rPr>
              <a:t>norme </a:t>
            </a:r>
            <a:r>
              <a:rPr sz="1550" spc="20" dirty="0">
                <a:latin typeface="Arial"/>
                <a:cs typeface="Arial"/>
              </a:rPr>
              <a:t>di </a:t>
            </a:r>
            <a:r>
              <a:rPr sz="1550" spc="25" dirty="0">
                <a:latin typeface="Arial"/>
                <a:cs typeface="Arial"/>
              </a:rPr>
              <a:t>legge: </a:t>
            </a:r>
            <a:r>
              <a:rPr sz="1550" spc="-25" dirty="0">
                <a:latin typeface="Arial"/>
                <a:cs typeface="Arial"/>
              </a:rPr>
              <a:t>il </a:t>
            </a:r>
            <a:r>
              <a:rPr sz="1550" spc="20" dirty="0">
                <a:latin typeface="Arial"/>
                <a:cs typeface="Arial"/>
              </a:rPr>
              <a:t>giudizio </a:t>
            </a:r>
            <a:r>
              <a:rPr sz="1550" spc="15" dirty="0">
                <a:latin typeface="Arial"/>
                <a:cs typeface="Arial"/>
              </a:rPr>
              <a:t>è </a:t>
            </a:r>
            <a:r>
              <a:rPr sz="1550" spc="20" dirty="0">
                <a:latin typeface="Arial"/>
                <a:cs typeface="Arial"/>
              </a:rPr>
              <a:t>senza modifica;  </a:t>
            </a:r>
            <a:r>
              <a:rPr sz="1550" spc="15" dirty="0">
                <a:latin typeface="Arial"/>
                <a:cs typeface="Arial"/>
              </a:rPr>
              <a:t>dichiarazione </a:t>
            </a:r>
            <a:r>
              <a:rPr sz="1550" spc="20" dirty="0">
                <a:latin typeface="Arial"/>
                <a:cs typeface="Arial"/>
              </a:rPr>
              <a:t>di </a:t>
            </a:r>
            <a:r>
              <a:rPr sz="1550" spc="25" dirty="0">
                <a:latin typeface="Arial"/>
                <a:cs typeface="Arial"/>
              </a:rPr>
              <a:t>cui </a:t>
            </a:r>
            <a:r>
              <a:rPr sz="1550" spc="5" dirty="0">
                <a:latin typeface="Arial"/>
                <a:cs typeface="Arial"/>
              </a:rPr>
              <a:t>all’articolo </a:t>
            </a:r>
            <a:r>
              <a:rPr sz="1550" spc="25" dirty="0">
                <a:latin typeface="Arial"/>
                <a:cs typeface="Arial"/>
              </a:rPr>
              <a:t>14, comma </a:t>
            </a:r>
            <a:r>
              <a:rPr sz="1550" spc="20" dirty="0">
                <a:latin typeface="Arial"/>
                <a:cs typeface="Arial"/>
              </a:rPr>
              <a:t>2, lettera </a:t>
            </a:r>
            <a:r>
              <a:rPr sz="1550" spc="15" dirty="0">
                <a:latin typeface="Arial"/>
                <a:cs typeface="Arial"/>
              </a:rPr>
              <a:t>e), </a:t>
            </a:r>
            <a:r>
              <a:rPr sz="1550" spc="25" dirty="0">
                <a:latin typeface="Arial"/>
                <a:cs typeface="Arial"/>
              </a:rPr>
              <a:t>del </a:t>
            </a:r>
            <a:r>
              <a:rPr sz="1550" spc="20" dirty="0">
                <a:latin typeface="Arial"/>
                <a:cs typeface="Arial"/>
              </a:rPr>
              <a:t>DLgs 39/2010: </a:t>
            </a:r>
            <a:r>
              <a:rPr sz="1550" spc="15" dirty="0">
                <a:latin typeface="Arial"/>
                <a:cs typeface="Arial"/>
              </a:rPr>
              <a:t>indicazione  </a:t>
            </a:r>
            <a:r>
              <a:rPr sz="1550" spc="30" dirty="0">
                <a:latin typeface="Arial"/>
                <a:cs typeface="Arial"/>
              </a:rPr>
              <a:t>che </a:t>
            </a:r>
            <a:r>
              <a:rPr sz="1550" spc="25" dirty="0">
                <a:latin typeface="Arial"/>
                <a:cs typeface="Arial"/>
              </a:rPr>
              <a:t>non esiste nulla da</a:t>
            </a:r>
            <a:r>
              <a:rPr sz="1550" spc="-250" dirty="0">
                <a:latin typeface="Arial"/>
                <a:cs typeface="Arial"/>
              </a:rPr>
              <a:t> </a:t>
            </a:r>
            <a:r>
              <a:rPr sz="1550" spc="20" dirty="0">
                <a:latin typeface="Arial"/>
                <a:cs typeface="Arial"/>
              </a:rPr>
              <a:t>riportare).</a:t>
            </a:r>
            <a:endParaRPr sz="1550">
              <a:latin typeface="Arial"/>
              <a:cs typeface="Arial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383222" y="872807"/>
            <a:ext cx="1845945" cy="35750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pc="5" dirty="0"/>
              <a:t>SA Italia</a:t>
            </a:r>
            <a:r>
              <a:rPr spc="-70" dirty="0"/>
              <a:t> </a:t>
            </a:r>
            <a:r>
              <a:rPr spc="5" dirty="0"/>
              <a:t>720B</a:t>
            </a:r>
          </a:p>
        </p:txBody>
      </p:sp>
      <p:sp>
        <p:nvSpPr>
          <p:cNvPr id="5" name="object 5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ts val="1670"/>
              </a:lnSpc>
            </a:pPr>
            <a:fld id="{81D60167-4931-47E6-BA6A-407CBD079E47}" type="slidenum">
              <a:rPr spc="10" dirty="0"/>
              <a:t>20</a:t>
            </a:fld>
            <a:endParaRPr spc="1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D5E6C2D-E453-4D77-B68C-F3AEE37F3667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8518" y="76200"/>
            <a:ext cx="1386882" cy="126919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29882" y="1509966"/>
            <a:ext cx="8413115" cy="4592320"/>
          </a:xfrm>
          <a:prstGeom prst="rect">
            <a:avLst/>
          </a:prstGeom>
        </p:spPr>
        <p:txBody>
          <a:bodyPr vert="horz" wrap="square" lIns="0" tIns="10795" rIns="0" bIns="0" rtlCol="0">
            <a:spAutoFit/>
          </a:bodyPr>
          <a:lstStyle/>
          <a:p>
            <a:pPr marL="127000" marR="118745" indent="3175" algn="ctr">
              <a:lnSpc>
                <a:spcPct val="100800"/>
              </a:lnSpc>
              <a:spcBef>
                <a:spcPts val="85"/>
              </a:spcBef>
            </a:pPr>
            <a:r>
              <a:rPr sz="1800" b="1" dirty="0">
                <a:latin typeface="Arial"/>
                <a:cs typeface="Arial"/>
              </a:rPr>
              <a:t>RELAZIONE </a:t>
            </a:r>
            <a:r>
              <a:rPr sz="1800" b="1" spc="-5" dirty="0">
                <a:latin typeface="Arial"/>
                <a:cs typeface="Arial"/>
              </a:rPr>
              <a:t>[DEL </a:t>
            </a:r>
            <a:r>
              <a:rPr sz="1800" b="1" dirty="0">
                <a:latin typeface="Arial"/>
                <a:cs typeface="Arial"/>
              </a:rPr>
              <a:t>REVISORE][DELLA </a:t>
            </a:r>
            <a:r>
              <a:rPr sz="1800" b="1" spc="5" dirty="0">
                <a:latin typeface="Arial"/>
                <a:cs typeface="Arial"/>
              </a:rPr>
              <a:t>SOCIET</a:t>
            </a:r>
            <a:r>
              <a:rPr sz="1800" b="1" i="1" spc="5" dirty="0">
                <a:latin typeface="MS Reference Sans Serif"/>
                <a:cs typeface="MS Reference Sans Serif"/>
              </a:rPr>
              <a:t>À </a:t>
            </a:r>
            <a:r>
              <a:rPr sz="1800" b="1" spc="-15" dirty="0">
                <a:latin typeface="Arial"/>
                <a:cs typeface="Arial"/>
              </a:rPr>
              <a:t>DI </a:t>
            </a:r>
            <a:r>
              <a:rPr sz="1800" b="1" dirty="0">
                <a:latin typeface="Arial"/>
                <a:cs typeface="Arial"/>
              </a:rPr>
              <a:t>REVISIONE]  </a:t>
            </a:r>
            <a:r>
              <a:rPr sz="1800" b="1" spc="-5" dirty="0">
                <a:latin typeface="Arial"/>
                <a:cs typeface="Arial"/>
              </a:rPr>
              <a:t>INDIPENDENTE </a:t>
            </a:r>
            <a:r>
              <a:rPr sz="1800" b="1" spc="-15" dirty="0">
                <a:latin typeface="Arial"/>
                <a:cs typeface="Arial"/>
              </a:rPr>
              <a:t>AI </a:t>
            </a:r>
            <a:r>
              <a:rPr sz="1800" b="1" spc="-5" dirty="0">
                <a:latin typeface="Arial"/>
                <a:cs typeface="Arial"/>
              </a:rPr>
              <a:t>SENSI </a:t>
            </a:r>
            <a:r>
              <a:rPr sz="1800" b="1" spc="5" dirty="0">
                <a:latin typeface="Arial"/>
                <a:cs typeface="Arial"/>
              </a:rPr>
              <a:t>DEGLI </a:t>
            </a:r>
            <a:r>
              <a:rPr sz="1800" b="1" dirty="0">
                <a:latin typeface="Arial"/>
                <a:cs typeface="Arial"/>
              </a:rPr>
              <a:t>ARTICOLI </a:t>
            </a:r>
            <a:r>
              <a:rPr sz="1800" b="1" spc="-15" dirty="0">
                <a:latin typeface="Arial"/>
                <a:cs typeface="Arial"/>
              </a:rPr>
              <a:t>14 </a:t>
            </a:r>
            <a:r>
              <a:rPr sz="1800" b="1" dirty="0">
                <a:latin typeface="Arial"/>
                <a:cs typeface="Arial"/>
              </a:rPr>
              <a:t>E </a:t>
            </a:r>
            <a:r>
              <a:rPr sz="1800" b="1" spc="-15" dirty="0">
                <a:latin typeface="Arial"/>
                <a:cs typeface="Arial"/>
              </a:rPr>
              <a:t>16 </a:t>
            </a:r>
            <a:r>
              <a:rPr sz="1800" b="1" spc="-10" dirty="0">
                <a:latin typeface="Arial"/>
                <a:cs typeface="Arial"/>
              </a:rPr>
              <a:t>DEL </a:t>
            </a:r>
            <a:r>
              <a:rPr sz="1800" b="1" spc="5" dirty="0">
                <a:latin typeface="Arial"/>
                <a:cs typeface="Arial"/>
              </a:rPr>
              <a:t>DLGS </a:t>
            </a:r>
            <a:r>
              <a:rPr sz="1800" b="1" spc="-15" dirty="0">
                <a:latin typeface="Arial"/>
                <a:cs typeface="Arial"/>
              </a:rPr>
              <a:t>27 </a:t>
            </a:r>
            <a:r>
              <a:rPr sz="1800" b="1" spc="-5" dirty="0">
                <a:latin typeface="Arial"/>
                <a:cs typeface="Arial"/>
              </a:rPr>
              <a:t>GENNAIO  </a:t>
            </a:r>
            <a:r>
              <a:rPr sz="1800" b="1" spc="-25" dirty="0">
                <a:latin typeface="Arial"/>
                <a:cs typeface="Arial"/>
              </a:rPr>
              <a:t>2010, </a:t>
            </a:r>
            <a:r>
              <a:rPr sz="1800" b="1" spc="-15" dirty="0">
                <a:latin typeface="Arial"/>
                <a:cs typeface="Arial"/>
              </a:rPr>
              <a:t>N°</a:t>
            </a:r>
            <a:r>
              <a:rPr sz="1800" b="1" spc="45" dirty="0">
                <a:latin typeface="Arial"/>
                <a:cs typeface="Arial"/>
              </a:rPr>
              <a:t> </a:t>
            </a:r>
            <a:r>
              <a:rPr sz="1800" b="1" spc="-25" dirty="0">
                <a:latin typeface="Arial"/>
                <a:cs typeface="Arial"/>
              </a:rPr>
              <a:t>39</a:t>
            </a:r>
            <a:endParaRPr sz="1800">
              <a:latin typeface="Arial"/>
              <a:cs typeface="Arial"/>
            </a:endParaRPr>
          </a:p>
          <a:p>
            <a:pPr marL="12700" algn="just">
              <a:lnSpc>
                <a:spcPct val="100000"/>
              </a:lnSpc>
              <a:spcBef>
                <a:spcPts val="395"/>
              </a:spcBef>
            </a:pPr>
            <a:r>
              <a:rPr sz="1800" spc="-15" dirty="0">
                <a:latin typeface="Arial"/>
                <a:cs typeface="Arial"/>
              </a:rPr>
              <a:t>Agli azionisti </a:t>
            </a:r>
            <a:r>
              <a:rPr sz="1800" spc="-20" dirty="0">
                <a:latin typeface="Arial"/>
                <a:cs typeface="Arial"/>
              </a:rPr>
              <a:t>della </a:t>
            </a:r>
            <a:r>
              <a:rPr sz="1800" i="1" dirty="0">
                <a:latin typeface="Arial"/>
                <a:cs typeface="Arial"/>
              </a:rPr>
              <a:t>ABC</a:t>
            </a:r>
            <a:r>
              <a:rPr sz="1800" i="1" spc="185" dirty="0">
                <a:latin typeface="Arial"/>
                <a:cs typeface="Arial"/>
              </a:rPr>
              <a:t> </a:t>
            </a:r>
            <a:r>
              <a:rPr sz="1800" spc="-10" dirty="0">
                <a:latin typeface="Arial"/>
                <a:cs typeface="Arial"/>
              </a:rPr>
              <a:t>SpA</a:t>
            </a:r>
            <a:endParaRPr sz="18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45"/>
              </a:spcBef>
            </a:pPr>
            <a:endParaRPr sz="2650">
              <a:latin typeface="Times New Roman"/>
              <a:cs typeface="Times New Roman"/>
            </a:endParaRPr>
          </a:p>
          <a:p>
            <a:pPr marL="12700" algn="just">
              <a:lnSpc>
                <a:spcPct val="100000"/>
              </a:lnSpc>
            </a:pPr>
            <a:r>
              <a:rPr sz="1800" b="1" dirty="0">
                <a:latin typeface="Arial"/>
                <a:cs typeface="Arial"/>
              </a:rPr>
              <a:t>Relazione </a:t>
            </a:r>
            <a:r>
              <a:rPr sz="1800" b="1" spc="-5" dirty="0">
                <a:latin typeface="Arial"/>
                <a:cs typeface="Arial"/>
              </a:rPr>
              <a:t>sul </a:t>
            </a:r>
            <a:r>
              <a:rPr sz="1800" b="1" spc="5" dirty="0">
                <a:latin typeface="Arial"/>
                <a:cs typeface="Arial"/>
              </a:rPr>
              <a:t>bilancio</a:t>
            </a:r>
            <a:r>
              <a:rPr sz="1800" b="1" spc="-195" dirty="0">
                <a:latin typeface="Arial"/>
                <a:cs typeface="Arial"/>
              </a:rPr>
              <a:t> </a:t>
            </a:r>
            <a:r>
              <a:rPr sz="1800" b="1" dirty="0">
                <a:latin typeface="Arial"/>
                <a:cs typeface="Arial"/>
              </a:rPr>
              <a:t>[d’esercizio][consolidato]</a:t>
            </a:r>
            <a:endParaRPr sz="1800">
              <a:latin typeface="Arial"/>
              <a:cs typeface="Arial"/>
            </a:endParaRPr>
          </a:p>
          <a:p>
            <a:pPr marL="12700" algn="just">
              <a:lnSpc>
                <a:spcPct val="100000"/>
              </a:lnSpc>
              <a:spcBef>
                <a:spcPts val="395"/>
              </a:spcBef>
            </a:pPr>
            <a:r>
              <a:rPr sz="1800" b="1" dirty="0">
                <a:latin typeface="Arial"/>
                <a:cs typeface="Arial"/>
              </a:rPr>
              <a:t>…</a:t>
            </a:r>
            <a:endParaRPr sz="18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35"/>
              </a:spcBef>
            </a:pPr>
            <a:endParaRPr sz="2600">
              <a:latin typeface="Times New Roman"/>
              <a:cs typeface="Times New Roman"/>
            </a:endParaRPr>
          </a:p>
          <a:p>
            <a:pPr marL="12700" algn="just">
              <a:lnSpc>
                <a:spcPct val="100000"/>
              </a:lnSpc>
            </a:pPr>
            <a:r>
              <a:rPr sz="1800" b="1" dirty="0">
                <a:latin typeface="Arial"/>
                <a:cs typeface="Arial"/>
              </a:rPr>
              <a:t>Relazione </a:t>
            </a:r>
            <a:r>
              <a:rPr sz="1800" b="1" spc="-15" dirty="0">
                <a:latin typeface="Arial"/>
                <a:cs typeface="Arial"/>
              </a:rPr>
              <a:t>su </a:t>
            </a:r>
            <a:r>
              <a:rPr sz="1800" b="1" spc="-10" dirty="0">
                <a:latin typeface="Arial"/>
                <a:cs typeface="Arial"/>
              </a:rPr>
              <a:t>altre </a:t>
            </a:r>
            <a:r>
              <a:rPr sz="1800" b="1" spc="10" dirty="0">
                <a:latin typeface="Arial"/>
                <a:cs typeface="Arial"/>
              </a:rPr>
              <a:t>disposizioni di </a:t>
            </a:r>
            <a:r>
              <a:rPr sz="1800" b="1" spc="5" dirty="0">
                <a:latin typeface="Arial"/>
                <a:cs typeface="Arial"/>
              </a:rPr>
              <a:t>legge </a:t>
            </a:r>
            <a:r>
              <a:rPr sz="1800" b="1" dirty="0">
                <a:latin typeface="Arial"/>
                <a:cs typeface="Arial"/>
              </a:rPr>
              <a:t>e</a:t>
            </a:r>
            <a:r>
              <a:rPr sz="1800" b="1" spc="-315" dirty="0">
                <a:latin typeface="Arial"/>
                <a:cs typeface="Arial"/>
              </a:rPr>
              <a:t> </a:t>
            </a:r>
            <a:r>
              <a:rPr sz="1800" b="1" spc="-10" dirty="0">
                <a:latin typeface="Arial"/>
                <a:cs typeface="Arial"/>
              </a:rPr>
              <a:t>regolamentari</a:t>
            </a:r>
            <a:endParaRPr sz="1800">
              <a:latin typeface="Arial"/>
              <a:cs typeface="Arial"/>
            </a:endParaRPr>
          </a:p>
          <a:p>
            <a:pPr marL="12700" marR="7620" algn="just">
              <a:lnSpc>
                <a:spcPct val="100000"/>
              </a:lnSpc>
              <a:spcBef>
                <a:spcPts val="465"/>
              </a:spcBef>
            </a:pPr>
            <a:r>
              <a:rPr sz="1800" spc="-5" dirty="0">
                <a:latin typeface="Arial"/>
                <a:cs typeface="Arial"/>
              </a:rPr>
              <a:t>Gli </a:t>
            </a:r>
            <a:r>
              <a:rPr sz="1800" spc="-10" dirty="0">
                <a:latin typeface="Arial"/>
                <a:cs typeface="Arial"/>
              </a:rPr>
              <a:t>amministratori della </a:t>
            </a:r>
            <a:r>
              <a:rPr sz="1800" dirty="0">
                <a:latin typeface="Arial"/>
                <a:cs typeface="Arial"/>
              </a:rPr>
              <a:t>ABC </a:t>
            </a:r>
            <a:r>
              <a:rPr sz="1800" spc="-10" dirty="0">
                <a:latin typeface="Arial"/>
                <a:cs typeface="Arial"/>
              </a:rPr>
              <a:t>SpA </a:t>
            </a:r>
            <a:r>
              <a:rPr sz="1800" spc="-15" dirty="0">
                <a:latin typeface="Arial"/>
                <a:cs typeface="Arial"/>
              </a:rPr>
              <a:t>sono </a:t>
            </a:r>
            <a:r>
              <a:rPr sz="1800" spc="-5" dirty="0">
                <a:latin typeface="Arial"/>
                <a:cs typeface="Arial"/>
              </a:rPr>
              <a:t>responsabili </a:t>
            </a:r>
            <a:r>
              <a:rPr sz="1800" spc="-20" dirty="0">
                <a:latin typeface="Arial"/>
                <a:cs typeface="Arial"/>
              </a:rPr>
              <a:t>per </a:t>
            </a:r>
            <a:r>
              <a:rPr sz="1800" spc="-15" dirty="0">
                <a:latin typeface="Arial"/>
                <a:cs typeface="Arial"/>
              </a:rPr>
              <a:t>la </a:t>
            </a:r>
            <a:r>
              <a:rPr sz="1800" spc="-5" dirty="0">
                <a:latin typeface="Arial"/>
                <a:cs typeface="Arial"/>
              </a:rPr>
              <a:t>predisposizione </a:t>
            </a:r>
            <a:r>
              <a:rPr sz="1800" spc="-10" dirty="0">
                <a:latin typeface="Arial"/>
                <a:cs typeface="Arial"/>
              </a:rPr>
              <a:t>della  </a:t>
            </a:r>
            <a:r>
              <a:rPr sz="1800" spc="-15" dirty="0">
                <a:latin typeface="Arial"/>
                <a:cs typeface="Arial"/>
              </a:rPr>
              <a:t>relazione </a:t>
            </a:r>
            <a:r>
              <a:rPr sz="1800" spc="10" dirty="0">
                <a:latin typeface="Arial"/>
                <a:cs typeface="Arial"/>
              </a:rPr>
              <a:t>sulla </a:t>
            </a:r>
            <a:r>
              <a:rPr sz="1800" spc="-10" dirty="0">
                <a:latin typeface="Arial"/>
                <a:cs typeface="Arial"/>
              </a:rPr>
              <a:t>gestione </a:t>
            </a:r>
            <a:r>
              <a:rPr sz="1800" dirty="0">
                <a:latin typeface="Arial"/>
                <a:cs typeface="Arial"/>
              </a:rPr>
              <a:t>e </a:t>
            </a:r>
            <a:r>
              <a:rPr sz="1800" spc="5" dirty="0">
                <a:latin typeface="Arial"/>
                <a:cs typeface="Arial"/>
              </a:rPr>
              <a:t>della </a:t>
            </a:r>
            <a:r>
              <a:rPr sz="1800" spc="-5" dirty="0">
                <a:latin typeface="Arial"/>
                <a:cs typeface="Arial"/>
              </a:rPr>
              <a:t>relazione </a:t>
            </a:r>
            <a:r>
              <a:rPr sz="1800" spc="15" dirty="0">
                <a:latin typeface="Arial"/>
                <a:cs typeface="Arial"/>
              </a:rPr>
              <a:t>sul </a:t>
            </a:r>
            <a:r>
              <a:rPr sz="1800" spc="-10" dirty="0">
                <a:latin typeface="Arial"/>
                <a:cs typeface="Arial"/>
              </a:rPr>
              <a:t>governo </a:t>
            </a:r>
            <a:r>
              <a:rPr sz="1800" dirty="0">
                <a:latin typeface="Arial"/>
                <a:cs typeface="Arial"/>
              </a:rPr>
              <a:t>societario e </a:t>
            </a:r>
            <a:r>
              <a:rPr sz="1800" spc="-20" dirty="0">
                <a:latin typeface="Arial"/>
                <a:cs typeface="Arial"/>
              </a:rPr>
              <a:t>gli </a:t>
            </a:r>
            <a:r>
              <a:rPr sz="1800" spc="-5" dirty="0">
                <a:latin typeface="Arial"/>
                <a:cs typeface="Arial"/>
              </a:rPr>
              <a:t>assetti  </a:t>
            </a:r>
            <a:r>
              <a:rPr sz="1800" spc="-10" dirty="0">
                <a:latin typeface="Arial"/>
                <a:cs typeface="Arial"/>
              </a:rPr>
              <a:t>proprietari </a:t>
            </a:r>
            <a:r>
              <a:rPr sz="1800" spc="5" dirty="0">
                <a:latin typeface="Arial"/>
                <a:cs typeface="Arial"/>
              </a:rPr>
              <a:t>della </a:t>
            </a:r>
            <a:r>
              <a:rPr sz="1800" dirty="0">
                <a:latin typeface="Arial"/>
                <a:cs typeface="Arial"/>
              </a:rPr>
              <a:t>ABC </a:t>
            </a:r>
            <a:r>
              <a:rPr sz="1800" spc="-10" dirty="0">
                <a:latin typeface="Arial"/>
                <a:cs typeface="Arial"/>
              </a:rPr>
              <a:t>SpA </a:t>
            </a:r>
            <a:r>
              <a:rPr sz="1800" spc="5" dirty="0">
                <a:latin typeface="Arial"/>
                <a:cs typeface="Arial"/>
              </a:rPr>
              <a:t>[del gruppo </a:t>
            </a:r>
            <a:r>
              <a:rPr sz="1800" spc="-5" dirty="0">
                <a:latin typeface="Arial"/>
                <a:cs typeface="Arial"/>
              </a:rPr>
              <a:t>ABC] </a:t>
            </a:r>
            <a:r>
              <a:rPr sz="1800" spc="-15" dirty="0">
                <a:latin typeface="Arial"/>
                <a:cs typeface="Arial"/>
              </a:rPr>
              <a:t>al </a:t>
            </a:r>
            <a:r>
              <a:rPr sz="1800" spc="5" dirty="0">
                <a:latin typeface="Arial"/>
                <a:cs typeface="Arial"/>
              </a:rPr>
              <a:t>[gg][mm][aa], </a:t>
            </a:r>
            <a:r>
              <a:rPr sz="1800" spc="-20" dirty="0">
                <a:latin typeface="Arial"/>
                <a:cs typeface="Arial"/>
              </a:rPr>
              <a:t>incluse </a:t>
            </a:r>
            <a:r>
              <a:rPr sz="1800" spc="-15" dirty="0">
                <a:latin typeface="Arial"/>
                <a:cs typeface="Arial"/>
              </a:rPr>
              <a:t>la </a:t>
            </a:r>
            <a:r>
              <a:rPr sz="1800" dirty="0">
                <a:latin typeface="Arial"/>
                <a:cs typeface="Arial"/>
              </a:rPr>
              <a:t>loro  </a:t>
            </a:r>
            <a:r>
              <a:rPr sz="1800" spc="-10" dirty="0">
                <a:latin typeface="Arial"/>
                <a:cs typeface="Arial"/>
              </a:rPr>
              <a:t>coerenza con </a:t>
            </a:r>
            <a:r>
              <a:rPr sz="1800" spc="-15" dirty="0">
                <a:latin typeface="Arial"/>
                <a:cs typeface="Arial"/>
              </a:rPr>
              <a:t>il </a:t>
            </a:r>
            <a:r>
              <a:rPr sz="1800" spc="-5" dirty="0">
                <a:latin typeface="Arial"/>
                <a:cs typeface="Arial"/>
              </a:rPr>
              <a:t>relativo bilancio [d’esercizio][consolidato] </a:t>
            </a:r>
            <a:r>
              <a:rPr sz="1800" dirty="0">
                <a:latin typeface="Arial"/>
                <a:cs typeface="Arial"/>
              </a:rPr>
              <a:t>e </a:t>
            </a:r>
            <a:r>
              <a:rPr sz="1800" spc="-15" dirty="0">
                <a:latin typeface="Arial"/>
                <a:cs typeface="Arial"/>
              </a:rPr>
              <a:t>la loro </a:t>
            </a:r>
            <a:r>
              <a:rPr sz="1800" dirty="0">
                <a:latin typeface="Arial"/>
                <a:cs typeface="Arial"/>
              </a:rPr>
              <a:t>conformità </a:t>
            </a:r>
            <a:r>
              <a:rPr sz="1800" spc="-5" dirty="0">
                <a:latin typeface="Arial"/>
                <a:cs typeface="Arial"/>
              </a:rPr>
              <a:t>alle  </a:t>
            </a:r>
            <a:r>
              <a:rPr sz="1800" spc="-15" dirty="0">
                <a:latin typeface="Arial"/>
                <a:cs typeface="Arial"/>
              </a:rPr>
              <a:t>norme di</a:t>
            </a:r>
            <a:r>
              <a:rPr sz="1800" dirty="0">
                <a:latin typeface="Arial"/>
                <a:cs typeface="Arial"/>
              </a:rPr>
              <a:t> </a:t>
            </a:r>
            <a:r>
              <a:rPr sz="1800" spc="-25" dirty="0">
                <a:latin typeface="Arial"/>
                <a:cs typeface="Arial"/>
              </a:rPr>
              <a:t>legge.</a:t>
            </a:r>
            <a:endParaRPr sz="1800">
              <a:latin typeface="Arial"/>
              <a:cs typeface="Arial"/>
            </a:endParaRPr>
          </a:p>
          <a:p>
            <a:pPr marR="5080" algn="r">
              <a:lnSpc>
                <a:spcPct val="100000"/>
              </a:lnSpc>
              <a:spcBef>
                <a:spcPts val="470"/>
              </a:spcBef>
            </a:pPr>
            <a:r>
              <a:rPr sz="1800" i="1" dirty="0">
                <a:latin typeface="Arial"/>
                <a:cs typeface="Arial"/>
              </a:rPr>
              <a:t>S</a:t>
            </a:r>
            <a:r>
              <a:rPr sz="1800" i="1" spc="-30" dirty="0">
                <a:latin typeface="Arial"/>
                <a:cs typeface="Arial"/>
              </a:rPr>
              <a:t>egue</a:t>
            </a:r>
            <a:r>
              <a:rPr sz="1800" i="1" spc="20" dirty="0">
                <a:latin typeface="Arial"/>
                <a:cs typeface="Arial"/>
              </a:rPr>
              <a:t>..</a:t>
            </a:r>
            <a:r>
              <a:rPr sz="1800" i="1" dirty="0">
                <a:latin typeface="Arial"/>
                <a:cs typeface="Arial"/>
              </a:rPr>
              <a:t>.</a:t>
            </a:r>
            <a:endParaRPr sz="1800">
              <a:latin typeface="Arial"/>
              <a:cs typeface="Arial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383222" y="872807"/>
            <a:ext cx="1845945" cy="35750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pc="5" dirty="0"/>
              <a:t>SA Italia</a:t>
            </a:r>
            <a:r>
              <a:rPr spc="-70" dirty="0"/>
              <a:t> </a:t>
            </a:r>
            <a:r>
              <a:rPr spc="5" dirty="0"/>
              <a:t>720B</a:t>
            </a:r>
          </a:p>
        </p:txBody>
      </p:sp>
      <p:sp>
        <p:nvSpPr>
          <p:cNvPr id="5" name="object 5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ts val="1670"/>
              </a:lnSpc>
            </a:pPr>
            <a:fld id="{81D60167-4931-47E6-BA6A-407CBD079E47}" type="slidenum">
              <a:rPr spc="10" dirty="0"/>
              <a:t>21</a:t>
            </a:fld>
            <a:endParaRPr spc="1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71238D8-6B24-4676-8338-634A406B7362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8518" y="76200"/>
            <a:ext cx="1386882" cy="126919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29882" y="1450911"/>
            <a:ext cx="8369300" cy="437515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437515">
              <a:lnSpc>
                <a:spcPct val="121700"/>
              </a:lnSpc>
              <a:spcBef>
                <a:spcPts val="95"/>
              </a:spcBef>
            </a:pPr>
            <a:r>
              <a:rPr sz="1800" spc="-10" dirty="0">
                <a:latin typeface="Arial"/>
                <a:cs typeface="Arial"/>
              </a:rPr>
              <a:t>[Ho] </a:t>
            </a:r>
            <a:r>
              <a:rPr sz="1800" spc="-15" dirty="0">
                <a:latin typeface="Arial"/>
                <a:cs typeface="Arial"/>
              </a:rPr>
              <a:t>[Abbiamo] </a:t>
            </a:r>
            <a:r>
              <a:rPr sz="1800" spc="-10" dirty="0">
                <a:latin typeface="Arial"/>
                <a:cs typeface="Arial"/>
              </a:rPr>
              <a:t>svolto </a:t>
            </a:r>
            <a:r>
              <a:rPr sz="1800" spc="-15" dirty="0">
                <a:latin typeface="Arial"/>
                <a:cs typeface="Arial"/>
              </a:rPr>
              <a:t>le </a:t>
            </a:r>
            <a:r>
              <a:rPr sz="1800" spc="-20" dirty="0">
                <a:latin typeface="Arial"/>
                <a:cs typeface="Arial"/>
              </a:rPr>
              <a:t>procedure indicate nel principio </a:t>
            </a:r>
            <a:r>
              <a:rPr sz="1800" spc="-15" dirty="0">
                <a:latin typeface="Arial"/>
                <a:cs typeface="Arial"/>
              </a:rPr>
              <a:t>di </a:t>
            </a:r>
            <a:r>
              <a:rPr sz="1800" spc="-20" dirty="0">
                <a:latin typeface="Arial"/>
                <a:cs typeface="Arial"/>
              </a:rPr>
              <a:t>revisione </a:t>
            </a:r>
            <a:r>
              <a:rPr sz="1800" dirty="0">
                <a:latin typeface="Arial"/>
                <a:cs typeface="Arial"/>
              </a:rPr>
              <a:t>(SA </a:t>
            </a:r>
            <a:r>
              <a:rPr sz="1800" spc="-15" dirty="0">
                <a:latin typeface="Arial"/>
                <a:cs typeface="Arial"/>
              </a:rPr>
              <a:t>Italia)  n°</a:t>
            </a:r>
            <a:r>
              <a:rPr sz="1800" spc="-25" dirty="0">
                <a:latin typeface="Arial"/>
                <a:cs typeface="Arial"/>
              </a:rPr>
              <a:t> 720B</a:t>
            </a:r>
            <a:r>
              <a:rPr sz="1800" spc="20" dirty="0">
                <a:latin typeface="Arial"/>
                <a:cs typeface="Arial"/>
              </a:rPr>
              <a:t> </a:t>
            </a:r>
            <a:r>
              <a:rPr sz="1800" spc="-15" dirty="0">
                <a:latin typeface="Arial"/>
                <a:cs typeface="Arial"/>
              </a:rPr>
              <a:t>al</a:t>
            </a:r>
            <a:r>
              <a:rPr sz="1800" spc="75" dirty="0">
                <a:latin typeface="Arial"/>
                <a:cs typeface="Arial"/>
              </a:rPr>
              <a:t> </a:t>
            </a:r>
            <a:r>
              <a:rPr sz="1800" spc="-10" dirty="0">
                <a:latin typeface="Arial"/>
                <a:cs typeface="Arial"/>
              </a:rPr>
              <a:t>fine</a:t>
            </a:r>
            <a:r>
              <a:rPr sz="1800" spc="-5" dirty="0">
                <a:latin typeface="Arial"/>
                <a:cs typeface="Arial"/>
              </a:rPr>
              <a:t> </a:t>
            </a:r>
            <a:r>
              <a:rPr sz="1800" spc="-15" dirty="0">
                <a:latin typeface="Arial"/>
                <a:cs typeface="Arial"/>
              </a:rPr>
              <a:t>di</a:t>
            </a:r>
            <a:r>
              <a:rPr sz="1800" dirty="0">
                <a:latin typeface="Arial"/>
                <a:cs typeface="Arial"/>
              </a:rPr>
              <a:t> </a:t>
            </a:r>
            <a:r>
              <a:rPr sz="1800" spc="-15" dirty="0">
                <a:latin typeface="Arial"/>
                <a:cs typeface="Arial"/>
              </a:rPr>
              <a:t>esprimere</a:t>
            </a:r>
            <a:r>
              <a:rPr sz="1800" spc="145" dirty="0">
                <a:latin typeface="Arial"/>
                <a:cs typeface="Arial"/>
              </a:rPr>
              <a:t> </a:t>
            </a:r>
            <a:r>
              <a:rPr sz="1800" spc="-15" dirty="0">
                <a:latin typeface="Arial"/>
                <a:cs typeface="Arial"/>
              </a:rPr>
              <a:t>un</a:t>
            </a:r>
            <a:r>
              <a:rPr sz="1800" dirty="0">
                <a:latin typeface="Arial"/>
                <a:cs typeface="Arial"/>
              </a:rPr>
              <a:t> </a:t>
            </a:r>
            <a:r>
              <a:rPr sz="1800" spc="-25" dirty="0">
                <a:latin typeface="Arial"/>
                <a:cs typeface="Arial"/>
              </a:rPr>
              <a:t>giudizio</a:t>
            </a:r>
            <a:r>
              <a:rPr sz="1800" spc="145" dirty="0">
                <a:latin typeface="Arial"/>
                <a:cs typeface="Arial"/>
              </a:rPr>
              <a:t> </a:t>
            </a:r>
            <a:r>
              <a:rPr sz="1800" spc="-20" dirty="0">
                <a:latin typeface="Arial"/>
                <a:cs typeface="Arial"/>
              </a:rPr>
              <a:t>sulla</a:t>
            </a:r>
            <a:r>
              <a:rPr sz="1800" spc="75" dirty="0">
                <a:latin typeface="Arial"/>
                <a:cs typeface="Arial"/>
              </a:rPr>
              <a:t> </a:t>
            </a:r>
            <a:r>
              <a:rPr sz="1800" spc="-15" dirty="0">
                <a:latin typeface="Arial"/>
                <a:cs typeface="Arial"/>
              </a:rPr>
              <a:t>coerenza</a:t>
            </a:r>
            <a:r>
              <a:rPr sz="1800" spc="70" dirty="0">
                <a:latin typeface="Arial"/>
                <a:cs typeface="Arial"/>
              </a:rPr>
              <a:t> </a:t>
            </a:r>
            <a:r>
              <a:rPr sz="1800" spc="-25" dirty="0">
                <a:latin typeface="Arial"/>
                <a:cs typeface="Arial"/>
              </a:rPr>
              <a:t>della</a:t>
            </a:r>
            <a:r>
              <a:rPr sz="1800" spc="150" dirty="0">
                <a:latin typeface="Arial"/>
                <a:cs typeface="Arial"/>
              </a:rPr>
              <a:t> </a:t>
            </a:r>
            <a:r>
              <a:rPr sz="1800" spc="-20" dirty="0">
                <a:latin typeface="Arial"/>
                <a:cs typeface="Arial"/>
              </a:rPr>
              <a:t>relazione</a:t>
            </a:r>
            <a:r>
              <a:rPr sz="1800" spc="145" dirty="0">
                <a:latin typeface="Arial"/>
                <a:cs typeface="Arial"/>
              </a:rPr>
              <a:t> </a:t>
            </a:r>
            <a:r>
              <a:rPr sz="1800" spc="-20" dirty="0">
                <a:latin typeface="Arial"/>
                <a:cs typeface="Arial"/>
              </a:rPr>
              <a:t>sulla</a:t>
            </a:r>
            <a:endParaRPr sz="1800">
              <a:latin typeface="Arial"/>
              <a:cs typeface="Arial"/>
            </a:endParaRPr>
          </a:p>
          <a:p>
            <a:pPr marL="12700" marR="93980">
              <a:lnSpc>
                <a:spcPct val="100000"/>
              </a:lnSpc>
              <a:spcBef>
                <a:spcPts val="20"/>
              </a:spcBef>
            </a:pPr>
            <a:r>
              <a:rPr sz="1800" spc="-20" dirty="0">
                <a:latin typeface="Arial"/>
                <a:cs typeface="Arial"/>
              </a:rPr>
              <a:t>gestione </a:t>
            </a:r>
            <a:r>
              <a:rPr sz="1800" dirty="0">
                <a:latin typeface="Arial"/>
                <a:cs typeface="Arial"/>
              </a:rPr>
              <a:t>e </a:t>
            </a:r>
            <a:r>
              <a:rPr sz="1800" spc="-15" dirty="0">
                <a:latin typeface="Arial"/>
                <a:cs typeface="Arial"/>
              </a:rPr>
              <a:t>di </a:t>
            </a:r>
            <a:r>
              <a:rPr sz="1800" spc="-20" dirty="0">
                <a:latin typeface="Arial"/>
                <a:cs typeface="Arial"/>
              </a:rPr>
              <a:t>alcune </a:t>
            </a:r>
            <a:r>
              <a:rPr sz="1800" spc="-15" dirty="0">
                <a:latin typeface="Arial"/>
                <a:cs typeface="Arial"/>
              </a:rPr>
              <a:t>specifiche informazioni contenute </a:t>
            </a:r>
            <a:r>
              <a:rPr sz="1800" spc="-25" dirty="0">
                <a:latin typeface="Arial"/>
                <a:cs typeface="Arial"/>
              </a:rPr>
              <a:t>nella </a:t>
            </a:r>
            <a:r>
              <a:rPr sz="1800" spc="-20" dirty="0">
                <a:latin typeface="Arial"/>
                <a:cs typeface="Arial"/>
              </a:rPr>
              <a:t>relazione </a:t>
            </a:r>
            <a:r>
              <a:rPr sz="1800" spc="-10" dirty="0">
                <a:latin typeface="Arial"/>
                <a:cs typeface="Arial"/>
              </a:rPr>
              <a:t>sul </a:t>
            </a:r>
            <a:r>
              <a:rPr sz="1800" spc="-20" dirty="0">
                <a:latin typeface="Arial"/>
                <a:cs typeface="Arial"/>
              </a:rPr>
              <a:t>governo  </a:t>
            </a:r>
            <a:r>
              <a:rPr sz="1800" spc="-15" dirty="0">
                <a:latin typeface="Arial"/>
                <a:cs typeface="Arial"/>
              </a:rPr>
              <a:t>societario </a:t>
            </a:r>
            <a:r>
              <a:rPr sz="1800" dirty="0">
                <a:latin typeface="Arial"/>
                <a:cs typeface="Arial"/>
              </a:rPr>
              <a:t>e </a:t>
            </a:r>
            <a:r>
              <a:rPr sz="1800" spc="-20" dirty="0">
                <a:latin typeface="Arial"/>
                <a:cs typeface="Arial"/>
              </a:rPr>
              <a:t>gli </a:t>
            </a:r>
            <a:r>
              <a:rPr sz="1800" spc="-5" dirty="0">
                <a:latin typeface="Arial"/>
                <a:cs typeface="Arial"/>
              </a:rPr>
              <a:t>assetti </a:t>
            </a:r>
            <a:r>
              <a:rPr sz="1800" spc="-15" dirty="0">
                <a:latin typeface="Arial"/>
                <a:cs typeface="Arial"/>
              </a:rPr>
              <a:t>proprietari </a:t>
            </a:r>
            <a:r>
              <a:rPr sz="1800" spc="-20" dirty="0">
                <a:latin typeface="Arial"/>
                <a:cs typeface="Arial"/>
              </a:rPr>
              <a:t>indicate nell’articolo 123-</a:t>
            </a:r>
            <a:r>
              <a:rPr sz="1800" i="1" spc="-20" dirty="0">
                <a:latin typeface="Arial"/>
                <a:cs typeface="Arial"/>
              </a:rPr>
              <a:t>bis</a:t>
            </a:r>
            <a:r>
              <a:rPr sz="1800" spc="-20" dirty="0">
                <a:latin typeface="Arial"/>
                <a:cs typeface="Arial"/>
              </a:rPr>
              <a:t>, </a:t>
            </a:r>
            <a:r>
              <a:rPr sz="1800" spc="-5" dirty="0">
                <a:latin typeface="Arial"/>
                <a:cs typeface="Arial"/>
              </a:rPr>
              <a:t>comma </a:t>
            </a:r>
            <a:r>
              <a:rPr sz="1800" spc="-15" dirty="0">
                <a:latin typeface="Arial"/>
                <a:cs typeface="Arial"/>
              </a:rPr>
              <a:t>4, </a:t>
            </a:r>
            <a:r>
              <a:rPr sz="1800" spc="-20" dirty="0">
                <a:latin typeface="Arial"/>
                <a:cs typeface="Arial"/>
              </a:rPr>
              <a:t>del DLgs  58/1998, </a:t>
            </a:r>
            <a:r>
              <a:rPr sz="1800" spc="-10" dirty="0">
                <a:latin typeface="Arial"/>
                <a:cs typeface="Arial"/>
              </a:rPr>
              <a:t>con </a:t>
            </a:r>
            <a:r>
              <a:rPr sz="1800" spc="-15" dirty="0">
                <a:latin typeface="Arial"/>
                <a:cs typeface="Arial"/>
              </a:rPr>
              <a:t>il </a:t>
            </a:r>
            <a:r>
              <a:rPr sz="1800" spc="-25" dirty="0">
                <a:latin typeface="Arial"/>
                <a:cs typeface="Arial"/>
              </a:rPr>
              <a:t>bilancio </a:t>
            </a:r>
            <a:r>
              <a:rPr sz="1800" spc="-15" dirty="0">
                <a:latin typeface="Arial"/>
                <a:cs typeface="Arial"/>
              </a:rPr>
              <a:t>[d’esercizio][consolidato] </a:t>
            </a:r>
            <a:r>
              <a:rPr sz="1800" spc="-25" dirty="0">
                <a:latin typeface="Arial"/>
                <a:cs typeface="Arial"/>
              </a:rPr>
              <a:t>della </a:t>
            </a:r>
            <a:r>
              <a:rPr sz="1800" dirty="0">
                <a:latin typeface="Arial"/>
                <a:cs typeface="Arial"/>
              </a:rPr>
              <a:t>ABC </a:t>
            </a:r>
            <a:r>
              <a:rPr sz="1800" spc="-10" dirty="0">
                <a:latin typeface="Arial"/>
                <a:cs typeface="Arial"/>
              </a:rPr>
              <a:t>SpA [del </a:t>
            </a:r>
            <a:r>
              <a:rPr sz="1800" spc="-20" dirty="0">
                <a:latin typeface="Arial"/>
                <a:cs typeface="Arial"/>
              </a:rPr>
              <a:t>gruppo </a:t>
            </a:r>
            <a:r>
              <a:rPr sz="1800" spc="-5" dirty="0">
                <a:latin typeface="Arial"/>
                <a:cs typeface="Arial"/>
              </a:rPr>
              <a:t>ABC]  </a:t>
            </a:r>
            <a:r>
              <a:rPr sz="1800" spc="-15" dirty="0">
                <a:latin typeface="Arial"/>
                <a:cs typeface="Arial"/>
              </a:rPr>
              <a:t>al </a:t>
            </a:r>
            <a:r>
              <a:rPr sz="1800" spc="-5" dirty="0">
                <a:latin typeface="Arial"/>
                <a:cs typeface="Arial"/>
              </a:rPr>
              <a:t>[gg][mm][aa] </a:t>
            </a:r>
            <a:r>
              <a:rPr sz="1800" dirty="0">
                <a:latin typeface="Arial"/>
                <a:cs typeface="Arial"/>
              </a:rPr>
              <a:t>e </a:t>
            </a:r>
            <a:r>
              <a:rPr sz="1800" spc="-20" dirty="0">
                <a:latin typeface="Arial"/>
                <a:cs typeface="Arial"/>
              </a:rPr>
              <a:t>sulla </a:t>
            </a:r>
            <a:r>
              <a:rPr sz="1800" spc="-10" dirty="0">
                <a:latin typeface="Arial"/>
                <a:cs typeface="Arial"/>
              </a:rPr>
              <a:t>conformità </a:t>
            </a:r>
            <a:r>
              <a:rPr sz="1800" spc="-25" dirty="0">
                <a:latin typeface="Arial"/>
                <a:cs typeface="Arial"/>
              </a:rPr>
              <a:t>delle </a:t>
            </a:r>
            <a:r>
              <a:rPr sz="1800" spc="-5" dirty="0">
                <a:latin typeface="Arial"/>
                <a:cs typeface="Arial"/>
              </a:rPr>
              <a:t>stesse </a:t>
            </a:r>
            <a:r>
              <a:rPr sz="1800" spc="-25" dirty="0">
                <a:latin typeface="Arial"/>
                <a:cs typeface="Arial"/>
              </a:rPr>
              <a:t>alle </a:t>
            </a:r>
            <a:r>
              <a:rPr sz="1800" spc="-15" dirty="0">
                <a:latin typeface="Arial"/>
                <a:cs typeface="Arial"/>
              </a:rPr>
              <a:t>norme di </a:t>
            </a:r>
            <a:r>
              <a:rPr sz="1800" spc="-25" dirty="0">
                <a:latin typeface="Arial"/>
                <a:cs typeface="Arial"/>
              </a:rPr>
              <a:t>legge, </a:t>
            </a:r>
            <a:r>
              <a:rPr sz="1800" spc="-20" dirty="0">
                <a:latin typeface="Arial"/>
                <a:cs typeface="Arial"/>
              </a:rPr>
              <a:t>nonché </a:t>
            </a:r>
            <a:r>
              <a:rPr sz="1800" spc="-15" dirty="0">
                <a:latin typeface="Arial"/>
                <a:cs typeface="Arial"/>
              </a:rPr>
              <a:t>di  rilasciare </a:t>
            </a:r>
            <a:r>
              <a:rPr sz="1800" spc="-20" dirty="0">
                <a:latin typeface="Arial"/>
                <a:cs typeface="Arial"/>
              </a:rPr>
              <a:t>una dichiarazione </a:t>
            </a:r>
            <a:r>
              <a:rPr sz="1800" dirty="0">
                <a:latin typeface="Arial"/>
                <a:cs typeface="Arial"/>
              </a:rPr>
              <a:t>su </a:t>
            </a:r>
            <a:r>
              <a:rPr sz="1800" spc="-20" dirty="0">
                <a:latin typeface="Arial"/>
                <a:cs typeface="Arial"/>
              </a:rPr>
              <a:t>eventuali </a:t>
            </a:r>
            <a:r>
              <a:rPr sz="1800" spc="-10" dirty="0">
                <a:latin typeface="Arial"/>
                <a:cs typeface="Arial"/>
              </a:rPr>
              <a:t>errori</a:t>
            </a:r>
            <a:r>
              <a:rPr sz="1800" spc="85" dirty="0">
                <a:latin typeface="Arial"/>
                <a:cs typeface="Arial"/>
              </a:rPr>
              <a:t> </a:t>
            </a:r>
            <a:r>
              <a:rPr sz="1800" spc="-15" dirty="0">
                <a:latin typeface="Arial"/>
                <a:cs typeface="Arial"/>
              </a:rPr>
              <a:t>significativi.</a:t>
            </a:r>
            <a:endParaRPr sz="1800">
              <a:latin typeface="Arial"/>
              <a:cs typeface="Arial"/>
            </a:endParaRPr>
          </a:p>
          <a:p>
            <a:pPr marL="12700" marR="5080">
              <a:lnSpc>
                <a:spcPct val="100800"/>
              </a:lnSpc>
              <a:spcBef>
                <a:spcPts val="380"/>
              </a:spcBef>
            </a:pPr>
            <a:r>
              <a:rPr sz="1800" dirty="0">
                <a:latin typeface="Arial"/>
                <a:cs typeface="Arial"/>
              </a:rPr>
              <a:t>A </a:t>
            </a:r>
            <a:r>
              <a:rPr sz="1800" spc="-5" dirty="0">
                <a:latin typeface="Arial"/>
                <a:cs typeface="Arial"/>
              </a:rPr>
              <a:t>[mio][nostro] </a:t>
            </a:r>
            <a:r>
              <a:rPr sz="1800" spc="-25" dirty="0">
                <a:latin typeface="Arial"/>
                <a:cs typeface="Arial"/>
              </a:rPr>
              <a:t>giudizio, </a:t>
            </a:r>
            <a:r>
              <a:rPr sz="1800" spc="-15" dirty="0">
                <a:latin typeface="Arial"/>
                <a:cs typeface="Arial"/>
              </a:rPr>
              <a:t>la </a:t>
            </a:r>
            <a:r>
              <a:rPr sz="1800" spc="-20" dirty="0">
                <a:latin typeface="Arial"/>
                <a:cs typeface="Arial"/>
              </a:rPr>
              <a:t>relazione sulla gestione </a:t>
            </a:r>
            <a:r>
              <a:rPr sz="1800" dirty="0">
                <a:latin typeface="Arial"/>
                <a:cs typeface="Arial"/>
              </a:rPr>
              <a:t>e </a:t>
            </a:r>
            <a:r>
              <a:rPr sz="1800" spc="-20" dirty="0">
                <a:latin typeface="Arial"/>
                <a:cs typeface="Arial"/>
              </a:rPr>
              <a:t>alcune </a:t>
            </a:r>
            <a:r>
              <a:rPr sz="1800" spc="-15" dirty="0">
                <a:latin typeface="Arial"/>
                <a:cs typeface="Arial"/>
              </a:rPr>
              <a:t>specifiche informazioni  contenute </a:t>
            </a:r>
            <a:r>
              <a:rPr sz="1800" spc="-25" dirty="0">
                <a:latin typeface="Arial"/>
                <a:cs typeface="Arial"/>
              </a:rPr>
              <a:t>nella </a:t>
            </a:r>
            <a:r>
              <a:rPr sz="1800" spc="-20" dirty="0">
                <a:latin typeface="Arial"/>
                <a:cs typeface="Arial"/>
              </a:rPr>
              <a:t>relazione </a:t>
            </a:r>
            <a:r>
              <a:rPr sz="1800" spc="-10" dirty="0">
                <a:latin typeface="Arial"/>
                <a:cs typeface="Arial"/>
              </a:rPr>
              <a:t>sul </a:t>
            </a:r>
            <a:r>
              <a:rPr sz="1800" spc="-20" dirty="0">
                <a:latin typeface="Arial"/>
                <a:cs typeface="Arial"/>
              </a:rPr>
              <a:t>governo </a:t>
            </a:r>
            <a:r>
              <a:rPr sz="1800" spc="-15" dirty="0">
                <a:latin typeface="Arial"/>
                <a:cs typeface="Arial"/>
              </a:rPr>
              <a:t>societario </a:t>
            </a:r>
            <a:r>
              <a:rPr sz="1800" dirty="0">
                <a:latin typeface="Arial"/>
                <a:cs typeface="Arial"/>
              </a:rPr>
              <a:t>e </a:t>
            </a:r>
            <a:r>
              <a:rPr sz="1800" spc="-20" dirty="0">
                <a:latin typeface="Arial"/>
                <a:cs typeface="Arial"/>
              </a:rPr>
              <a:t>gli </a:t>
            </a:r>
            <a:r>
              <a:rPr sz="1800" spc="-5" dirty="0">
                <a:latin typeface="Arial"/>
                <a:cs typeface="Arial"/>
              </a:rPr>
              <a:t>assetti </a:t>
            </a:r>
            <a:r>
              <a:rPr sz="1800" spc="-15" dirty="0">
                <a:latin typeface="Arial"/>
                <a:cs typeface="Arial"/>
              </a:rPr>
              <a:t>proprietari sopra  richiamate sono coerenti </a:t>
            </a:r>
            <a:r>
              <a:rPr sz="1800" spc="-10" dirty="0">
                <a:latin typeface="Arial"/>
                <a:cs typeface="Arial"/>
              </a:rPr>
              <a:t>con </a:t>
            </a:r>
            <a:r>
              <a:rPr sz="1800" spc="-15" dirty="0">
                <a:latin typeface="Arial"/>
                <a:cs typeface="Arial"/>
              </a:rPr>
              <a:t>il </a:t>
            </a:r>
            <a:r>
              <a:rPr sz="1800" spc="-25" dirty="0">
                <a:latin typeface="Arial"/>
                <a:cs typeface="Arial"/>
              </a:rPr>
              <a:t>bilancio </a:t>
            </a:r>
            <a:r>
              <a:rPr sz="1800" spc="-15" dirty="0">
                <a:latin typeface="Arial"/>
                <a:cs typeface="Arial"/>
              </a:rPr>
              <a:t>[d’esercizio][consolidato] </a:t>
            </a:r>
            <a:r>
              <a:rPr sz="1800" spc="-25" dirty="0">
                <a:latin typeface="Arial"/>
                <a:cs typeface="Arial"/>
              </a:rPr>
              <a:t>della </a:t>
            </a:r>
            <a:r>
              <a:rPr sz="1800" dirty="0">
                <a:latin typeface="Arial"/>
                <a:cs typeface="Arial"/>
              </a:rPr>
              <a:t>ABC </a:t>
            </a:r>
            <a:r>
              <a:rPr sz="1800" spc="-10" dirty="0">
                <a:latin typeface="Arial"/>
                <a:cs typeface="Arial"/>
              </a:rPr>
              <a:t>SpA  [del </a:t>
            </a:r>
            <a:r>
              <a:rPr sz="1800" spc="-20" dirty="0">
                <a:latin typeface="Arial"/>
                <a:cs typeface="Arial"/>
              </a:rPr>
              <a:t>gruppo </a:t>
            </a:r>
            <a:r>
              <a:rPr sz="1800" spc="-5" dirty="0">
                <a:latin typeface="Arial"/>
                <a:cs typeface="Arial"/>
              </a:rPr>
              <a:t>ABC] </a:t>
            </a:r>
            <a:r>
              <a:rPr sz="1800" spc="-15" dirty="0">
                <a:latin typeface="Arial"/>
                <a:cs typeface="Arial"/>
              </a:rPr>
              <a:t>al </a:t>
            </a:r>
            <a:r>
              <a:rPr sz="1800" spc="-5" dirty="0">
                <a:latin typeface="Arial"/>
                <a:cs typeface="Arial"/>
              </a:rPr>
              <a:t>[gg][mm][aa] </a:t>
            </a:r>
            <a:r>
              <a:rPr sz="1800" dirty="0">
                <a:latin typeface="Arial"/>
                <a:cs typeface="Arial"/>
              </a:rPr>
              <a:t>e </a:t>
            </a:r>
            <a:r>
              <a:rPr sz="1800" spc="-15" dirty="0">
                <a:latin typeface="Arial"/>
                <a:cs typeface="Arial"/>
              </a:rPr>
              <a:t>sono </a:t>
            </a:r>
            <a:r>
              <a:rPr sz="1800" spc="-10" dirty="0">
                <a:latin typeface="Arial"/>
                <a:cs typeface="Arial"/>
              </a:rPr>
              <a:t>redatte </a:t>
            </a:r>
            <a:r>
              <a:rPr sz="1800" spc="-15" dirty="0">
                <a:latin typeface="Arial"/>
                <a:cs typeface="Arial"/>
              </a:rPr>
              <a:t>in </a:t>
            </a:r>
            <a:r>
              <a:rPr sz="1800" spc="-10" dirty="0">
                <a:latin typeface="Arial"/>
                <a:cs typeface="Arial"/>
              </a:rPr>
              <a:t>conformità </a:t>
            </a:r>
            <a:r>
              <a:rPr sz="1800" spc="-25" dirty="0">
                <a:latin typeface="Arial"/>
                <a:cs typeface="Arial"/>
              </a:rPr>
              <a:t>alle </a:t>
            </a:r>
            <a:r>
              <a:rPr sz="1800" spc="-15" dirty="0">
                <a:latin typeface="Arial"/>
                <a:cs typeface="Arial"/>
              </a:rPr>
              <a:t>norme di</a:t>
            </a:r>
            <a:r>
              <a:rPr sz="1800" spc="90" dirty="0">
                <a:latin typeface="Arial"/>
                <a:cs typeface="Arial"/>
              </a:rPr>
              <a:t> </a:t>
            </a:r>
            <a:r>
              <a:rPr sz="1800" spc="-25" dirty="0">
                <a:latin typeface="Arial"/>
                <a:cs typeface="Arial"/>
              </a:rPr>
              <a:t>legge.</a:t>
            </a:r>
            <a:endParaRPr sz="1800">
              <a:latin typeface="Arial"/>
              <a:cs typeface="Arial"/>
            </a:endParaRPr>
          </a:p>
          <a:p>
            <a:pPr marL="12700" marR="40005">
              <a:lnSpc>
                <a:spcPct val="100800"/>
              </a:lnSpc>
              <a:spcBef>
                <a:spcPts val="375"/>
              </a:spcBef>
            </a:pPr>
            <a:r>
              <a:rPr sz="1800" spc="-20" dirty="0">
                <a:latin typeface="Arial"/>
                <a:cs typeface="Arial"/>
              </a:rPr>
              <a:t>Con </a:t>
            </a:r>
            <a:r>
              <a:rPr sz="1800" spc="-10" dirty="0">
                <a:latin typeface="Arial"/>
                <a:cs typeface="Arial"/>
              </a:rPr>
              <a:t>riferimento </a:t>
            </a:r>
            <a:r>
              <a:rPr sz="1800" spc="-25" dirty="0">
                <a:latin typeface="Arial"/>
                <a:cs typeface="Arial"/>
              </a:rPr>
              <a:t>alla </a:t>
            </a:r>
            <a:r>
              <a:rPr sz="1800" spc="-20" dirty="0">
                <a:latin typeface="Arial"/>
                <a:cs typeface="Arial"/>
              </a:rPr>
              <a:t>dichiarazione </a:t>
            </a:r>
            <a:r>
              <a:rPr sz="1800" spc="-15" dirty="0">
                <a:latin typeface="Arial"/>
                <a:cs typeface="Arial"/>
              </a:rPr>
              <a:t>di </a:t>
            </a:r>
            <a:r>
              <a:rPr sz="1800" spc="-10" dirty="0">
                <a:latin typeface="Arial"/>
                <a:cs typeface="Arial"/>
              </a:rPr>
              <a:t>cui </a:t>
            </a:r>
            <a:r>
              <a:rPr sz="1800" spc="-20" dirty="0">
                <a:latin typeface="Arial"/>
                <a:cs typeface="Arial"/>
              </a:rPr>
              <a:t>all’articolo14, </a:t>
            </a:r>
            <a:r>
              <a:rPr sz="1800" spc="-5" dirty="0">
                <a:latin typeface="Arial"/>
                <a:cs typeface="Arial"/>
              </a:rPr>
              <a:t>comma </a:t>
            </a:r>
            <a:r>
              <a:rPr sz="1800" spc="-15" dirty="0">
                <a:latin typeface="Arial"/>
                <a:cs typeface="Arial"/>
              </a:rPr>
              <a:t>2, </a:t>
            </a:r>
            <a:r>
              <a:rPr sz="1800" spc="-10" dirty="0">
                <a:latin typeface="Arial"/>
                <a:cs typeface="Arial"/>
              </a:rPr>
              <a:t>lettera e), </a:t>
            </a:r>
            <a:r>
              <a:rPr sz="1800" spc="-20" dirty="0">
                <a:latin typeface="Arial"/>
                <a:cs typeface="Arial"/>
              </a:rPr>
              <a:t>del  DLgs 39/2010, </a:t>
            </a:r>
            <a:r>
              <a:rPr sz="1800" spc="-15" dirty="0">
                <a:latin typeface="Arial"/>
                <a:cs typeface="Arial"/>
              </a:rPr>
              <a:t>rilasciata </a:t>
            </a:r>
            <a:r>
              <a:rPr sz="1800" spc="-20" dirty="0">
                <a:latin typeface="Arial"/>
                <a:cs typeface="Arial"/>
              </a:rPr>
              <a:t>sulla </a:t>
            </a:r>
            <a:r>
              <a:rPr sz="1800" spc="-15" dirty="0">
                <a:latin typeface="Arial"/>
                <a:cs typeface="Arial"/>
              </a:rPr>
              <a:t>base </a:t>
            </a:r>
            <a:r>
              <a:rPr sz="1800" spc="-25" dirty="0">
                <a:latin typeface="Arial"/>
                <a:cs typeface="Arial"/>
              </a:rPr>
              <a:t>delle </a:t>
            </a:r>
            <a:r>
              <a:rPr sz="1800" spc="-15" dirty="0">
                <a:latin typeface="Arial"/>
                <a:cs typeface="Arial"/>
              </a:rPr>
              <a:t>conoscenze </a:t>
            </a:r>
            <a:r>
              <a:rPr sz="1800" dirty="0">
                <a:latin typeface="Arial"/>
                <a:cs typeface="Arial"/>
              </a:rPr>
              <a:t>e </a:t>
            </a:r>
            <a:r>
              <a:rPr sz="1800" spc="-25" dirty="0">
                <a:latin typeface="Arial"/>
                <a:cs typeface="Arial"/>
              </a:rPr>
              <a:t>della </a:t>
            </a:r>
            <a:r>
              <a:rPr sz="1800" spc="-20" dirty="0">
                <a:latin typeface="Arial"/>
                <a:cs typeface="Arial"/>
              </a:rPr>
              <a:t>comprensione  dell’impresa </a:t>
            </a:r>
            <a:r>
              <a:rPr sz="1800" dirty="0">
                <a:latin typeface="Arial"/>
                <a:cs typeface="Arial"/>
              </a:rPr>
              <a:t>e </a:t>
            </a:r>
            <a:r>
              <a:rPr sz="1800" spc="-20" dirty="0">
                <a:latin typeface="Arial"/>
                <a:cs typeface="Arial"/>
              </a:rPr>
              <a:t>del </a:t>
            </a:r>
            <a:r>
              <a:rPr sz="1800" spc="-15" dirty="0">
                <a:latin typeface="Arial"/>
                <a:cs typeface="Arial"/>
              </a:rPr>
              <a:t>relativo </a:t>
            </a:r>
            <a:r>
              <a:rPr sz="1800" spc="-10" dirty="0">
                <a:latin typeface="Arial"/>
                <a:cs typeface="Arial"/>
              </a:rPr>
              <a:t>contesto </a:t>
            </a:r>
            <a:r>
              <a:rPr sz="1800" spc="-15" dirty="0">
                <a:latin typeface="Arial"/>
                <a:cs typeface="Arial"/>
              </a:rPr>
              <a:t>acquisite </a:t>
            </a:r>
            <a:r>
              <a:rPr sz="1800" spc="-20" dirty="0">
                <a:latin typeface="Arial"/>
                <a:cs typeface="Arial"/>
              </a:rPr>
              <a:t>nel </a:t>
            </a:r>
            <a:r>
              <a:rPr sz="1800" spc="-5" dirty="0">
                <a:latin typeface="Arial"/>
                <a:cs typeface="Arial"/>
              </a:rPr>
              <a:t>corso </a:t>
            </a:r>
            <a:r>
              <a:rPr sz="1800" spc="-15" dirty="0">
                <a:latin typeface="Arial"/>
                <a:cs typeface="Arial"/>
              </a:rPr>
              <a:t>dell’attività di </a:t>
            </a:r>
            <a:r>
              <a:rPr sz="1800" spc="-20" dirty="0">
                <a:latin typeface="Arial"/>
                <a:cs typeface="Arial"/>
              </a:rPr>
              <a:t>revisione, non  </a:t>
            </a:r>
            <a:r>
              <a:rPr sz="1800" spc="-15" dirty="0">
                <a:latin typeface="Arial"/>
                <a:cs typeface="Arial"/>
              </a:rPr>
              <a:t>[ho][abbiamo] </a:t>
            </a:r>
            <a:r>
              <a:rPr sz="1800" spc="-25" dirty="0">
                <a:latin typeface="Arial"/>
                <a:cs typeface="Arial"/>
              </a:rPr>
              <a:t>nulla </a:t>
            </a:r>
            <a:r>
              <a:rPr sz="1800" spc="-15" dirty="0">
                <a:latin typeface="Arial"/>
                <a:cs typeface="Arial"/>
              </a:rPr>
              <a:t>da</a:t>
            </a:r>
            <a:r>
              <a:rPr sz="1800" spc="215" dirty="0">
                <a:latin typeface="Arial"/>
                <a:cs typeface="Arial"/>
              </a:rPr>
              <a:t> </a:t>
            </a:r>
            <a:r>
              <a:rPr sz="1800" spc="-15" dirty="0">
                <a:latin typeface="Arial"/>
                <a:cs typeface="Arial"/>
              </a:rPr>
              <a:t>riportare.</a:t>
            </a:r>
            <a:endParaRPr sz="1800">
              <a:latin typeface="Arial"/>
              <a:cs typeface="Arial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383222" y="872807"/>
            <a:ext cx="1845945" cy="35750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pc="5" dirty="0"/>
              <a:t>SA Italia</a:t>
            </a:r>
            <a:r>
              <a:rPr spc="-70" dirty="0"/>
              <a:t> </a:t>
            </a:r>
            <a:r>
              <a:rPr spc="5" dirty="0"/>
              <a:t>720B</a:t>
            </a:r>
          </a:p>
        </p:txBody>
      </p:sp>
      <p:sp>
        <p:nvSpPr>
          <p:cNvPr id="5" name="object 5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ts val="1670"/>
              </a:lnSpc>
            </a:pPr>
            <a:fld id="{81D60167-4931-47E6-BA6A-407CBD079E47}" type="slidenum">
              <a:rPr spc="10" dirty="0"/>
              <a:t>22</a:t>
            </a:fld>
            <a:endParaRPr spc="1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BEF08B1-25A3-46AE-ADCA-F995BC5BCF03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8518" y="76200"/>
            <a:ext cx="1386882" cy="126919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29882" y="1450911"/>
            <a:ext cx="8424545" cy="4255135"/>
          </a:xfrm>
          <a:prstGeom prst="rect">
            <a:avLst/>
          </a:prstGeom>
        </p:spPr>
        <p:txBody>
          <a:bodyPr vert="horz" wrap="square" lIns="0" tIns="71755" rIns="0" bIns="0" rtlCol="0">
            <a:spAutoFit/>
          </a:bodyPr>
          <a:lstStyle/>
          <a:p>
            <a:pPr marR="12700" algn="ctr">
              <a:lnSpc>
                <a:spcPct val="100000"/>
              </a:lnSpc>
              <a:spcBef>
                <a:spcPts val="565"/>
              </a:spcBef>
            </a:pPr>
            <a:r>
              <a:rPr sz="1800" b="1" dirty="0">
                <a:latin typeface="Arial"/>
                <a:cs typeface="Arial"/>
              </a:rPr>
              <a:t>ESEMPI </a:t>
            </a:r>
            <a:r>
              <a:rPr sz="1800" b="1" spc="-10" dirty="0">
                <a:latin typeface="Arial"/>
                <a:cs typeface="Arial"/>
              </a:rPr>
              <a:t>PARAGRAFI </a:t>
            </a:r>
            <a:r>
              <a:rPr sz="1800" b="1" spc="-15" dirty="0">
                <a:latin typeface="Arial"/>
                <a:cs typeface="Arial"/>
              </a:rPr>
              <a:t>DI</a:t>
            </a:r>
            <a:r>
              <a:rPr sz="1800" b="1" spc="-10" dirty="0">
                <a:latin typeface="Arial"/>
                <a:cs typeface="Arial"/>
              </a:rPr>
              <a:t> </a:t>
            </a:r>
            <a:r>
              <a:rPr sz="1800" b="1" spc="5" dirty="0">
                <a:latin typeface="Arial"/>
                <a:cs typeface="Arial"/>
              </a:rPr>
              <a:t>GIUDIZI</a:t>
            </a:r>
            <a:endParaRPr sz="1800">
              <a:latin typeface="Arial"/>
              <a:cs typeface="Arial"/>
            </a:endParaRPr>
          </a:p>
          <a:p>
            <a:pPr marR="6350" algn="ctr">
              <a:lnSpc>
                <a:spcPct val="100000"/>
              </a:lnSpc>
              <a:spcBef>
                <a:spcPts val="470"/>
              </a:spcBef>
            </a:pPr>
            <a:r>
              <a:rPr sz="1800" b="1" spc="-10" dirty="0">
                <a:latin typeface="Arial"/>
                <a:cs typeface="Arial"/>
              </a:rPr>
              <a:t>Esempio</a:t>
            </a:r>
            <a:r>
              <a:rPr sz="1800" b="1" spc="-35" dirty="0">
                <a:latin typeface="Arial"/>
                <a:cs typeface="Arial"/>
              </a:rPr>
              <a:t> </a:t>
            </a:r>
            <a:r>
              <a:rPr sz="1800" b="1" dirty="0">
                <a:latin typeface="Arial"/>
                <a:cs typeface="Arial"/>
              </a:rPr>
              <a:t>2</a:t>
            </a:r>
            <a:endParaRPr sz="18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415"/>
              </a:spcBef>
            </a:pPr>
            <a:r>
              <a:rPr sz="1550" u="heavy" spc="25" dirty="0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Include </a:t>
            </a:r>
            <a:r>
              <a:rPr sz="1550" u="heavy" spc="20" dirty="0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le </a:t>
            </a:r>
            <a:r>
              <a:rPr sz="1550" u="heavy" spc="25" dirty="0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seguenti</a:t>
            </a:r>
            <a:r>
              <a:rPr sz="1550" u="heavy" spc="-204" dirty="0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 </a:t>
            </a:r>
            <a:r>
              <a:rPr sz="1550" u="heavy" spc="25" dirty="0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circostanze:</a:t>
            </a:r>
            <a:endParaRPr sz="1550">
              <a:latin typeface="Arial"/>
              <a:cs typeface="Arial"/>
            </a:endParaRPr>
          </a:p>
          <a:p>
            <a:pPr marL="355600" indent="-342900">
              <a:lnSpc>
                <a:spcPct val="100000"/>
              </a:lnSpc>
              <a:spcBef>
                <a:spcPts val="470"/>
              </a:spcBef>
              <a:buAutoNum type="arabicPeriod"/>
              <a:tabLst>
                <a:tab pos="355600" algn="l"/>
                <a:tab pos="356235" algn="l"/>
              </a:tabLst>
            </a:pPr>
            <a:r>
              <a:rPr sz="1550" spc="25" dirty="0">
                <a:latin typeface="Arial"/>
                <a:cs typeface="Arial"/>
              </a:rPr>
              <a:t>Società</a:t>
            </a:r>
            <a:r>
              <a:rPr sz="1550" spc="-100" dirty="0">
                <a:latin typeface="Arial"/>
                <a:cs typeface="Arial"/>
              </a:rPr>
              <a:t> </a:t>
            </a:r>
            <a:r>
              <a:rPr sz="1550" spc="25" dirty="0">
                <a:latin typeface="Arial"/>
                <a:cs typeface="Arial"/>
              </a:rPr>
              <a:t>non</a:t>
            </a:r>
            <a:r>
              <a:rPr sz="1550" spc="-30" dirty="0">
                <a:latin typeface="Arial"/>
                <a:cs typeface="Arial"/>
              </a:rPr>
              <a:t> </a:t>
            </a:r>
            <a:r>
              <a:rPr sz="1550" spc="25" dirty="0">
                <a:latin typeface="Arial"/>
                <a:cs typeface="Arial"/>
              </a:rPr>
              <a:t>soggetta</a:t>
            </a:r>
            <a:r>
              <a:rPr sz="1550" spc="-20" dirty="0">
                <a:latin typeface="Arial"/>
                <a:cs typeface="Arial"/>
              </a:rPr>
              <a:t> </a:t>
            </a:r>
            <a:r>
              <a:rPr sz="1550" spc="25" dirty="0">
                <a:latin typeface="Arial"/>
                <a:cs typeface="Arial"/>
              </a:rPr>
              <a:t>alle</a:t>
            </a:r>
            <a:r>
              <a:rPr sz="1550" spc="-30" dirty="0">
                <a:latin typeface="Arial"/>
                <a:cs typeface="Arial"/>
              </a:rPr>
              <a:t> </a:t>
            </a:r>
            <a:r>
              <a:rPr sz="1550" spc="25" dirty="0">
                <a:latin typeface="Arial"/>
                <a:cs typeface="Arial"/>
              </a:rPr>
              <a:t>disposizioni</a:t>
            </a:r>
            <a:r>
              <a:rPr sz="1550" spc="-90" dirty="0">
                <a:latin typeface="Arial"/>
                <a:cs typeface="Arial"/>
              </a:rPr>
              <a:t> </a:t>
            </a:r>
            <a:r>
              <a:rPr sz="1550" spc="25" dirty="0">
                <a:latin typeface="Arial"/>
                <a:cs typeface="Arial"/>
              </a:rPr>
              <a:t>dell’articolo</a:t>
            </a:r>
            <a:r>
              <a:rPr sz="1550" spc="-80" dirty="0">
                <a:latin typeface="Arial"/>
                <a:cs typeface="Arial"/>
              </a:rPr>
              <a:t> </a:t>
            </a:r>
            <a:r>
              <a:rPr sz="1550" spc="25" dirty="0">
                <a:latin typeface="Arial"/>
                <a:cs typeface="Arial"/>
              </a:rPr>
              <a:t>123-</a:t>
            </a:r>
            <a:r>
              <a:rPr sz="1550" i="1" spc="25" dirty="0">
                <a:latin typeface="Arial"/>
                <a:cs typeface="Arial"/>
              </a:rPr>
              <a:t>bis</a:t>
            </a:r>
            <a:r>
              <a:rPr sz="1550" i="1" spc="-95" dirty="0">
                <a:latin typeface="Arial"/>
                <a:cs typeface="Arial"/>
              </a:rPr>
              <a:t> </a:t>
            </a:r>
            <a:r>
              <a:rPr sz="1550" spc="25" dirty="0">
                <a:latin typeface="Arial"/>
                <a:cs typeface="Arial"/>
              </a:rPr>
              <a:t>del</a:t>
            </a:r>
            <a:r>
              <a:rPr sz="1550" spc="45" dirty="0">
                <a:latin typeface="Arial"/>
                <a:cs typeface="Arial"/>
              </a:rPr>
              <a:t> </a:t>
            </a:r>
            <a:r>
              <a:rPr sz="1550" spc="20" dirty="0">
                <a:latin typeface="Arial"/>
                <a:cs typeface="Arial"/>
              </a:rPr>
              <a:t>DLgs</a:t>
            </a:r>
            <a:r>
              <a:rPr sz="1550" spc="-20" dirty="0">
                <a:latin typeface="Arial"/>
                <a:cs typeface="Arial"/>
              </a:rPr>
              <a:t> </a:t>
            </a:r>
            <a:r>
              <a:rPr sz="1550" spc="25" dirty="0">
                <a:latin typeface="Arial"/>
                <a:cs typeface="Arial"/>
              </a:rPr>
              <a:t>58/98;</a:t>
            </a:r>
            <a:endParaRPr sz="1550">
              <a:latin typeface="Arial"/>
              <a:cs typeface="Arial"/>
            </a:endParaRPr>
          </a:p>
          <a:p>
            <a:pPr marL="355600" marR="8255" indent="-342900">
              <a:lnSpc>
                <a:spcPct val="101000"/>
              </a:lnSpc>
              <a:spcBef>
                <a:spcPts val="450"/>
              </a:spcBef>
              <a:buAutoNum type="arabicPeriod"/>
              <a:tabLst>
                <a:tab pos="355600" algn="l"/>
                <a:tab pos="356235" algn="l"/>
              </a:tabLst>
            </a:pPr>
            <a:r>
              <a:rPr sz="1550" spc="20" dirty="0">
                <a:latin typeface="Arial"/>
                <a:cs typeface="Arial"/>
              </a:rPr>
              <a:t>Ente di </a:t>
            </a:r>
            <a:r>
              <a:rPr sz="1550" spc="15" dirty="0">
                <a:latin typeface="Arial"/>
                <a:cs typeface="Arial"/>
              </a:rPr>
              <a:t>Interesse </a:t>
            </a:r>
            <a:r>
              <a:rPr sz="1550" spc="10" dirty="0">
                <a:latin typeface="Arial"/>
                <a:cs typeface="Arial"/>
              </a:rPr>
              <a:t>Pubblico </a:t>
            </a:r>
            <a:r>
              <a:rPr sz="1550" spc="25" dirty="0">
                <a:latin typeface="Arial"/>
                <a:cs typeface="Arial"/>
              </a:rPr>
              <a:t>non </a:t>
            </a:r>
            <a:r>
              <a:rPr sz="1550" spc="10" dirty="0">
                <a:latin typeface="Arial"/>
                <a:cs typeface="Arial"/>
              </a:rPr>
              <a:t>rientrante </a:t>
            </a:r>
            <a:r>
              <a:rPr sz="1550" spc="15" dirty="0">
                <a:latin typeface="Arial"/>
                <a:cs typeface="Arial"/>
              </a:rPr>
              <a:t>nell’articolo </a:t>
            </a:r>
            <a:r>
              <a:rPr sz="1550" dirty="0">
                <a:latin typeface="Arial"/>
                <a:cs typeface="Arial"/>
              </a:rPr>
              <a:t>16, </a:t>
            </a:r>
            <a:r>
              <a:rPr sz="1550" spc="25" dirty="0">
                <a:latin typeface="Arial"/>
                <a:cs typeface="Arial"/>
              </a:rPr>
              <a:t>comma </a:t>
            </a:r>
            <a:r>
              <a:rPr sz="1550" spc="20" dirty="0">
                <a:latin typeface="Arial"/>
                <a:cs typeface="Arial"/>
              </a:rPr>
              <a:t>1, </a:t>
            </a:r>
            <a:r>
              <a:rPr sz="1550" spc="10" dirty="0">
                <a:latin typeface="Arial"/>
                <a:cs typeface="Arial"/>
              </a:rPr>
              <a:t>lettera </a:t>
            </a:r>
            <a:r>
              <a:rPr sz="1550" spc="15" dirty="0">
                <a:latin typeface="Arial"/>
                <a:cs typeface="Arial"/>
              </a:rPr>
              <a:t>a), </a:t>
            </a:r>
            <a:r>
              <a:rPr sz="1550" dirty="0">
                <a:latin typeface="Arial"/>
                <a:cs typeface="Arial"/>
              </a:rPr>
              <a:t>del </a:t>
            </a:r>
            <a:r>
              <a:rPr sz="1550" spc="20" dirty="0">
                <a:latin typeface="Arial"/>
                <a:cs typeface="Arial"/>
              </a:rPr>
              <a:t>DLgs  </a:t>
            </a:r>
            <a:r>
              <a:rPr sz="1550" spc="30" dirty="0">
                <a:latin typeface="Arial"/>
                <a:cs typeface="Arial"/>
              </a:rPr>
              <a:t>39/2010</a:t>
            </a:r>
            <a:r>
              <a:rPr sz="1550" spc="-110" dirty="0">
                <a:latin typeface="Arial"/>
                <a:cs typeface="Arial"/>
              </a:rPr>
              <a:t> </a:t>
            </a:r>
            <a:r>
              <a:rPr sz="1550" spc="25" dirty="0">
                <a:latin typeface="Arial"/>
                <a:cs typeface="Arial"/>
              </a:rPr>
              <a:t>oppure</a:t>
            </a:r>
            <a:r>
              <a:rPr sz="1550" spc="-25" dirty="0">
                <a:latin typeface="Arial"/>
                <a:cs typeface="Arial"/>
              </a:rPr>
              <a:t> </a:t>
            </a:r>
            <a:r>
              <a:rPr sz="1550" spc="20" dirty="0">
                <a:latin typeface="Arial"/>
                <a:cs typeface="Arial"/>
              </a:rPr>
              <a:t>Ente</a:t>
            </a:r>
            <a:r>
              <a:rPr sz="1550" spc="45" dirty="0">
                <a:latin typeface="Arial"/>
                <a:cs typeface="Arial"/>
              </a:rPr>
              <a:t> </a:t>
            </a:r>
            <a:r>
              <a:rPr sz="1550" spc="25" dirty="0">
                <a:latin typeface="Arial"/>
                <a:cs typeface="Arial"/>
              </a:rPr>
              <a:t>diverso</a:t>
            </a:r>
            <a:r>
              <a:rPr sz="1550" spc="-25" dirty="0">
                <a:latin typeface="Arial"/>
                <a:cs typeface="Arial"/>
              </a:rPr>
              <a:t> </a:t>
            </a:r>
            <a:r>
              <a:rPr sz="1550" spc="25" dirty="0">
                <a:latin typeface="Arial"/>
                <a:cs typeface="Arial"/>
              </a:rPr>
              <a:t>da</a:t>
            </a:r>
            <a:r>
              <a:rPr sz="1550" spc="-35" dirty="0">
                <a:latin typeface="Arial"/>
                <a:cs typeface="Arial"/>
              </a:rPr>
              <a:t> </a:t>
            </a:r>
            <a:r>
              <a:rPr sz="1550" spc="25" dirty="0">
                <a:latin typeface="Arial"/>
                <a:cs typeface="Arial"/>
              </a:rPr>
              <a:t>quelli</a:t>
            </a:r>
            <a:r>
              <a:rPr sz="1550" spc="-25" dirty="0">
                <a:latin typeface="Arial"/>
                <a:cs typeface="Arial"/>
              </a:rPr>
              <a:t> </a:t>
            </a:r>
            <a:r>
              <a:rPr sz="1550" spc="20" dirty="0">
                <a:latin typeface="Arial"/>
                <a:cs typeface="Arial"/>
              </a:rPr>
              <a:t>di</a:t>
            </a:r>
            <a:r>
              <a:rPr sz="1550" spc="-35" dirty="0">
                <a:latin typeface="Arial"/>
                <a:cs typeface="Arial"/>
              </a:rPr>
              <a:t> </a:t>
            </a:r>
            <a:r>
              <a:rPr sz="1550" spc="25" dirty="0">
                <a:latin typeface="Arial"/>
                <a:cs typeface="Arial"/>
              </a:rPr>
              <a:t>Interesse</a:t>
            </a:r>
            <a:r>
              <a:rPr sz="1550" spc="-15" dirty="0">
                <a:latin typeface="Arial"/>
                <a:cs typeface="Arial"/>
              </a:rPr>
              <a:t> </a:t>
            </a:r>
            <a:r>
              <a:rPr sz="1550" spc="30" dirty="0">
                <a:latin typeface="Arial"/>
                <a:cs typeface="Arial"/>
              </a:rPr>
              <a:t>Pubblico;</a:t>
            </a:r>
            <a:endParaRPr sz="1550">
              <a:latin typeface="Arial"/>
              <a:cs typeface="Arial"/>
            </a:endParaRPr>
          </a:p>
          <a:p>
            <a:pPr marL="355600" indent="-342900">
              <a:lnSpc>
                <a:spcPct val="100000"/>
              </a:lnSpc>
              <a:spcBef>
                <a:spcPts val="465"/>
              </a:spcBef>
              <a:buAutoNum type="arabicPeriod"/>
              <a:tabLst>
                <a:tab pos="355600" algn="l"/>
                <a:tab pos="356235" algn="l"/>
              </a:tabLst>
            </a:pPr>
            <a:r>
              <a:rPr sz="1550" spc="25" dirty="0">
                <a:latin typeface="Arial"/>
                <a:cs typeface="Arial"/>
              </a:rPr>
              <a:t>Sistema </a:t>
            </a:r>
            <a:r>
              <a:rPr sz="1550" spc="20" dirty="0">
                <a:latin typeface="Arial"/>
                <a:cs typeface="Arial"/>
              </a:rPr>
              <a:t>di </a:t>
            </a:r>
            <a:r>
              <a:rPr sz="1550" spc="25" dirty="0">
                <a:latin typeface="Arial"/>
                <a:cs typeface="Arial"/>
              </a:rPr>
              <a:t>amministrazione </a:t>
            </a:r>
            <a:r>
              <a:rPr sz="1550" spc="15" dirty="0">
                <a:latin typeface="Arial"/>
                <a:cs typeface="Arial"/>
              </a:rPr>
              <a:t>e </a:t>
            </a:r>
            <a:r>
              <a:rPr sz="1550" spc="20" dirty="0">
                <a:latin typeface="Arial"/>
                <a:cs typeface="Arial"/>
              </a:rPr>
              <a:t>di </a:t>
            </a:r>
            <a:r>
              <a:rPr sz="1550" spc="25" dirty="0">
                <a:latin typeface="Arial"/>
                <a:cs typeface="Arial"/>
              </a:rPr>
              <a:t>controllo</a:t>
            </a:r>
            <a:r>
              <a:rPr sz="1550" spc="-330" dirty="0">
                <a:latin typeface="Arial"/>
                <a:cs typeface="Arial"/>
              </a:rPr>
              <a:t> </a:t>
            </a:r>
            <a:r>
              <a:rPr sz="1550" spc="20" dirty="0">
                <a:latin typeface="Arial"/>
                <a:cs typeface="Arial"/>
              </a:rPr>
              <a:t>tradizionale;</a:t>
            </a:r>
            <a:endParaRPr sz="1550">
              <a:latin typeface="Arial"/>
              <a:cs typeface="Arial"/>
            </a:endParaRPr>
          </a:p>
          <a:p>
            <a:pPr marL="355600" indent="-342900">
              <a:lnSpc>
                <a:spcPct val="100000"/>
              </a:lnSpc>
              <a:spcBef>
                <a:spcPts val="470"/>
              </a:spcBef>
              <a:buAutoNum type="arabicPeriod"/>
              <a:tabLst>
                <a:tab pos="355600" algn="l"/>
                <a:tab pos="356235" algn="l"/>
              </a:tabLst>
            </a:pPr>
            <a:r>
              <a:rPr sz="1550" spc="10" dirty="0">
                <a:latin typeface="Arial"/>
                <a:cs typeface="Arial"/>
              </a:rPr>
              <a:t>Il </a:t>
            </a:r>
            <a:r>
              <a:rPr sz="1550" spc="25" dirty="0">
                <a:latin typeface="Arial"/>
                <a:cs typeface="Arial"/>
              </a:rPr>
              <a:t>bilancio </a:t>
            </a:r>
            <a:r>
              <a:rPr sz="1550" spc="10" dirty="0">
                <a:latin typeface="Arial"/>
                <a:cs typeface="Arial"/>
              </a:rPr>
              <a:t>è </a:t>
            </a:r>
            <a:r>
              <a:rPr sz="1550" spc="20" dirty="0">
                <a:latin typeface="Arial"/>
                <a:cs typeface="Arial"/>
              </a:rPr>
              <a:t>redatto in </a:t>
            </a:r>
            <a:r>
              <a:rPr sz="1550" spc="25" dirty="0">
                <a:latin typeface="Arial"/>
                <a:cs typeface="Arial"/>
              </a:rPr>
              <a:t>conformità </a:t>
            </a:r>
            <a:r>
              <a:rPr sz="1550" spc="20" dirty="0">
                <a:latin typeface="Arial"/>
                <a:cs typeface="Arial"/>
              </a:rPr>
              <a:t>agli</a:t>
            </a:r>
            <a:r>
              <a:rPr sz="1550" spc="-275" dirty="0">
                <a:latin typeface="Arial"/>
                <a:cs typeface="Arial"/>
              </a:rPr>
              <a:t> </a:t>
            </a:r>
            <a:r>
              <a:rPr sz="1550" spc="10" dirty="0">
                <a:latin typeface="Arial"/>
                <a:cs typeface="Arial"/>
              </a:rPr>
              <a:t>IFRS;</a:t>
            </a:r>
            <a:endParaRPr sz="1550">
              <a:latin typeface="Arial"/>
              <a:cs typeface="Arial"/>
            </a:endParaRPr>
          </a:p>
          <a:p>
            <a:pPr marL="355600" indent="-342900">
              <a:lnSpc>
                <a:spcPct val="100000"/>
              </a:lnSpc>
              <a:spcBef>
                <a:spcPts val="395"/>
              </a:spcBef>
              <a:buAutoNum type="arabicPeriod"/>
              <a:tabLst>
                <a:tab pos="355600" algn="l"/>
                <a:tab pos="356235" algn="l"/>
              </a:tabLst>
            </a:pPr>
            <a:r>
              <a:rPr sz="1550" spc="15" dirty="0">
                <a:latin typeface="Arial"/>
                <a:cs typeface="Arial"/>
              </a:rPr>
              <a:t>Giudizio </a:t>
            </a:r>
            <a:r>
              <a:rPr sz="1550" spc="20" dirty="0">
                <a:latin typeface="Arial"/>
                <a:cs typeface="Arial"/>
              </a:rPr>
              <a:t>senza </a:t>
            </a:r>
            <a:r>
              <a:rPr sz="1550" spc="30" dirty="0">
                <a:latin typeface="Arial"/>
                <a:cs typeface="Arial"/>
              </a:rPr>
              <a:t>modifica </a:t>
            </a:r>
            <a:r>
              <a:rPr sz="1550" spc="25" dirty="0">
                <a:latin typeface="Arial"/>
                <a:cs typeface="Arial"/>
              </a:rPr>
              <a:t>sul</a:t>
            </a:r>
            <a:r>
              <a:rPr sz="1550" spc="-175" dirty="0">
                <a:latin typeface="Arial"/>
                <a:cs typeface="Arial"/>
              </a:rPr>
              <a:t> </a:t>
            </a:r>
            <a:r>
              <a:rPr sz="1550" spc="30" dirty="0">
                <a:latin typeface="Arial"/>
                <a:cs typeface="Arial"/>
              </a:rPr>
              <a:t>bilancio;</a:t>
            </a:r>
            <a:endParaRPr sz="1550">
              <a:latin typeface="Arial"/>
              <a:cs typeface="Arial"/>
            </a:endParaRPr>
          </a:p>
          <a:p>
            <a:pPr marL="355600" indent="-342900">
              <a:lnSpc>
                <a:spcPct val="100000"/>
              </a:lnSpc>
              <a:spcBef>
                <a:spcPts val="465"/>
              </a:spcBef>
              <a:buAutoNum type="arabicPeriod"/>
              <a:tabLst>
                <a:tab pos="355600" algn="l"/>
                <a:tab pos="356235" algn="l"/>
              </a:tabLst>
            </a:pPr>
            <a:r>
              <a:rPr sz="1550" spc="5" dirty="0">
                <a:latin typeface="Arial"/>
                <a:cs typeface="Arial"/>
              </a:rPr>
              <a:t>I</a:t>
            </a:r>
            <a:r>
              <a:rPr sz="1550" spc="-45" dirty="0">
                <a:latin typeface="Arial"/>
                <a:cs typeface="Arial"/>
              </a:rPr>
              <a:t> </a:t>
            </a:r>
            <a:r>
              <a:rPr sz="1550" spc="25" dirty="0">
                <a:latin typeface="Arial"/>
                <a:cs typeface="Arial"/>
              </a:rPr>
              <a:t>termini</a:t>
            </a:r>
            <a:r>
              <a:rPr sz="1550" spc="-20" dirty="0">
                <a:latin typeface="Arial"/>
                <a:cs typeface="Arial"/>
              </a:rPr>
              <a:t> </a:t>
            </a:r>
            <a:r>
              <a:rPr sz="1550" spc="25" dirty="0">
                <a:latin typeface="Arial"/>
                <a:cs typeface="Arial"/>
              </a:rPr>
              <a:t>dell’incarico</a:t>
            </a:r>
            <a:r>
              <a:rPr sz="1550" spc="-85" dirty="0">
                <a:latin typeface="Arial"/>
                <a:cs typeface="Arial"/>
              </a:rPr>
              <a:t> </a:t>
            </a:r>
            <a:r>
              <a:rPr sz="1550" spc="20" dirty="0">
                <a:latin typeface="Arial"/>
                <a:cs typeface="Arial"/>
              </a:rPr>
              <a:t>di</a:t>
            </a:r>
            <a:r>
              <a:rPr sz="1550" spc="-100" dirty="0">
                <a:latin typeface="Arial"/>
                <a:cs typeface="Arial"/>
              </a:rPr>
              <a:t> </a:t>
            </a:r>
            <a:r>
              <a:rPr sz="1550" spc="25" dirty="0">
                <a:latin typeface="Arial"/>
                <a:cs typeface="Arial"/>
              </a:rPr>
              <a:t>revisione</a:t>
            </a:r>
            <a:r>
              <a:rPr sz="1550" spc="-15" dirty="0">
                <a:latin typeface="Arial"/>
                <a:cs typeface="Arial"/>
              </a:rPr>
              <a:t> </a:t>
            </a:r>
            <a:r>
              <a:rPr sz="1550" spc="30" dirty="0">
                <a:latin typeface="Arial"/>
                <a:cs typeface="Arial"/>
              </a:rPr>
              <a:t>rispecchiano</a:t>
            </a:r>
            <a:r>
              <a:rPr sz="1550" spc="-85" dirty="0">
                <a:latin typeface="Arial"/>
                <a:cs typeface="Arial"/>
              </a:rPr>
              <a:t> </a:t>
            </a:r>
            <a:r>
              <a:rPr sz="1550" spc="25" dirty="0">
                <a:latin typeface="Arial"/>
                <a:cs typeface="Arial"/>
              </a:rPr>
              <a:t>quelli</a:t>
            </a:r>
            <a:r>
              <a:rPr sz="1550" spc="-100" dirty="0">
                <a:latin typeface="Arial"/>
                <a:cs typeface="Arial"/>
              </a:rPr>
              <a:t> </a:t>
            </a:r>
            <a:r>
              <a:rPr sz="1550" spc="25" dirty="0">
                <a:latin typeface="Arial"/>
                <a:cs typeface="Arial"/>
              </a:rPr>
              <a:t>previsti</a:t>
            </a:r>
            <a:r>
              <a:rPr sz="1550" spc="-90" dirty="0">
                <a:latin typeface="Arial"/>
                <a:cs typeface="Arial"/>
              </a:rPr>
              <a:t> </a:t>
            </a:r>
            <a:r>
              <a:rPr sz="1550" spc="20" dirty="0">
                <a:latin typeface="Arial"/>
                <a:cs typeface="Arial"/>
              </a:rPr>
              <a:t>dall’ISA</a:t>
            </a:r>
            <a:r>
              <a:rPr sz="1550" spc="-45" dirty="0">
                <a:latin typeface="Arial"/>
                <a:cs typeface="Arial"/>
              </a:rPr>
              <a:t> </a:t>
            </a:r>
            <a:r>
              <a:rPr sz="1550" spc="20" dirty="0">
                <a:latin typeface="Arial"/>
                <a:cs typeface="Arial"/>
              </a:rPr>
              <a:t>Italia</a:t>
            </a:r>
            <a:r>
              <a:rPr sz="1550" spc="-20" dirty="0">
                <a:latin typeface="Arial"/>
                <a:cs typeface="Arial"/>
              </a:rPr>
              <a:t> </a:t>
            </a:r>
            <a:r>
              <a:rPr sz="1550" spc="20" dirty="0">
                <a:latin typeface="Arial"/>
                <a:cs typeface="Arial"/>
              </a:rPr>
              <a:t>n°</a:t>
            </a:r>
            <a:r>
              <a:rPr sz="1550" spc="-5" dirty="0">
                <a:latin typeface="Arial"/>
                <a:cs typeface="Arial"/>
              </a:rPr>
              <a:t> </a:t>
            </a:r>
            <a:r>
              <a:rPr sz="1550" spc="25" dirty="0">
                <a:latin typeface="Arial"/>
                <a:cs typeface="Arial"/>
              </a:rPr>
              <a:t>210;</a:t>
            </a:r>
            <a:endParaRPr sz="1550">
              <a:latin typeface="Arial"/>
              <a:cs typeface="Arial"/>
            </a:endParaRPr>
          </a:p>
          <a:p>
            <a:pPr marL="355600" marR="5080" indent="-342900" algn="just">
              <a:lnSpc>
                <a:spcPct val="103000"/>
              </a:lnSpc>
              <a:spcBef>
                <a:spcPts val="415"/>
              </a:spcBef>
              <a:buAutoNum type="arabicPeriod"/>
              <a:tabLst>
                <a:tab pos="356235" algn="l"/>
              </a:tabLst>
            </a:pPr>
            <a:r>
              <a:rPr sz="1550" spc="15" dirty="0">
                <a:latin typeface="Arial"/>
                <a:cs typeface="Arial"/>
              </a:rPr>
              <a:t>In </a:t>
            </a:r>
            <a:r>
              <a:rPr sz="1550" spc="25" dirty="0">
                <a:latin typeface="Arial"/>
                <a:cs typeface="Arial"/>
              </a:rPr>
              <a:t>aggiunta </a:t>
            </a:r>
            <a:r>
              <a:rPr sz="1550" spc="5" dirty="0">
                <a:latin typeface="Arial"/>
                <a:cs typeface="Arial"/>
              </a:rPr>
              <a:t>alla </a:t>
            </a:r>
            <a:r>
              <a:rPr sz="1550" spc="20" dirty="0">
                <a:latin typeface="Arial"/>
                <a:cs typeface="Arial"/>
              </a:rPr>
              <a:t>revisione contabile </a:t>
            </a:r>
            <a:r>
              <a:rPr sz="1550" spc="25" dirty="0">
                <a:latin typeface="Arial"/>
                <a:cs typeface="Arial"/>
              </a:rPr>
              <a:t>del </a:t>
            </a:r>
            <a:r>
              <a:rPr sz="1550" spc="10" dirty="0">
                <a:latin typeface="Arial"/>
                <a:cs typeface="Arial"/>
              </a:rPr>
              <a:t>bilancio, </a:t>
            </a:r>
            <a:r>
              <a:rPr sz="1550" spc="15" dirty="0">
                <a:latin typeface="Arial"/>
                <a:cs typeface="Arial"/>
              </a:rPr>
              <a:t>il revisore </a:t>
            </a:r>
            <a:r>
              <a:rPr sz="1550" spc="25" dirty="0">
                <a:latin typeface="Arial"/>
                <a:cs typeface="Arial"/>
              </a:rPr>
              <a:t>ha </a:t>
            </a:r>
            <a:r>
              <a:rPr sz="1550" dirty="0">
                <a:latin typeface="Arial"/>
                <a:cs typeface="Arial"/>
              </a:rPr>
              <a:t>altri </a:t>
            </a:r>
            <a:r>
              <a:rPr sz="1550" spc="10" dirty="0">
                <a:latin typeface="Arial"/>
                <a:cs typeface="Arial"/>
              </a:rPr>
              <a:t>obblighi </a:t>
            </a:r>
            <a:r>
              <a:rPr sz="1550" spc="20" dirty="0">
                <a:latin typeface="Arial"/>
                <a:cs typeface="Arial"/>
              </a:rPr>
              <a:t>di </a:t>
            </a:r>
            <a:r>
              <a:rPr sz="1550" spc="10" dirty="0">
                <a:latin typeface="Arial"/>
                <a:cs typeface="Arial"/>
              </a:rPr>
              <a:t>reportistica  </a:t>
            </a:r>
            <a:r>
              <a:rPr sz="1550" spc="15" dirty="0">
                <a:latin typeface="Arial"/>
                <a:cs typeface="Arial"/>
              </a:rPr>
              <a:t>previsti </a:t>
            </a:r>
            <a:r>
              <a:rPr sz="1550" spc="10" dirty="0">
                <a:latin typeface="Arial"/>
                <a:cs typeface="Arial"/>
              </a:rPr>
              <a:t>dalla </a:t>
            </a:r>
            <a:r>
              <a:rPr sz="1550" spc="20" dirty="0">
                <a:latin typeface="Arial"/>
                <a:cs typeface="Arial"/>
              </a:rPr>
              <a:t>normativa </a:t>
            </a:r>
            <a:r>
              <a:rPr sz="1550" spc="15" dirty="0">
                <a:latin typeface="Arial"/>
                <a:cs typeface="Arial"/>
              </a:rPr>
              <a:t>nazionale </a:t>
            </a:r>
            <a:r>
              <a:rPr sz="1550" spc="20" dirty="0">
                <a:latin typeface="Arial"/>
                <a:cs typeface="Arial"/>
              </a:rPr>
              <a:t>(giudizio </a:t>
            </a:r>
            <a:r>
              <a:rPr sz="1550" spc="15" dirty="0">
                <a:latin typeface="Arial"/>
                <a:cs typeface="Arial"/>
              </a:rPr>
              <a:t>sulla </a:t>
            </a:r>
            <a:r>
              <a:rPr sz="1550" spc="20" dirty="0">
                <a:latin typeface="Arial"/>
                <a:cs typeface="Arial"/>
              </a:rPr>
              <a:t>coerenza </a:t>
            </a:r>
            <a:r>
              <a:rPr sz="1550" spc="30" dirty="0">
                <a:latin typeface="Arial"/>
                <a:cs typeface="Arial"/>
              </a:rPr>
              <a:t>con </a:t>
            </a:r>
            <a:r>
              <a:rPr sz="1550" spc="-25" dirty="0">
                <a:latin typeface="Arial"/>
                <a:cs typeface="Arial"/>
              </a:rPr>
              <a:t>il </a:t>
            </a:r>
            <a:r>
              <a:rPr sz="1550" spc="10" dirty="0">
                <a:latin typeface="Arial"/>
                <a:cs typeface="Arial"/>
              </a:rPr>
              <a:t>bilancio della </a:t>
            </a:r>
            <a:r>
              <a:rPr sz="1550" spc="20" dirty="0">
                <a:latin typeface="Arial"/>
                <a:cs typeface="Arial"/>
              </a:rPr>
              <a:t>relazione  </a:t>
            </a:r>
            <a:r>
              <a:rPr sz="1550" spc="25" dirty="0">
                <a:latin typeface="Arial"/>
                <a:cs typeface="Arial"/>
              </a:rPr>
              <a:t>sulla </a:t>
            </a:r>
            <a:r>
              <a:rPr sz="1550" spc="10" dirty="0">
                <a:latin typeface="Arial"/>
                <a:cs typeface="Arial"/>
              </a:rPr>
              <a:t>gestione </a:t>
            </a:r>
            <a:r>
              <a:rPr sz="1550" spc="15" dirty="0">
                <a:latin typeface="Arial"/>
                <a:cs typeface="Arial"/>
              </a:rPr>
              <a:t>e </a:t>
            </a:r>
            <a:r>
              <a:rPr sz="1550" spc="10" dirty="0">
                <a:latin typeface="Arial"/>
                <a:cs typeface="Arial"/>
              </a:rPr>
              <a:t>sulla </a:t>
            </a:r>
            <a:r>
              <a:rPr sz="1550" spc="5" dirty="0">
                <a:latin typeface="Arial"/>
                <a:cs typeface="Arial"/>
              </a:rPr>
              <a:t>sua </a:t>
            </a:r>
            <a:r>
              <a:rPr sz="1550" spc="20" dirty="0">
                <a:latin typeface="Arial"/>
                <a:cs typeface="Arial"/>
              </a:rPr>
              <a:t>conformità </a:t>
            </a:r>
            <a:r>
              <a:rPr sz="1550" spc="5" dirty="0">
                <a:latin typeface="Arial"/>
                <a:cs typeface="Arial"/>
              </a:rPr>
              <a:t>alle </a:t>
            </a:r>
            <a:r>
              <a:rPr sz="1550" spc="30" dirty="0">
                <a:latin typeface="Arial"/>
                <a:cs typeface="Arial"/>
              </a:rPr>
              <a:t>norme </a:t>
            </a:r>
            <a:r>
              <a:rPr sz="1550" spc="20" dirty="0">
                <a:latin typeface="Arial"/>
                <a:cs typeface="Arial"/>
              </a:rPr>
              <a:t>di </a:t>
            </a:r>
            <a:r>
              <a:rPr sz="1550" spc="15" dirty="0">
                <a:latin typeface="Arial"/>
                <a:cs typeface="Arial"/>
              </a:rPr>
              <a:t>legge: il </a:t>
            </a:r>
            <a:r>
              <a:rPr sz="1550" spc="10" dirty="0">
                <a:latin typeface="Arial"/>
                <a:cs typeface="Arial"/>
              </a:rPr>
              <a:t>giudizio </a:t>
            </a:r>
            <a:r>
              <a:rPr sz="1550" spc="15" dirty="0">
                <a:latin typeface="Arial"/>
                <a:cs typeface="Arial"/>
              </a:rPr>
              <a:t>è </a:t>
            </a:r>
            <a:r>
              <a:rPr sz="1550" spc="20" dirty="0">
                <a:latin typeface="Arial"/>
                <a:cs typeface="Arial"/>
              </a:rPr>
              <a:t>senza modifica;  </a:t>
            </a:r>
            <a:r>
              <a:rPr sz="1550" spc="15" dirty="0">
                <a:latin typeface="Arial"/>
                <a:cs typeface="Arial"/>
              </a:rPr>
              <a:t>dichiarazione </a:t>
            </a:r>
            <a:r>
              <a:rPr sz="1550" spc="20" dirty="0">
                <a:latin typeface="Arial"/>
                <a:cs typeface="Arial"/>
              </a:rPr>
              <a:t>di </a:t>
            </a:r>
            <a:r>
              <a:rPr sz="1550" spc="25" dirty="0">
                <a:latin typeface="Arial"/>
                <a:cs typeface="Arial"/>
              </a:rPr>
              <a:t>cui </a:t>
            </a:r>
            <a:r>
              <a:rPr sz="1550" spc="10" dirty="0">
                <a:latin typeface="Arial"/>
                <a:cs typeface="Arial"/>
              </a:rPr>
              <a:t>all’articolo14, </a:t>
            </a:r>
            <a:r>
              <a:rPr sz="1550" spc="40" dirty="0">
                <a:latin typeface="Arial"/>
                <a:cs typeface="Arial"/>
              </a:rPr>
              <a:t>comma </a:t>
            </a:r>
            <a:r>
              <a:rPr sz="1550" spc="20" dirty="0">
                <a:latin typeface="Arial"/>
                <a:cs typeface="Arial"/>
              </a:rPr>
              <a:t>2, lettera </a:t>
            </a:r>
            <a:r>
              <a:rPr sz="1550" spc="15" dirty="0">
                <a:latin typeface="Arial"/>
                <a:cs typeface="Arial"/>
              </a:rPr>
              <a:t>e), </a:t>
            </a:r>
            <a:r>
              <a:rPr sz="1550" spc="25" dirty="0">
                <a:latin typeface="Arial"/>
                <a:cs typeface="Arial"/>
              </a:rPr>
              <a:t>del </a:t>
            </a:r>
            <a:r>
              <a:rPr sz="1550" spc="20" dirty="0">
                <a:latin typeface="Arial"/>
                <a:cs typeface="Arial"/>
              </a:rPr>
              <a:t>DLgs 39/2010: </a:t>
            </a:r>
            <a:r>
              <a:rPr sz="1550" spc="15" dirty="0">
                <a:latin typeface="Arial"/>
                <a:cs typeface="Arial"/>
              </a:rPr>
              <a:t>indicazione </a:t>
            </a:r>
            <a:r>
              <a:rPr sz="1550" spc="30" dirty="0">
                <a:latin typeface="Arial"/>
                <a:cs typeface="Arial"/>
              </a:rPr>
              <a:t>che  </a:t>
            </a:r>
            <a:r>
              <a:rPr sz="1550" spc="25" dirty="0">
                <a:latin typeface="Arial"/>
                <a:cs typeface="Arial"/>
              </a:rPr>
              <a:t>non esiste nulla da</a:t>
            </a:r>
            <a:r>
              <a:rPr sz="1550" spc="-200" dirty="0">
                <a:latin typeface="Arial"/>
                <a:cs typeface="Arial"/>
              </a:rPr>
              <a:t> </a:t>
            </a:r>
            <a:r>
              <a:rPr sz="1550" spc="20" dirty="0">
                <a:latin typeface="Arial"/>
                <a:cs typeface="Arial"/>
              </a:rPr>
              <a:t>riportare).</a:t>
            </a:r>
            <a:endParaRPr sz="1550">
              <a:latin typeface="Arial"/>
              <a:cs typeface="Arial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383222" y="872807"/>
            <a:ext cx="1845945" cy="35750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pc="5" dirty="0"/>
              <a:t>SA Italia</a:t>
            </a:r>
            <a:r>
              <a:rPr spc="-70" dirty="0"/>
              <a:t> </a:t>
            </a:r>
            <a:r>
              <a:rPr spc="5" dirty="0"/>
              <a:t>720B</a:t>
            </a:r>
          </a:p>
        </p:txBody>
      </p:sp>
      <p:sp>
        <p:nvSpPr>
          <p:cNvPr id="5" name="object 5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ts val="1670"/>
              </a:lnSpc>
            </a:pPr>
            <a:fld id="{81D60167-4931-47E6-BA6A-407CBD079E47}" type="slidenum">
              <a:rPr spc="10" dirty="0"/>
              <a:t>23</a:t>
            </a:fld>
            <a:endParaRPr spc="1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B59A4FA-4A55-412D-8DEE-5F250C723151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8518" y="76200"/>
            <a:ext cx="1386882" cy="126919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29882" y="1509966"/>
            <a:ext cx="8410575" cy="4316095"/>
          </a:xfrm>
          <a:prstGeom prst="rect">
            <a:avLst/>
          </a:prstGeom>
        </p:spPr>
        <p:txBody>
          <a:bodyPr vert="horz" wrap="square" lIns="0" tIns="10795" rIns="0" bIns="0" rtlCol="0">
            <a:spAutoFit/>
          </a:bodyPr>
          <a:lstStyle/>
          <a:p>
            <a:pPr marL="127000" marR="115570" indent="3175" algn="ctr">
              <a:lnSpc>
                <a:spcPct val="100800"/>
              </a:lnSpc>
              <a:spcBef>
                <a:spcPts val="85"/>
              </a:spcBef>
            </a:pPr>
            <a:r>
              <a:rPr sz="1800" b="1" dirty="0">
                <a:latin typeface="Arial"/>
                <a:cs typeface="Arial"/>
              </a:rPr>
              <a:t>RELAZIONE </a:t>
            </a:r>
            <a:r>
              <a:rPr sz="1800" b="1" spc="-5" dirty="0">
                <a:latin typeface="Arial"/>
                <a:cs typeface="Arial"/>
              </a:rPr>
              <a:t>[DEL </a:t>
            </a:r>
            <a:r>
              <a:rPr sz="1800" b="1" dirty="0">
                <a:latin typeface="Arial"/>
                <a:cs typeface="Arial"/>
              </a:rPr>
              <a:t>REVISORE][DELLA </a:t>
            </a:r>
            <a:r>
              <a:rPr sz="1800" b="1" spc="5" dirty="0">
                <a:latin typeface="Arial"/>
                <a:cs typeface="Arial"/>
              </a:rPr>
              <a:t>SOCIET</a:t>
            </a:r>
            <a:r>
              <a:rPr sz="1800" b="1" i="1" spc="5" dirty="0">
                <a:latin typeface="MS Reference Sans Serif"/>
                <a:cs typeface="MS Reference Sans Serif"/>
              </a:rPr>
              <a:t>À </a:t>
            </a:r>
            <a:r>
              <a:rPr sz="1800" b="1" spc="-15" dirty="0">
                <a:latin typeface="Arial"/>
                <a:cs typeface="Arial"/>
              </a:rPr>
              <a:t>DI </a:t>
            </a:r>
            <a:r>
              <a:rPr sz="1800" b="1" dirty="0">
                <a:latin typeface="Arial"/>
                <a:cs typeface="Arial"/>
              </a:rPr>
              <a:t>REVISIONE]  </a:t>
            </a:r>
            <a:r>
              <a:rPr sz="1800" b="1" spc="-5" dirty="0">
                <a:latin typeface="Arial"/>
                <a:cs typeface="Arial"/>
              </a:rPr>
              <a:t>INDIPENDENTE </a:t>
            </a:r>
            <a:r>
              <a:rPr sz="1800" b="1" spc="-15" dirty="0">
                <a:latin typeface="Arial"/>
                <a:cs typeface="Arial"/>
              </a:rPr>
              <a:t>AI </a:t>
            </a:r>
            <a:r>
              <a:rPr sz="1800" b="1" spc="-5" dirty="0">
                <a:latin typeface="Arial"/>
                <a:cs typeface="Arial"/>
              </a:rPr>
              <a:t>SENSI </a:t>
            </a:r>
            <a:r>
              <a:rPr sz="1800" b="1" spc="5" dirty="0">
                <a:latin typeface="Arial"/>
                <a:cs typeface="Arial"/>
              </a:rPr>
              <a:t>DEGLI </a:t>
            </a:r>
            <a:r>
              <a:rPr sz="1800" b="1" dirty="0">
                <a:latin typeface="Arial"/>
                <a:cs typeface="Arial"/>
              </a:rPr>
              <a:t>ARTICOLI </a:t>
            </a:r>
            <a:r>
              <a:rPr sz="1800" b="1" spc="-15" dirty="0">
                <a:latin typeface="Arial"/>
                <a:cs typeface="Arial"/>
              </a:rPr>
              <a:t>14 </a:t>
            </a:r>
            <a:r>
              <a:rPr sz="1800" b="1" dirty="0">
                <a:latin typeface="Arial"/>
                <a:cs typeface="Arial"/>
              </a:rPr>
              <a:t>E </a:t>
            </a:r>
            <a:r>
              <a:rPr sz="1800" b="1" spc="-15" dirty="0">
                <a:latin typeface="Arial"/>
                <a:cs typeface="Arial"/>
              </a:rPr>
              <a:t>16 </a:t>
            </a:r>
            <a:r>
              <a:rPr sz="1800" b="1" spc="-10" dirty="0">
                <a:latin typeface="Arial"/>
                <a:cs typeface="Arial"/>
              </a:rPr>
              <a:t>DEL </a:t>
            </a:r>
            <a:r>
              <a:rPr sz="1800" b="1" spc="5" dirty="0">
                <a:latin typeface="Arial"/>
                <a:cs typeface="Arial"/>
              </a:rPr>
              <a:t>DLGS </a:t>
            </a:r>
            <a:r>
              <a:rPr sz="1800" b="1" spc="-15" dirty="0">
                <a:latin typeface="Arial"/>
                <a:cs typeface="Arial"/>
              </a:rPr>
              <a:t>27 </a:t>
            </a:r>
            <a:r>
              <a:rPr sz="1800" b="1" spc="-5" dirty="0">
                <a:latin typeface="Arial"/>
                <a:cs typeface="Arial"/>
              </a:rPr>
              <a:t>GENNAIO  </a:t>
            </a:r>
            <a:r>
              <a:rPr sz="1800" b="1" spc="-25" dirty="0">
                <a:latin typeface="Arial"/>
                <a:cs typeface="Arial"/>
              </a:rPr>
              <a:t>2010, </a:t>
            </a:r>
            <a:r>
              <a:rPr sz="1800" b="1" spc="-15" dirty="0">
                <a:latin typeface="Arial"/>
                <a:cs typeface="Arial"/>
              </a:rPr>
              <a:t>N°</a:t>
            </a:r>
            <a:r>
              <a:rPr sz="1800" b="1" spc="45" dirty="0">
                <a:latin typeface="Arial"/>
                <a:cs typeface="Arial"/>
              </a:rPr>
              <a:t> </a:t>
            </a:r>
            <a:r>
              <a:rPr sz="1800" b="1" spc="-25" dirty="0">
                <a:latin typeface="Arial"/>
                <a:cs typeface="Arial"/>
              </a:rPr>
              <a:t>39</a:t>
            </a:r>
            <a:endParaRPr sz="1800">
              <a:latin typeface="Arial"/>
              <a:cs typeface="Arial"/>
            </a:endParaRPr>
          </a:p>
          <a:p>
            <a:pPr marL="12700" algn="just">
              <a:lnSpc>
                <a:spcPct val="100000"/>
              </a:lnSpc>
              <a:spcBef>
                <a:spcPts val="395"/>
              </a:spcBef>
            </a:pPr>
            <a:r>
              <a:rPr sz="1800" spc="-15" dirty="0">
                <a:latin typeface="Arial"/>
                <a:cs typeface="Arial"/>
              </a:rPr>
              <a:t>Agli azionisti </a:t>
            </a:r>
            <a:r>
              <a:rPr sz="1800" spc="-20" dirty="0">
                <a:latin typeface="Arial"/>
                <a:cs typeface="Arial"/>
              </a:rPr>
              <a:t>della </a:t>
            </a:r>
            <a:r>
              <a:rPr sz="1800" i="1" dirty="0">
                <a:latin typeface="Arial"/>
                <a:cs typeface="Arial"/>
              </a:rPr>
              <a:t>ABC</a:t>
            </a:r>
            <a:r>
              <a:rPr sz="1800" i="1" spc="185" dirty="0">
                <a:latin typeface="Arial"/>
                <a:cs typeface="Arial"/>
              </a:rPr>
              <a:t> </a:t>
            </a:r>
            <a:r>
              <a:rPr sz="1800" spc="-10" dirty="0">
                <a:latin typeface="Arial"/>
                <a:cs typeface="Arial"/>
              </a:rPr>
              <a:t>SpA</a:t>
            </a:r>
            <a:endParaRPr sz="18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45"/>
              </a:spcBef>
            </a:pPr>
            <a:endParaRPr sz="2650">
              <a:latin typeface="Times New Roman"/>
              <a:cs typeface="Times New Roman"/>
            </a:endParaRPr>
          </a:p>
          <a:p>
            <a:pPr marL="12700" algn="just">
              <a:lnSpc>
                <a:spcPct val="100000"/>
              </a:lnSpc>
            </a:pPr>
            <a:r>
              <a:rPr sz="1800" b="1" dirty="0">
                <a:latin typeface="Arial"/>
                <a:cs typeface="Arial"/>
              </a:rPr>
              <a:t>Relazione </a:t>
            </a:r>
            <a:r>
              <a:rPr sz="1800" b="1" spc="-5" dirty="0">
                <a:latin typeface="Arial"/>
                <a:cs typeface="Arial"/>
              </a:rPr>
              <a:t>sul </a:t>
            </a:r>
            <a:r>
              <a:rPr sz="1800" b="1" spc="5" dirty="0">
                <a:latin typeface="Arial"/>
                <a:cs typeface="Arial"/>
              </a:rPr>
              <a:t>bilancio</a:t>
            </a:r>
            <a:r>
              <a:rPr sz="1800" b="1" spc="-195" dirty="0">
                <a:latin typeface="Arial"/>
                <a:cs typeface="Arial"/>
              </a:rPr>
              <a:t> </a:t>
            </a:r>
            <a:r>
              <a:rPr sz="1800" b="1" dirty="0">
                <a:latin typeface="Arial"/>
                <a:cs typeface="Arial"/>
              </a:rPr>
              <a:t>[d’esercizio][consolidato]</a:t>
            </a:r>
            <a:endParaRPr sz="1800">
              <a:latin typeface="Arial"/>
              <a:cs typeface="Arial"/>
            </a:endParaRPr>
          </a:p>
          <a:p>
            <a:pPr marL="12700" algn="just">
              <a:lnSpc>
                <a:spcPct val="100000"/>
              </a:lnSpc>
              <a:spcBef>
                <a:spcPts val="395"/>
              </a:spcBef>
            </a:pPr>
            <a:r>
              <a:rPr sz="1800" b="1" dirty="0">
                <a:latin typeface="Arial"/>
                <a:cs typeface="Arial"/>
              </a:rPr>
              <a:t>…</a:t>
            </a:r>
            <a:endParaRPr sz="18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35"/>
              </a:spcBef>
            </a:pPr>
            <a:endParaRPr sz="2600">
              <a:latin typeface="Times New Roman"/>
              <a:cs typeface="Times New Roman"/>
            </a:endParaRPr>
          </a:p>
          <a:p>
            <a:pPr marL="12700" algn="just">
              <a:lnSpc>
                <a:spcPct val="100000"/>
              </a:lnSpc>
            </a:pPr>
            <a:r>
              <a:rPr sz="1800" b="1" dirty="0">
                <a:latin typeface="Arial"/>
                <a:cs typeface="Arial"/>
              </a:rPr>
              <a:t>Relazione </a:t>
            </a:r>
            <a:r>
              <a:rPr sz="1800" b="1" spc="-15" dirty="0">
                <a:latin typeface="Arial"/>
                <a:cs typeface="Arial"/>
              </a:rPr>
              <a:t>su </a:t>
            </a:r>
            <a:r>
              <a:rPr sz="1800" b="1" spc="-10" dirty="0">
                <a:latin typeface="Arial"/>
                <a:cs typeface="Arial"/>
              </a:rPr>
              <a:t>altre </a:t>
            </a:r>
            <a:r>
              <a:rPr sz="1800" b="1" spc="10" dirty="0">
                <a:latin typeface="Arial"/>
                <a:cs typeface="Arial"/>
              </a:rPr>
              <a:t>disposizioni di </a:t>
            </a:r>
            <a:r>
              <a:rPr sz="1800" b="1" spc="5" dirty="0">
                <a:latin typeface="Arial"/>
                <a:cs typeface="Arial"/>
              </a:rPr>
              <a:t>legge </a:t>
            </a:r>
            <a:r>
              <a:rPr sz="1800" b="1" dirty="0">
                <a:latin typeface="Arial"/>
                <a:cs typeface="Arial"/>
              </a:rPr>
              <a:t>e</a:t>
            </a:r>
            <a:r>
              <a:rPr sz="1800" b="1" spc="-315" dirty="0">
                <a:latin typeface="Arial"/>
                <a:cs typeface="Arial"/>
              </a:rPr>
              <a:t> </a:t>
            </a:r>
            <a:r>
              <a:rPr sz="1800" b="1" spc="-10" dirty="0">
                <a:latin typeface="Arial"/>
                <a:cs typeface="Arial"/>
              </a:rPr>
              <a:t>regolamentari</a:t>
            </a:r>
            <a:endParaRPr sz="1800">
              <a:latin typeface="Arial"/>
              <a:cs typeface="Arial"/>
            </a:endParaRPr>
          </a:p>
          <a:p>
            <a:pPr marL="12700" marR="5080" algn="just">
              <a:lnSpc>
                <a:spcPct val="99700"/>
              </a:lnSpc>
              <a:spcBef>
                <a:spcPts val="475"/>
              </a:spcBef>
            </a:pPr>
            <a:r>
              <a:rPr sz="1800" spc="-5" dirty="0">
                <a:latin typeface="Arial"/>
                <a:cs typeface="Arial"/>
              </a:rPr>
              <a:t>Gli </a:t>
            </a:r>
            <a:r>
              <a:rPr sz="1800" spc="-10" dirty="0">
                <a:latin typeface="Arial"/>
                <a:cs typeface="Arial"/>
              </a:rPr>
              <a:t>amministratori della </a:t>
            </a:r>
            <a:r>
              <a:rPr sz="1800" dirty="0">
                <a:latin typeface="Arial"/>
                <a:cs typeface="Arial"/>
              </a:rPr>
              <a:t>ABC </a:t>
            </a:r>
            <a:r>
              <a:rPr sz="1800" spc="-10" dirty="0">
                <a:latin typeface="Arial"/>
                <a:cs typeface="Arial"/>
              </a:rPr>
              <a:t>SpA </a:t>
            </a:r>
            <a:r>
              <a:rPr sz="1800" spc="-15" dirty="0">
                <a:latin typeface="Arial"/>
                <a:cs typeface="Arial"/>
              </a:rPr>
              <a:t>sono </a:t>
            </a:r>
            <a:r>
              <a:rPr sz="1800" spc="-5" dirty="0">
                <a:latin typeface="Arial"/>
                <a:cs typeface="Arial"/>
              </a:rPr>
              <a:t>responsabili </a:t>
            </a:r>
            <a:r>
              <a:rPr sz="1800" spc="-20" dirty="0">
                <a:latin typeface="Arial"/>
                <a:cs typeface="Arial"/>
              </a:rPr>
              <a:t>per </a:t>
            </a:r>
            <a:r>
              <a:rPr sz="1800" spc="-15" dirty="0">
                <a:latin typeface="Arial"/>
                <a:cs typeface="Arial"/>
              </a:rPr>
              <a:t>la </a:t>
            </a:r>
            <a:r>
              <a:rPr sz="1800" spc="-5" dirty="0">
                <a:latin typeface="Arial"/>
                <a:cs typeface="Arial"/>
              </a:rPr>
              <a:t>predisposizione </a:t>
            </a:r>
            <a:r>
              <a:rPr sz="1800" spc="-10" dirty="0">
                <a:latin typeface="Arial"/>
                <a:cs typeface="Arial"/>
              </a:rPr>
              <a:t>della  </a:t>
            </a:r>
            <a:r>
              <a:rPr sz="1800" spc="-15" dirty="0">
                <a:latin typeface="Arial"/>
                <a:cs typeface="Arial"/>
              </a:rPr>
              <a:t>relazione </a:t>
            </a:r>
            <a:r>
              <a:rPr sz="1800" spc="-5" dirty="0">
                <a:latin typeface="Arial"/>
                <a:cs typeface="Arial"/>
              </a:rPr>
              <a:t>sulla </a:t>
            </a:r>
            <a:r>
              <a:rPr sz="1800" dirty="0">
                <a:latin typeface="Arial"/>
                <a:cs typeface="Arial"/>
              </a:rPr>
              <a:t>gestione </a:t>
            </a:r>
            <a:r>
              <a:rPr sz="1800" spc="-10" dirty="0">
                <a:latin typeface="Arial"/>
                <a:cs typeface="Arial"/>
              </a:rPr>
              <a:t>della </a:t>
            </a:r>
            <a:r>
              <a:rPr sz="1800" dirty="0">
                <a:latin typeface="Arial"/>
                <a:cs typeface="Arial"/>
              </a:rPr>
              <a:t>ABC </a:t>
            </a:r>
            <a:r>
              <a:rPr sz="1800" spc="-10" dirty="0">
                <a:latin typeface="Arial"/>
                <a:cs typeface="Arial"/>
              </a:rPr>
              <a:t>SpA [del gruppo </a:t>
            </a:r>
            <a:r>
              <a:rPr sz="1800" spc="-5" dirty="0">
                <a:latin typeface="Arial"/>
                <a:cs typeface="Arial"/>
              </a:rPr>
              <a:t>ABC] </a:t>
            </a:r>
            <a:r>
              <a:rPr sz="1800" spc="-15" dirty="0">
                <a:latin typeface="Arial"/>
                <a:cs typeface="Arial"/>
              </a:rPr>
              <a:t>al </a:t>
            </a:r>
            <a:r>
              <a:rPr sz="1800" dirty="0">
                <a:latin typeface="Arial"/>
                <a:cs typeface="Arial"/>
              </a:rPr>
              <a:t>[gg][mm][aa], </a:t>
            </a:r>
            <a:r>
              <a:rPr sz="1800" spc="-20" dirty="0">
                <a:latin typeface="Arial"/>
                <a:cs typeface="Arial"/>
              </a:rPr>
              <a:t>incluse  </a:t>
            </a:r>
            <a:r>
              <a:rPr sz="1800" spc="-15" dirty="0">
                <a:latin typeface="Arial"/>
                <a:cs typeface="Arial"/>
              </a:rPr>
              <a:t>la </a:t>
            </a:r>
            <a:r>
              <a:rPr sz="1800" spc="-10" dirty="0">
                <a:latin typeface="Arial"/>
                <a:cs typeface="Arial"/>
              </a:rPr>
              <a:t>sua coerenza con </a:t>
            </a:r>
            <a:r>
              <a:rPr sz="1800" spc="-15" dirty="0">
                <a:latin typeface="Arial"/>
                <a:cs typeface="Arial"/>
              </a:rPr>
              <a:t>il </a:t>
            </a:r>
            <a:r>
              <a:rPr sz="1800" spc="-5" dirty="0">
                <a:latin typeface="Arial"/>
                <a:cs typeface="Arial"/>
              </a:rPr>
              <a:t>relativo </a:t>
            </a:r>
            <a:r>
              <a:rPr sz="1800" spc="-15" dirty="0">
                <a:latin typeface="Arial"/>
                <a:cs typeface="Arial"/>
              </a:rPr>
              <a:t>bilancio </a:t>
            </a:r>
            <a:r>
              <a:rPr sz="1800" spc="-5" dirty="0">
                <a:latin typeface="Arial"/>
                <a:cs typeface="Arial"/>
              </a:rPr>
              <a:t>[d’esercizio][consolidato] </a:t>
            </a:r>
            <a:r>
              <a:rPr sz="1800" dirty="0">
                <a:latin typeface="Arial"/>
                <a:cs typeface="Arial"/>
              </a:rPr>
              <a:t>e </a:t>
            </a:r>
            <a:r>
              <a:rPr sz="1800" spc="-15" dirty="0">
                <a:latin typeface="Arial"/>
                <a:cs typeface="Arial"/>
              </a:rPr>
              <a:t>la </a:t>
            </a:r>
            <a:r>
              <a:rPr sz="1800" spc="-10" dirty="0">
                <a:latin typeface="Arial"/>
                <a:cs typeface="Arial"/>
              </a:rPr>
              <a:t>sua  conformità </a:t>
            </a:r>
            <a:r>
              <a:rPr sz="1800" spc="-20" dirty="0">
                <a:latin typeface="Arial"/>
                <a:cs typeface="Arial"/>
              </a:rPr>
              <a:t>alle </a:t>
            </a:r>
            <a:r>
              <a:rPr sz="1800" spc="-15" dirty="0">
                <a:latin typeface="Arial"/>
                <a:cs typeface="Arial"/>
              </a:rPr>
              <a:t>norme di</a:t>
            </a:r>
            <a:r>
              <a:rPr sz="1800" spc="180" dirty="0">
                <a:latin typeface="Arial"/>
                <a:cs typeface="Arial"/>
              </a:rPr>
              <a:t> </a:t>
            </a:r>
            <a:r>
              <a:rPr sz="1800" spc="-25" dirty="0">
                <a:latin typeface="Arial"/>
                <a:cs typeface="Arial"/>
              </a:rPr>
              <a:t>legge.</a:t>
            </a:r>
            <a:endParaRPr sz="1800">
              <a:latin typeface="Arial"/>
              <a:cs typeface="Arial"/>
            </a:endParaRPr>
          </a:p>
          <a:p>
            <a:pPr marL="12700" algn="just">
              <a:lnSpc>
                <a:spcPct val="100000"/>
              </a:lnSpc>
              <a:spcBef>
                <a:spcPts val="465"/>
              </a:spcBef>
            </a:pPr>
            <a:r>
              <a:rPr sz="1800" i="1" spc="-10" dirty="0">
                <a:latin typeface="Arial"/>
                <a:cs typeface="Arial"/>
              </a:rPr>
              <a:t>Segue...</a:t>
            </a:r>
            <a:endParaRPr sz="1800">
              <a:latin typeface="Arial"/>
              <a:cs typeface="Arial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383222" y="872807"/>
            <a:ext cx="1845945" cy="35750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pc="5" dirty="0"/>
              <a:t>SA Italia</a:t>
            </a:r>
            <a:r>
              <a:rPr spc="-70" dirty="0"/>
              <a:t> </a:t>
            </a:r>
            <a:r>
              <a:rPr spc="5" dirty="0"/>
              <a:t>720B</a:t>
            </a:r>
          </a:p>
        </p:txBody>
      </p:sp>
      <p:sp>
        <p:nvSpPr>
          <p:cNvPr id="5" name="object 5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ts val="1670"/>
              </a:lnSpc>
            </a:pPr>
            <a:fld id="{81D60167-4931-47E6-BA6A-407CBD079E47}" type="slidenum">
              <a:rPr spc="10" dirty="0"/>
              <a:t>24</a:t>
            </a:fld>
            <a:endParaRPr spc="1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AA4BB87-158F-4814-96C5-08049D0B652F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8518" y="76200"/>
            <a:ext cx="1386882" cy="126919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29882" y="1450911"/>
            <a:ext cx="8428990" cy="3545204"/>
          </a:xfrm>
          <a:prstGeom prst="rect">
            <a:avLst/>
          </a:prstGeom>
        </p:spPr>
        <p:txBody>
          <a:bodyPr vert="horz" wrap="square" lIns="0" tIns="7175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565"/>
              </a:spcBef>
            </a:pPr>
            <a:r>
              <a:rPr sz="1800" spc="-10" dirty="0">
                <a:latin typeface="Arial"/>
                <a:cs typeface="Arial"/>
              </a:rPr>
              <a:t>[Ho] </a:t>
            </a:r>
            <a:r>
              <a:rPr sz="1800" spc="-15" dirty="0">
                <a:latin typeface="Arial"/>
                <a:cs typeface="Arial"/>
              </a:rPr>
              <a:t>[Abbiamo] </a:t>
            </a:r>
            <a:r>
              <a:rPr sz="1800" spc="-10" dirty="0">
                <a:latin typeface="Arial"/>
                <a:cs typeface="Arial"/>
              </a:rPr>
              <a:t>svolto </a:t>
            </a:r>
            <a:r>
              <a:rPr sz="1800" spc="-15" dirty="0">
                <a:latin typeface="Arial"/>
                <a:cs typeface="Arial"/>
              </a:rPr>
              <a:t>le </a:t>
            </a:r>
            <a:r>
              <a:rPr sz="1800" spc="-20" dirty="0">
                <a:latin typeface="Arial"/>
                <a:cs typeface="Arial"/>
              </a:rPr>
              <a:t>procedure indicate nel principio </a:t>
            </a:r>
            <a:r>
              <a:rPr sz="1800" spc="-15" dirty="0">
                <a:latin typeface="Arial"/>
                <a:cs typeface="Arial"/>
              </a:rPr>
              <a:t>di </a:t>
            </a:r>
            <a:r>
              <a:rPr sz="1800" spc="-20" dirty="0">
                <a:latin typeface="Arial"/>
                <a:cs typeface="Arial"/>
              </a:rPr>
              <a:t>revisione</a:t>
            </a:r>
            <a:r>
              <a:rPr sz="1800" spc="-110" dirty="0">
                <a:latin typeface="Arial"/>
                <a:cs typeface="Arial"/>
              </a:rPr>
              <a:t> </a:t>
            </a:r>
            <a:r>
              <a:rPr sz="1800" spc="-5" dirty="0">
                <a:latin typeface="Arial"/>
                <a:cs typeface="Arial"/>
              </a:rPr>
              <a:t>(SA </a:t>
            </a:r>
            <a:r>
              <a:rPr sz="1800" spc="-15" dirty="0">
                <a:latin typeface="Arial"/>
                <a:cs typeface="Arial"/>
              </a:rPr>
              <a:t>Italia)</a:t>
            </a:r>
            <a:endParaRPr sz="1800">
              <a:latin typeface="Arial"/>
              <a:cs typeface="Arial"/>
            </a:endParaRPr>
          </a:p>
          <a:p>
            <a:pPr marL="12700" marR="20320" algn="just">
              <a:lnSpc>
                <a:spcPct val="99700"/>
              </a:lnSpc>
              <a:spcBef>
                <a:spcPts val="475"/>
              </a:spcBef>
            </a:pPr>
            <a:r>
              <a:rPr sz="1800" spc="-15" dirty="0">
                <a:latin typeface="Arial"/>
                <a:cs typeface="Arial"/>
              </a:rPr>
              <a:t>n° </a:t>
            </a:r>
            <a:r>
              <a:rPr sz="1800" spc="-20" dirty="0">
                <a:latin typeface="Arial"/>
                <a:cs typeface="Arial"/>
              </a:rPr>
              <a:t>720B </a:t>
            </a:r>
            <a:r>
              <a:rPr sz="1800" spc="-15" dirty="0">
                <a:latin typeface="Arial"/>
                <a:cs typeface="Arial"/>
              </a:rPr>
              <a:t>al </a:t>
            </a:r>
            <a:r>
              <a:rPr sz="1800" spc="5" dirty="0">
                <a:latin typeface="Arial"/>
                <a:cs typeface="Arial"/>
              </a:rPr>
              <a:t>fine </a:t>
            </a:r>
            <a:r>
              <a:rPr sz="1800" spc="-15" dirty="0">
                <a:latin typeface="Arial"/>
                <a:cs typeface="Arial"/>
              </a:rPr>
              <a:t>di </a:t>
            </a:r>
            <a:r>
              <a:rPr sz="1800" spc="-5" dirty="0">
                <a:latin typeface="Arial"/>
                <a:cs typeface="Arial"/>
              </a:rPr>
              <a:t>esprimere </a:t>
            </a:r>
            <a:r>
              <a:rPr sz="1800" spc="25" dirty="0">
                <a:latin typeface="Arial"/>
                <a:cs typeface="Arial"/>
              </a:rPr>
              <a:t>un </a:t>
            </a:r>
            <a:r>
              <a:rPr sz="1800" spc="-5" dirty="0">
                <a:latin typeface="Arial"/>
                <a:cs typeface="Arial"/>
              </a:rPr>
              <a:t>giudizio sulla </a:t>
            </a:r>
            <a:r>
              <a:rPr sz="1800" spc="-10" dirty="0">
                <a:latin typeface="Arial"/>
                <a:cs typeface="Arial"/>
              </a:rPr>
              <a:t>coerenza </a:t>
            </a:r>
            <a:r>
              <a:rPr sz="1800" spc="5" dirty="0">
                <a:latin typeface="Arial"/>
                <a:cs typeface="Arial"/>
              </a:rPr>
              <a:t>della </a:t>
            </a:r>
            <a:r>
              <a:rPr sz="1800" spc="-5" dirty="0">
                <a:latin typeface="Arial"/>
                <a:cs typeface="Arial"/>
              </a:rPr>
              <a:t>relazione sulla  </a:t>
            </a:r>
            <a:r>
              <a:rPr sz="1800" spc="-10" dirty="0">
                <a:latin typeface="Arial"/>
                <a:cs typeface="Arial"/>
              </a:rPr>
              <a:t>gestione con </a:t>
            </a:r>
            <a:r>
              <a:rPr sz="1800" spc="-15" dirty="0">
                <a:latin typeface="Arial"/>
                <a:cs typeface="Arial"/>
              </a:rPr>
              <a:t>il bilancio </a:t>
            </a:r>
            <a:r>
              <a:rPr sz="1800" spc="-5" dirty="0">
                <a:latin typeface="Arial"/>
                <a:cs typeface="Arial"/>
              </a:rPr>
              <a:t>[d’esercizio][consolidato] </a:t>
            </a:r>
            <a:r>
              <a:rPr sz="1800" spc="-10" dirty="0">
                <a:latin typeface="Arial"/>
                <a:cs typeface="Arial"/>
              </a:rPr>
              <a:t>della </a:t>
            </a:r>
            <a:r>
              <a:rPr sz="1800" dirty="0">
                <a:latin typeface="Arial"/>
                <a:cs typeface="Arial"/>
              </a:rPr>
              <a:t>ABC </a:t>
            </a:r>
            <a:r>
              <a:rPr sz="1800" spc="-10" dirty="0">
                <a:latin typeface="Arial"/>
                <a:cs typeface="Arial"/>
              </a:rPr>
              <a:t>SpA [del </a:t>
            </a:r>
            <a:r>
              <a:rPr sz="1800" spc="-20" dirty="0">
                <a:latin typeface="Arial"/>
                <a:cs typeface="Arial"/>
              </a:rPr>
              <a:t>gruppo </a:t>
            </a:r>
            <a:r>
              <a:rPr sz="1800" spc="-5" dirty="0">
                <a:latin typeface="Arial"/>
                <a:cs typeface="Arial"/>
              </a:rPr>
              <a:t>ABC]  </a:t>
            </a:r>
            <a:r>
              <a:rPr sz="1800" spc="-15" dirty="0">
                <a:latin typeface="Arial"/>
                <a:cs typeface="Arial"/>
              </a:rPr>
              <a:t>al </a:t>
            </a:r>
            <a:r>
              <a:rPr sz="1800" spc="-5" dirty="0">
                <a:latin typeface="Arial"/>
                <a:cs typeface="Arial"/>
              </a:rPr>
              <a:t>[gg][mm][aa] </a:t>
            </a:r>
            <a:r>
              <a:rPr sz="1800" dirty="0">
                <a:latin typeface="Arial"/>
                <a:cs typeface="Arial"/>
              </a:rPr>
              <a:t>e </a:t>
            </a:r>
            <a:r>
              <a:rPr sz="1800" spc="-20" dirty="0">
                <a:latin typeface="Arial"/>
                <a:cs typeface="Arial"/>
              </a:rPr>
              <a:t>sulla </a:t>
            </a:r>
            <a:r>
              <a:rPr sz="1800" spc="-10" dirty="0">
                <a:latin typeface="Arial"/>
                <a:cs typeface="Arial"/>
              </a:rPr>
              <a:t>conformità </a:t>
            </a:r>
            <a:r>
              <a:rPr sz="1800" spc="-20" dirty="0">
                <a:latin typeface="Arial"/>
                <a:cs typeface="Arial"/>
              </a:rPr>
              <a:t>della </a:t>
            </a:r>
            <a:r>
              <a:rPr sz="1800" spc="-5" dirty="0">
                <a:latin typeface="Arial"/>
                <a:cs typeface="Arial"/>
              </a:rPr>
              <a:t>stessa </a:t>
            </a:r>
            <a:r>
              <a:rPr sz="1800" spc="-20" dirty="0">
                <a:latin typeface="Arial"/>
                <a:cs typeface="Arial"/>
              </a:rPr>
              <a:t>alle </a:t>
            </a:r>
            <a:r>
              <a:rPr sz="1800" dirty="0">
                <a:latin typeface="Arial"/>
                <a:cs typeface="Arial"/>
              </a:rPr>
              <a:t>norme </a:t>
            </a:r>
            <a:r>
              <a:rPr sz="1800" spc="-15" dirty="0">
                <a:latin typeface="Arial"/>
                <a:cs typeface="Arial"/>
              </a:rPr>
              <a:t>di </a:t>
            </a:r>
            <a:r>
              <a:rPr sz="1800" spc="-25" dirty="0">
                <a:latin typeface="Arial"/>
                <a:cs typeface="Arial"/>
              </a:rPr>
              <a:t>legge, </a:t>
            </a:r>
            <a:r>
              <a:rPr sz="1800" spc="-10" dirty="0">
                <a:latin typeface="Arial"/>
                <a:cs typeface="Arial"/>
              </a:rPr>
              <a:t>nonché </a:t>
            </a:r>
            <a:r>
              <a:rPr sz="1800" spc="-25" dirty="0">
                <a:latin typeface="Arial"/>
                <a:cs typeface="Arial"/>
              </a:rPr>
              <a:t>di  </a:t>
            </a:r>
            <a:r>
              <a:rPr sz="1800" spc="-15" dirty="0">
                <a:latin typeface="Arial"/>
                <a:cs typeface="Arial"/>
              </a:rPr>
              <a:t>rilasciare </a:t>
            </a:r>
            <a:r>
              <a:rPr sz="1800" spc="-20" dirty="0">
                <a:latin typeface="Arial"/>
                <a:cs typeface="Arial"/>
              </a:rPr>
              <a:t>una dichiarazione </a:t>
            </a:r>
            <a:r>
              <a:rPr sz="1800" spc="-5" dirty="0">
                <a:latin typeface="Arial"/>
                <a:cs typeface="Arial"/>
              </a:rPr>
              <a:t>su </a:t>
            </a:r>
            <a:r>
              <a:rPr sz="1800" spc="-20" dirty="0">
                <a:latin typeface="Arial"/>
                <a:cs typeface="Arial"/>
              </a:rPr>
              <a:t>eventuali </a:t>
            </a:r>
            <a:r>
              <a:rPr sz="1800" spc="-10" dirty="0">
                <a:latin typeface="Arial"/>
                <a:cs typeface="Arial"/>
              </a:rPr>
              <a:t>errori</a:t>
            </a:r>
            <a:r>
              <a:rPr sz="1800" spc="105" dirty="0">
                <a:latin typeface="Arial"/>
                <a:cs typeface="Arial"/>
              </a:rPr>
              <a:t> </a:t>
            </a:r>
            <a:r>
              <a:rPr sz="1800" spc="-15" dirty="0">
                <a:latin typeface="Arial"/>
                <a:cs typeface="Arial"/>
              </a:rPr>
              <a:t>significativi.</a:t>
            </a:r>
            <a:endParaRPr sz="1800">
              <a:latin typeface="Arial"/>
              <a:cs typeface="Arial"/>
            </a:endParaRPr>
          </a:p>
          <a:p>
            <a:pPr marL="12700" marR="5080" algn="just">
              <a:lnSpc>
                <a:spcPct val="99100"/>
              </a:lnSpc>
              <a:spcBef>
                <a:spcPts val="489"/>
              </a:spcBef>
            </a:pPr>
            <a:r>
              <a:rPr sz="1800" dirty="0">
                <a:latin typeface="Arial"/>
                <a:cs typeface="Arial"/>
              </a:rPr>
              <a:t>A </a:t>
            </a:r>
            <a:r>
              <a:rPr sz="1800" spc="-5" dirty="0">
                <a:latin typeface="Arial"/>
                <a:cs typeface="Arial"/>
              </a:rPr>
              <a:t>[mio][nostro] </a:t>
            </a:r>
            <a:r>
              <a:rPr sz="1800" spc="-15" dirty="0">
                <a:latin typeface="Arial"/>
                <a:cs typeface="Arial"/>
              </a:rPr>
              <a:t>giudizio, la </a:t>
            </a:r>
            <a:r>
              <a:rPr sz="1800" spc="-5" dirty="0">
                <a:latin typeface="Arial"/>
                <a:cs typeface="Arial"/>
              </a:rPr>
              <a:t>relazione sulla </a:t>
            </a:r>
            <a:r>
              <a:rPr sz="1800" spc="-10" dirty="0">
                <a:latin typeface="Arial"/>
                <a:cs typeface="Arial"/>
              </a:rPr>
              <a:t>gestione </a:t>
            </a:r>
            <a:r>
              <a:rPr sz="1800" dirty="0">
                <a:latin typeface="Arial"/>
                <a:cs typeface="Arial"/>
              </a:rPr>
              <a:t>è </a:t>
            </a:r>
            <a:r>
              <a:rPr sz="1800" spc="-5" dirty="0">
                <a:latin typeface="Arial"/>
                <a:cs typeface="Arial"/>
              </a:rPr>
              <a:t>coerente </a:t>
            </a:r>
            <a:r>
              <a:rPr sz="1800" spc="15" dirty="0">
                <a:latin typeface="Arial"/>
                <a:cs typeface="Arial"/>
              </a:rPr>
              <a:t>con </a:t>
            </a:r>
            <a:r>
              <a:rPr sz="1800" spc="-15" dirty="0">
                <a:latin typeface="Arial"/>
                <a:cs typeface="Arial"/>
              </a:rPr>
              <a:t>il </a:t>
            </a:r>
            <a:r>
              <a:rPr sz="1800" spc="-5" dirty="0">
                <a:latin typeface="Arial"/>
                <a:cs typeface="Arial"/>
              </a:rPr>
              <a:t>bilancio  [d’esercizio][consolidato] </a:t>
            </a:r>
            <a:r>
              <a:rPr sz="1800" spc="-20" dirty="0">
                <a:latin typeface="Arial"/>
                <a:cs typeface="Arial"/>
              </a:rPr>
              <a:t>della </a:t>
            </a:r>
            <a:r>
              <a:rPr sz="1800" dirty="0">
                <a:latin typeface="Arial"/>
                <a:cs typeface="Arial"/>
              </a:rPr>
              <a:t>ABC </a:t>
            </a:r>
            <a:r>
              <a:rPr sz="1800" spc="-10" dirty="0">
                <a:latin typeface="Arial"/>
                <a:cs typeface="Arial"/>
              </a:rPr>
              <a:t>SpA [del </a:t>
            </a:r>
            <a:r>
              <a:rPr sz="1800" spc="-20" dirty="0">
                <a:latin typeface="Arial"/>
                <a:cs typeface="Arial"/>
              </a:rPr>
              <a:t>gruppo </a:t>
            </a:r>
            <a:r>
              <a:rPr sz="1800" spc="-5" dirty="0">
                <a:latin typeface="Arial"/>
                <a:cs typeface="Arial"/>
              </a:rPr>
              <a:t>ABC] </a:t>
            </a:r>
            <a:r>
              <a:rPr sz="1800" spc="-15" dirty="0">
                <a:latin typeface="Arial"/>
                <a:cs typeface="Arial"/>
              </a:rPr>
              <a:t>al </a:t>
            </a:r>
            <a:r>
              <a:rPr sz="1800" spc="-10" dirty="0">
                <a:latin typeface="Arial"/>
                <a:cs typeface="Arial"/>
              </a:rPr>
              <a:t>[gg][mm][aa] </a:t>
            </a:r>
            <a:r>
              <a:rPr sz="1800" spc="-15" dirty="0">
                <a:latin typeface="Arial"/>
                <a:cs typeface="Arial"/>
              </a:rPr>
              <a:t>ed </a:t>
            </a:r>
            <a:r>
              <a:rPr sz="1800" dirty="0">
                <a:latin typeface="Arial"/>
                <a:cs typeface="Arial"/>
              </a:rPr>
              <a:t>è  </a:t>
            </a:r>
            <a:r>
              <a:rPr sz="1800" spc="-10" dirty="0">
                <a:latin typeface="Arial"/>
                <a:cs typeface="Arial"/>
              </a:rPr>
              <a:t>redatta </a:t>
            </a:r>
            <a:r>
              <a:rPr sz="1800" spc="-15" dirty="0">
                <a:latin typeface="Arial"/>
                <a:cs typeface="Arial"/>
              </a:rPr>
              <a:t>in </a:t>
            </a:r>
            <a:r>
              <a:rPr sz="1800" spc="-10" dirty="0">
                <a:latin typeface="Arial"/>
                <a:cs typeface="Arial"/>
              </a:rPr>
              <a:t>conformità </a:t>
            </a:r>
            <a:r>
              <a:rPr sz="1800" spc="-20" dirty="0">
                <a:latin typeface="Arial"/>
                <a:cs typeface="Arial"/>
              </a:rPr>
              <a:t>alle </a:t>
            </a:r>
            <a:r>
              <a:rPr sz="1800" spc="-15" dirty="0">
                <a:latin typeface="Arial"/>
                <a:cs typeface="Arial"/>
              </a:rPr>
              <a:t>norme di</a:t>
            </a:r>
            <a:r>
              <a:rPr sz="1800" spc="195" dirty="0">
                <a:latin typeface="Arial"/>
                <a:cs typeface="Arial"/>
              </a:rPr>
              <a:t> </a:t>
            </a:r>
            <a:r>
              <a:rPr sz="1800" spc="-25" dirty="0">
                <a:latin typeface="Arial"/>
                <a:cs typeface="Arial"/>
              </a:rPr>
              <a:t>legge.</a:t>
            </a:r>
            <a:endParaRPr sz="1800">
              <a:latin typeface="Arial"/>
              <a:cs typeface="Arial"/>
            </a:endParaRPr>
          </a:p>
          <a:p>
            <a:pPr marL="12700" marR="23495" algn="just">
              <a:lnSpc>
                <a:spcPct val="99700"/>
              </a:lnSpc>
              <a:spcBef>
                <a:spcPts val="470"/>
              </a:spcBef>
            </a:pPr>
            <a:r>
              <a:rPr sz="1800" spc="-20" dirty="0">
                <a:latin typeface="Arial"/>
                <a:cs typeface="Arial"/>
              </a:rPr>
              <a:t>Con </a:t>
            </a:r>
            <a:r>
              <a:rPr sz="1800" spc="-5" dirty="0">
                <a:latin typeface="Arial"/>
                <a:cs typeface="Arial"/>
              </a:rPr>
              <a:t>riferimento alla dichiarazione </a:t>
            </a:r>
            <a:r>
              <a:rPr sz="1800" spc="25" dirty="0">
                <a:latin typeface="Arial"/>
                <a:cs typeface="Arial"/>
              </a:rPr>
              <a:t>di </a:t>
            </a:r>
            <a:r>
              <a:rPr sz="1800" spc="-10" dirty="0">
                <a:latin typeface="Arial"/>
                <a:cs typeface="Arial"/>
              </a:rPr>
              <a:t>cui </a:t>
            </a:r>
            <a:r>
              <a:rPr sz="1800" dirty="0">
                <a:latin typeface="Arial"/>
                <a:cs typeface="Arial"/>
              </a:rPr>
              <a:t>all’articolo </a:t>
            </a:r>
            <a:r>
              <a:rPr sz="1800" spc="-20" dirty="0">
                <a:latin typeface="Arial"/>
                <a:cs typeface="Arial"/>
              </a:rPr>
              <a:t>14, </a:t>
            </a:r>
            <a:r>
              <a:rPr sz="1800" spc="-5" dirty="0">
                <a:latin typeface="Arial"/>
                <a:cs typeface="Arial"/>
              </a:rPr>
              <a:t>comma </a:t>
            </a:r>
            <a:r>
              <a:rPr sz="1800" spc="-15" dirty="0">
                <a:latin typeface="Arial"/>
                <a:cs typeface="Arial"/>
              </a:rPr>
              <a:t>2, </a:t>
            </a:r>
            <a:r>
              <a:rPr sz="1800" spc="-10" dirty="0">
                <a:latin typeface="Arial"/>
                <a:cs typeface="Arial"/>
              </a:rPr>
              <a:t>lettera e), </a:t>
            </a:r>
            <a:r>
              <a:rPr sz="1800" spc="5" dirty="0">
                <a:latin typeface="Arial"/>
                <a:cs typeface="Arial"/>
              </a:rPr>
              <a:t>del  </a:t>
            </a:r>
            <a:r>
              <a:rPr sz="1800" spc="-20" dirty="0">
                <a:latin typeface="Arial"/>
                <a:cs typeface="Arial"/>
              </a:rPr>
              <a:t>DLgs </a:t>
            </a:r>
            <a:r>
              <a:rPr sz="1800" spc="-10" dirty="0">
                <a:latin typeface="Arial"/>
                <a:cs typeface="Arial"/>
              </a:rPr>
              <a:t>39/2010, </a:t>
            </a:r>
            <a:r>
              <a:rPr sz="1800" spc="-5" dirty="0">
                <a:latin typeface="Arial"/>
                <a:cs typeface="Arial"/>
              </a:rPr>
              <a:t>rilasciata sulla </a:t>
            </a:r>
            <a:r>
              <a:rPr sz="1800" dirty="0">
                <a:latin typeface="Arial"/>
                <a:cs typeface="Arial"/>
              </a:rPr>
              <a:t>base </a:t>
            </a:r>
            <a:r>
              <a:rPr sz="1800" spc="-10" dirty="0">
                <a:latin typeface="Arial"/>
                <a:cs typeface="Arial"/>
              </a:rPr>
              <a:t>delle </a:t>
            </a:r>
            <a:r>
              <a:rPr sz="1800" dirty="0">
                <a:latin typeface="Arial"/>
                <a:cs typeface="Arial"/>
              </a:rPr>
              <a:t>conoscenze e </a:t>
            </a:r>
            <a:r>
              <a:rPr sz="1800" spc="5" dirty="0">
                <a:latin typeface="Arial"/>
                <a:cs typeface="Arial"/>
              </a:rPr>
              <a:t>della </a:t>
            </a:r>
            <a:r>
              <a:rPr sz="1800" spc="-5" dirty="0">
                <a:latin typeface="Arial"/>
                <a:cs typeface="Arial"/>
              </a:rPr>
              <a:t>comprensione  </a:t>
            </a:r>
            <a:r>
              <a:rPr sz="1800" spc="-10" dirty="0">
                <a:latin typeface="Arial"/>
                <a:cs typeface="Arial"/>
              </a:rPr>
              <a:t>dell’impresa </a:t>
            </a:r>
            <a:r>
              <a:rPr sz="1800" dirty="0">
                <a:latin typeface="Arial"/>
                <a:cs typeface="Arial"/>
              </a:rPr>
              <a:t>e </a:t>
            </a:r>
            <a:r>
              <a:rPr sz="1800" spc="-20" dirty="0">
                <a:latin typeface="Arial"/>
                <a:cs typeface="Arial"/>
              </a:rPr>
              <a:t>del </a:t>
            </a:r>
            <a:r>
              <a:rPr sz="1800" spc="-15" dirty="0">
                <a:latin typeface="Arial"/>
                <a:cs typeface="Arial"/>
              </a:rPr>
              <a:t>relativo </a:t>
            </a:r>
            <a:r>
              <a:rPr sz="1800" spc="-10" dirty="0">
                <a:latin typeface="Arial"/>
                <a:cs typeface="Arial"/>
              </a:rPr>
              <a:t>contesto acquisite </a:t>
            </a:r>
            <a:r>
              <a:rPr sz="1800" spc="5" dirty="0">
                <a:latin typeface="Arial"/>
                <a:cs typeface="Arial"/>
              </a:rPr>
              <a:t>nel </a:t>
            </a:r>
            <a:r>
              <a:rPr sz="1800" spc="-5" dirty="0">
                <a:latin typeface="Arial"/>
                <a:cs typeface="Arial"/>
              </a:rPr>
              <a:t>corso </a:t>
            </a:r>
            <a:r>
              <a:rPr sz="1800" spc="-10" dirty="0">
                <a:latin typeface="Arial"/>
                <a:cs typeface="Arial"/>
              </a:rPr>
              <a:t>dell’attività </a:t>
            </a:r>
            <a:r>
              <a:rPr sz="1800" spc="-15" dirty="0">
                <a:latin typeface="Arial"/>
                <a:cs typeface="Arial"/>
              </a:rPr>
              <a:t>di </a:t>
            </a:r>
            <a:r>
              <a:rPr sz="1800" spc="-10" dirty="0">
                <a:latin typeface="Arial"/>
                <a:cs typeface="Arial"/>
              </a:rPr>
              <a:t>revisione, </a:t>
            </a:r>
            <a:r>
              <a:rPr sz="1800" spc="-25" dirty="0">
                <a:latin typeface="Arial"/>
                <a:cs typeface="Arial"/>
              </a:rPr>
              <a:t>non  </a:t>
            </a:r>
            <a:r>
              <a:rPr sz="1800" spc="-15" dirty="0">
                <a:latin typeface="Arial"/>
                <a:cs typeface="Arial"/>
              </a:rPr>
              <a:t>[ho][abbiamo] </a:t>
            </a:r>
            <a:r>
              <a:rPr sz="1800" spc="-20" dirty="0">
                <a:latin typeface="Arial"/>
                <a:cs typeface="Arial"/>
              </a:rPr>
              <a:t>nulla </a:t>
            </a:r>
            <a:r>
              <a:rPr sz="1800" spc="-15" dirty="0">
                <a:latin typeface="Arial"/>
                <a:cs typeface="Arial"/>
              </a:rPr>
              <a:t>da</a:t>
            </a:r>
            <a:r>
              <a:rPr sz="1800" spc="220" dirty="0">
                <a:latin typeface="Arial"/>
                <a:cs typeface="Arial"/>
              </a:rPr>
              <a:t> </a:t>
            </a:r>
            <a:r>
              <a:rPr sz="1800" spc="-15" dirty="0">
                <a:latin typeface="Arial"/>
                <a:cs typeface="Arial"/>
              </a:rPr>
              <a:t>riportare.</a:t>
            </a:r>
            <a:endParaRPr sz="1800">
              <a:latin typeface="Arial"/>
              <a:cs typeface="Arial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383222" y="872807"/>
            <a:ext cx="1845945" cy="35750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pc="5" dirty="0"/>
              <a:t>SA Italia</a:t>
            </a:r>
            <a:r>
              <a:rPr spc="-70" dirty="0"/>
              <a:t> </a:t>
            </a:r>
            <a:r>
              <a:rPr spc="5" dirty="0"/>
              <a:t>720B</a:t>
            </a:r>
          </a:p>
        </p:txBody>
      </p:sp>
      <p:sp>
        <p:nvSpPr>
          <p:cNvPr id="5" name="object 5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ts val="1670"/>
              </a:lnSpc>
            </a:pPr>
            <a:fld id="{81D60167-4931-47E6-BA6A-407CBD079E47}" type="slidenum">
              <a:rPr spc="10" dirty="0"/>
              <a:t>25</a:t>
            </a:fld>
            <a:endParaRPr spc="1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4A22823-90EC-4A83-A53A-9962DEC135B6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8518" y="76200"/>
            <a:ext cx="1386882" cy="126919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29882" y="1450911"/>
            <a:ext cx="8425815" cy="4255135"/>
          </a:xfrm>
          <a:prstGeom prst="rect">
            <a:avLst/>
          </a:prstGeom>
        </p:spPr>
        <p:txBody>
          <a:bodyPr vert="horz" wrap="square" lIns="0" tIns="71755" rIns="0" bIns="0" rtlCol="0">
            <a:spAutoFit/>
          </a:bodyPr>
          <a:lstStyle/>
          <a:p>
            <a:pPr marR="13970" algn="ctr">
              <a:lnSpc>
                <a:spcPct val="100000"/>
              </a:lnSpc>
              <a:spcBef>
                <a:spcPts val="565"/>
              </a:spcBef>
            </a:pPr>
            <a:r>
              <a:rPr sz="1800" b="1" dirty="0">
                <a:latin typeface="Arial"/>
                <a:cs typeface="Arial"/>
              </a:rPr>
              <a:t>ESEMPI </a:t>
            </a:r>
            <a:r>
              <a:rPr sz="1800" b="1" spc="-10" dirty="0">
                <a:latin typeface="Arial"/>
                <a:cs typeface="Arial"/>
              </a:rPr>
              <a:t>PARAGRAFI </a:t>
            </a:r>
            <a:r>
              <a:rPr sz="1800" b="1" spc="-15" dirty="0">
                <a:latin typeface="Arial"/>
                <a:cs typeface="Arial"/>
              </a:rPr>
              <a:t>DI</a:t>
            </a:r>
            <a:r>
              <a:rPr sz="1800" b="1" spc="-10" dirty="0">
                <a:latin typeface="Arial"/>
                <a:cs typeface="Arial"/>
              </a:rPr>
              <a:t> </a:t>
            </a:r>
            <a:r>
              <a:rPr sz="1800" b="1" spc="5" dirty="0">
                <a:latin typeface="Arial"/>
                <a:cs typeface="Arial"/>
              </a:rPr>
              <a:t>GIUDIZI</a:t>
            </a:r>
            <a:endParaRPr sz="1800">
              <a:latin typeface="Arial"/>
              <a:cs typeface="Arial"/>
            </a:endParaRPr>
          </a:p>
          <a:p>
            <a:pPr marR="8255" algn="ctr">
              <a:lnSpc>
                <a:spcPct val="100000"/>
              </a:lnSpc>
              <a:spcBef>
                <a:spcPts val="470"/>
              </a:spcBef>
            </a:pPr>
            <a:r>
              <a:rPr sz="1800" b="1" spc="-10" dirty="0">
                <a:latin typeface="Arial"/>
                <a:cs typeface="Arial"/>
              </a:rPr>
              <a:t>Esempio</a:t>
            </a:r>
            <a:r>
              <a:rPr sz="1800" b="1" spc="-35" dirty="0">
                <a:latin typeface="Arial"/>
                <a:cs typeface="Arial"/>
              </a:rPr>
              <a:t> </a:t>
            </a:r>
            <a:r>
              <a:rPr sz="1800" b="1" dirty="0">
                <a:latin typeface="Arial"/>
                <a:cs typeface="Arial"/>
              </a:rPr>
              <a:t>3</a:t>
            </a:r>
            <a:endParaRPr sz="18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415"/>
              </a:spcBef>
            </a:pPr>
            <a:r>
              <a:rPr sz="1550" u="heavy" spc="25" dirty="0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Include </a:t>
            </a:r>
            <a:r>
              <a:rPr sz="1550" u="heavy" spc="20" dirty="0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le </a:t>
            </a:r>
            <a:r>
              <a:rPr sz="1550" u="heavy" spc="25" dirty="0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seguenti</a:t>
            </a:r>
            <a:r>
              <a:rPr sz="1550" u="heavy" spc="-204" dirty="0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 </a:t>
            </a:r>
            <a:r>
              <a:rPr sz="1550" u="heavy" spc="25" dirty="0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circostanze:</a:t>
            </a:r>
            <a:endParaRPr sz="1550">
              <a:latin typeface="Arial"/>
              <a:cs typeface="Arial"/>
            </a:endParaRPr>
          </a:p>
          <a:p>
            <a:pPr marL="355600" indent="-342900">
              <a:lnSpc>
                <a:spcPct val="100000"/>
              </a:lnSpc>
              <a:spcBef>
                <a:spcPts val="470"/>
              </a:spcBef>
              <a:buAutoNum type="arabicPeriod"/>
              <a:tabLst>
                <a:tab pos="355600" algn="l"/>
                <a:tab pos="356235" algn="l"/>
              </a:tabLst>
            </a:pPr>
            <a:r>
              <a:rPr sz="1550" spc="25" dirty="0">
                <a:latin typeface="Arial"/>
                <a:cs typeface="Arial"/>
              </a:rPr>
              <a:t>Società</a:t>
            </a:r>
            <a:r>
              <a:rPr sz="1550" spc="-100" dirty="0">
                <a:latin typeface="Arial"/>
                <a:cs typeface="Arial"/>
              </a:rPr>
              <a:t> </a:t>
            </a:r>
            <a:r>
              <a:rPr sz="1550" spc="25" dirty="0">
                <a:latin typeface="Arial"/>
                <a:cs typeface="Arial"/>
              </a:rPr>
              <a:t>non</a:t>
            </a:r>
            <a:r>
              <a:rPr sz="1550" spc="-30" dirty="0">
                <a:latin typeface="Arial"/>
                <a:cs typeface="Arial"/>
              </a:rPr>
              <a:t> </a:t>
            </a:r>
            <a:r>
              <a:rPr sz="1550" spc="25" dirty="0">
                <a:latin typeface="Arial"/>
                <a:cs typeface="Arial"/>
              </a:rPr>
              <a:t>soggetta</a:t>
            </a:r>
            <a:r>
              <a:rPr sz="1550" spc="-20" dirty="0">
                <a:latin typeface="Arial"/>
                <a:cs typeface="Arial"/>
              </a:rPr>
              <a:t> </a:t>
            </a:r>
            <a:r>
              <a:rPr sz="1550" spc="25" dirty="0">
                <a:latin typeface="Arial"/>
                <a:cs typeface="Arial"/>
              </a:rPr>
              <a:t>alle</a:t>
            </a:r>
            <a:r>
              <a:rPr sz="1550" spc="-30" dirty="0">
                <a:latin typeface="Arial"/>
                <a:cs typeface="Arial"/>
              </a:rPr>
              <a:t> </a:t>
            </a:r>
            <a:r>
              <a:rPr sz="1550" spc="25" dirty="0">
                <a:latin typeface="Arial"/>
                <a:cs typeface="Arial"/>
              </a:rPr>
              <a:t>disposizioni</a:t>
            </a:r>
            <a:r>
              <a:rPr sz="1550" spc="-90" dirty="0">
                <a:latin typeface="Arial"/>
                <a:cs typeface="Arial"/>
              </a:rPr>
              <a:t> </a:t>
            </a:r>
            <a:r>
              <a:rPr sz="1550" spc="25" dirty="0">
                <a:latin typeface="Arial"/>
                <a:cs typeface="Arial"/>
              </a:rPr>
              <a:t>dell’art.</a:t>
            </a:r>
            <a:r>
              <a:rPr sz="1550" spc="-45" dirty="0">
                <a:latin typeface="Arial"/>
                <a:cs typeface="Arial"/>
              </a:rPr>
              <a:t> </a:t>
            </a:r>
            <a:r>
              <a:rPr sz="1550" spc="25" dirty="0">
                <a:latin typeface="Arial"/>
                <a:cs typeface="Arial"/>
              </a:rPr>
              <a:t>123-bis</a:t>
            </a:r>
            <a:r>
              <a:rPr sz="1550" spc="-20" dirty="0">
                <a:latin typeface="Arial"/>
                <a:cs typeface="Arial"/>
              </a:rPr>
              <a:t> </a:t>
            </a:r>
            <a:r>
              <a:rPr sz="1550" spc="25" dirty="0">
                <a:latin typeface="Arial"/>
                <a:cs typeface="Arial"/>
              </a:rPr>
              <a:t>del</a:t>
            </a:r>
            <a:r>
              <a:rPr sz="1550" spc="-30" dirty="0">
                <a:latin typeface="Arial"/>
                <a:cs typeface="Arial"/>
              </a:rPr>
              <a:t> </a:t>
            </a:r>
            <a:r>
              <a:rPr sz="1550" spc="20" dirty="0">
                <a:latin typeface="Arial"/>
                <a:cs typeface="Arial"/>
              </a:rPr>
              <a:t>DLgs</a:t>
            </a:r>
            <a:r>
              <a:rPr sz="1550" spc="60" dirty="0">
                <a:latin typeface="Arial"/>
                <a:cs typeface="Arial"/>
              </a:rPr>
              <a:t> </a:t>
            </a:r>
            <a:r>
              <a:rPr sz="1550" spc="25" dirty="0">
                <a:latin typeface="Arial"/>
                <a:cs typeface="Arial"/>
              </a:rPr>
              <a:t>58/98;</a:t>
            </a:r>
            <a:endParaRPr sz="1550">
              <a:latin typeface="Arial"/>
              <a:cs typeface="Arial"/>
            </a:endParaRPr>
          </a:p>
          <a:p>
            <a:pPr marL="355600" indent="-342900">
              <a:lnSpc>
                <a:spcPct val="100000"/>
              </a:lnSpc>
              <a:spcBef>
                <a:spcPts val="470"/>
              </a:spcBef>
              <a:buAutoNum type="arabicPeriod"/>
              <a:tabLst>
                <a:tab pos="355600" algn="l"/>
                <a:tab pos="356235" algn="l"/>
              </a:tabLst>
            </a:pPr>
            <a:r>
              <a:rPr sz="1550" spc="20" dirty="0">
                <a:latin typeface="Arial"/>
                <a:cs typeface="Arial"/>
              </a:rPr>
              <a:t>Ente </a:t>
            </a:r>
            <a:r>
              <a:rPr sz="1550" spc="25" dirty="0">
                <a:latin typeface="Arial"/>
                <a:cs typeface="Arial"/>
              </a:rPr>
              <a:t>diverso da quelli </a:t>
            </a:r>
            <a:r>
              <a:rPr sz="1550" spc="20" dirty="0">
                <a:latin typeface="Arial"/>
                <a:cs typeface="Arial"/>
              </a:rPr>
              <a:t>di </a:t>
            </a:r>
            <a:r>
              <a:rPr sz="1550" spc="25" dirty="0">
                <a:latin typeface="Arial"/>
                <a:cs typeface="Arial"/>
              </a:rPr>
              <a:t>Interesse</a:t>
            </a:r>
            <a:r>
              <a:rPr sz="1550" spc="-280" dirty="0">
                <a:latin typeface="Arial"/>
                <a:cs typeface="Arial"/>
              </a:rPr>
              <a:t> </a:t>
            </a:r>
            <a:r>
              <a:rPr sz="1550" spc="30" dirty="0">
                <a:latin typeface="Arial"/>
                <a:cs typeface="Arial"/>
              </a:rPr>
              <a:t>Pubblico;</a:t>
            </a:r>
            <a:endParaRPr sz="1550">
              <a:latin typeface="Arial"/>
              <a:cs typeface="Arial"/>
            </a:endParaRPr>
          </a:p>
          <a:p>
            <a:pPr marL="355600" indent="-342900">
              <a:lnSpc>
                <a:spcPct val="100000"/>
              </a:lnSpc>
              <a:spcBef>
                <a:spcPts val="390"/>
              </a:spcBef>
              <a:buAutoNum type="arabicPeriod"/>
              <a:tabLst>
                <a:tab pos="355600" algn="l"/>
                <a:tab pos="356235" algn="l"/>
              </a:tabLst>
            </a:pPr>
            <a:r>
              <a:rPr sz="1550" spc="25" dirty="0">
                <a:latin typeface="Arial"/>
                <a:cs typeface="Arial"/>
              </a:rPr>
              <a:t>Sistema </a:t>
            </a:r>
            <a:r>
              <a:rPr sz="1550" spc="20" dirty="0">
                <a:latin typeface="Arial"/>
                <a:cs typeface="Arial"/>
              </a:rPr>
              <a:t>di </a:t>
            </a:r>
            <a:r>
              <a:rPr sz="1550" spc="25" dirty="0">
                <a:latin typeface="Arial"/>
                <a:cs typeface="Arial"/>
              </a:rPr>
              <a:t>amministrazione </a:t>
            </a:r>
            <a:r>
              <a:rPr sz="1550" spc="15" dirty="0">
                <a:latin typeface="Arial"/>
                <a:cs typeface="Arial"/>
              </a:rPr>
              <a:t>e </a:t>
            </a:r>
            <a:r>
              <a:rPr sz="1550" spc="20" dirty="0">
                <a:latin typeface="Arial"/>
                <a:cs typeface="Arial"/>
              </a:rPr>
              <a:t>di </a:t>
            </a:r>
            <a:r>
              <a:rPr sz="1550" spc="25" dirty="0">
                <a:latin typeface="Arial"/>
                <a:cs typeface="Arial"/>
              </a:rPr>
              <a:t>controllo</a:t>
            </a:r>
            <a:r>
              <a:rPr sz="1550" spc="-330" dirty="0">
                <a:latin typeface="Arial"/>
                <a:cs typeface="Arial"/>
              </a:rPr>
              <a:t> </a:t>
            </a:r>
            <a:r>
              <a:rPr sz="1550" spc="20" dirty="0">
                <a:latin typeface="Arial"/>
                <a:cs typeface="Arial"/>
              </a:rPr>
              <a:t>tradizionale;</a:t>
            </a:r>
            <a:endParaRPr sz="1550">
              <a:latin typeface="Arial"/>
              <a:cs typeface="Arial"/>
            </a:endParaRPr>
          </a:p>
          <a:p>
            <a:pPr marL="355600" marR="5080" indent="-342900">
              <a:lnSpc>
                <a:spcPct val="105000"/>
              </a:lnSpc>
              <a:spcBef>
                <a:spcPts val="380"/>
              </a:spcBef>
              <a:buAutoNum type="arabicPeriod"/>
              <a:tabLst>
                <a:tab pos="355600" algn="l"/>
                <a:tab pos="356235" algn="l"/>
              </a:tabLst>
            </a:pPr>
            <a:r>
              <a:rPr sz="1550" spc="10" dirty="0">
                <a:latin typeface="Arial"/>
                <a:cs typeface="Arial"/>
              </a:rPr>
              <a:t>Il </a:t>
            </a:r>
            <a:r>
              <a:rPr sz="1550" spc="20" dirty="0">
                <a:latin typeface="Arial"/>
                <a:cs typeface="Arial"/>
              </a:rPr>
              <a:t>bilancio </a:t>
            </a:r>
            <a:r>
              <a:rPr sz="1550" spc="15" dirty="0">
                <a:latin typeface="Arial"/>
                <a:cs typeface="Arial"/>
              </a:rPr>
              <a:t>è </a:t>
            </a:r>
            <a:r>
              <a:rPr sz="1550" spc="10" dirty="0">
                <a:latin typeface="Arial"/>
                <a:cs typeface="Arial"/>
              </a:rPr>
              <a:t>redatto </a:t>
            </a:r>
            <a:r>
              <a:rPr sz="1550" spc="25" dirty="0">
                <a:latin typeface="Arial"/>
                <a:cs typeface="Arial"/>
              </a:rPr>
              <a:t>per </a:t>
            </a:r>
            <a:r>
              <a:rPr sz="1550" spc="15" dirty="0">
                <a:latin typeface="Arial"/>
                <a:cs typeface="Arial"/>
              </a:rPr>
              <a:t>scopi </a:t>
            </a:r>
            <a:r>
              <a:rPr sz="1550" spc="20" dirty="0">
                <a:latin typeface="Arial"/>
                <a:cs typeface="Arial"/>
              </a:rPr>
              <a:t>di </a:t>
            </a:r>
            <a:r>
              <a:rPr sz="1550" spc="15" dirty="0">
                <a:latin typeface="Arial"/>
                <a:cs typeface="Arial"/>
              </a:rPr>
              <a:t>carattere generale </a:t>
            </a:r>
            <a:r>
              <a:rPr sz="1550" spc="10" dirty="0">
                <a:latin typeface="Arial"/>
                <a:cs typeface="Arial"/>
              </a:rPr>
              <a:t>dagli </a:t>
            </a:r>
            <a:r>
              <a:rPr sz="1550" spc="20" dirty="0">
                <a:latin typeface="Arial"/>
                <a:cs typeface="Arial"/>
              </a:rPr>
              <a:t>amministratori </a:t>
            </a:r>
            <a:r>
              <a:rPr sz="1550" spc="10" dirty="0">
                <a:latin typeface="Arial"/>
                <a:cs typeface="Arial"/>
              </a:rPr>
              <a:t>dell’impresa </a:t>
            </a:r>
            <a:r>
              <a:rPr sz="1550" spc="30" dirty="0">
                <a:latin typeface="Arial"/>
                <a:cs typeface="Arial"/>
              </a:rPr>
              <a:t>in  </a:t>
            </a:r>
            <a:r>
              <a:rPr sz="1550" spc="25" dirty="0">
                <a:latin typeface="Arial"/>
                <a:cs typeface="Arial"/>
              </a:rPr>
              <a:t>conformità</a:t>
            </a:r>
            <a:r>
              <a:rPr sz="1550" spc="-90" dirty="0">
                <a:latin typeface="Arial"/>
                <a:cs typeface="Arial"/>
              </a:rPr>
              <a:t> </a:t>
            </a:r>
            <a:r>
              <a:rPr sz="1550" spc="25" dirty="0">
                <a:latin typeface="Arial"/>
                <a:cs typeface="Arial"/>
              </a:rPr>
              <a:t>alle</a:t>
            </a:r>
            <a:r>
              <a:rPr sz="1550" spc="-30" dirty="0">
                <a:latin typeface="Arial"/>
                <a:cs typeface="Arial"/>
              </a:rPr>
              <a:t> </a:t>
            </a:r>
            <a:r>
              <a:rPr sz="1550" spc="30" dirty="0">
                <a:latin typeface="Arial"/>
                <a:cs typeface="Arial"/>
              </a:rPr>
              <a:t>norme</a:t>
            </a:r>
            <a:r>
              <a:rPr sz="1550" spc="-30" dirty="0">
                <a:latin typeface="Arial"/>
                <a:cs typeface="Arial"/>
              </a:rPr>
              <a:t> </a:t>
            </a:r>
            <a:r>
              <a:rPr sz="1550" spc="25" dirty="0">
                <a:latin typeface="Arial"/>
                <a:cs typeface="Arial"/>
              </a:rPr>
              <a:t>italiane</a:t>
            </a:r>
            <a:r>
              <a:rPr sz="1550" spc="-95" dirty="0">
                <a:latin typeface="Arial"/>
                <a:cs typeface="Arial"/>
              </a:rPr>
              <a:t> </a:t>
            </a:r>
            <a:r>
              <a:rPr sz="1550" spc="30" dirty="0">
                <a:latin typeface="Arial"/>
                <a:cs typeface="Arial"/>
              </a:rPr>
              <a:t>che</a:t>
            </a:r>
            <a:r>
              <a:rPr sz="1550" spc="45" dirty="0">
                <a:latin typeface="Arial"/>
                <a:cs typeface="Arial"/>
              </a:rPr>
              <a:t> </a:t>
            </a:r>
            <a:r>
              <a:rPr sz="1550" spc="25" dirty="0">
                <a:latin typeface="Arial"/>
                <a:cs typeface="Arial"/>
              </a:rPr>
              <a:t>ne</a:t>
            </a:r>
            <a:r>
              <a:rPr sz="1550" spc="-35" dirty="0">
                <a:latin typeface="Arial"/>
                <a:cs typeface="Arial"/>
              </a:rPr>
              <a:t> </a:t>
            </a:r>
            <a:r>
              <a:rPr sz="1550" spc="30" dirty="0">
                <a:latin typeface="Arial"/>
                <a:cs typeface="Arial"/>
              </a:rPr>
              <a:t>disciplinano</a:t>
            </a:r>
            <a:r>
              <a:rPr sz="1550" spc="-85" dirty="0">
                <a:latin typeface="Arial"/>
                <a:cs typeface="Arial"/>
              </a:rPr>
              <a:t> </a:t>
            </a:r>
            <a:r>
              <a:rPr sz="1550" spc="5" dirty="0">
                <a:latin typeface="Arial"/>
                <a:cs typeface="Arial"/>
              </a:rPr>
              <a:t>i</a:t>
            </a:r>
            <a:r>
              <a:rPr sz="1550" spc="-35" dirty="0">
                <a:latin typeface="Arial"/>
                <a:cs typeface="Arial"/>
              </a:rPr>
              <a:t> </a:t>
            </a:r>
            <a:r>
              <a:rPr sz="1550" spc="20" dirty="0">
                <a:latin typeface="Arial"/>
                <a:cs typeface="Arial"/>
              </a:rPr>
              <a:t>criteri</a:t>
            </a:r>
            <a:r>
              <a:rPr sz="1550" spc="-25" dirty="0">
                <a:latin typeface="Arial"/>
                <a:cs typeface="Arial"/>
              </a:rPr>
              <a:t> </a:t>
            </a:r>
            <a:r>
              <a:rPr sz="1550" spc="20" dirty="0">
                <a:latin typeface="Arial"/>
                <a:cs typeface="Arial"/>
              </a:rPr>
              <a:t>di</a:t>
            </a:r>
            <a:r>
              <a:rPr sz="1550" spc="45" dirty="0">
                <a:latin typeface="Arial"/>
                <a:cs typeface="Arial"/>
              </a:rPr>
              <a:t> </a:t>
            </a:r>
            <a:r>
              <a:rPr sz="1550" spc="20" dirty="0">
                <a:latin typeface="Arial"/>
                <a:cs typeface="Arial"/>
              </a:rPr>
              <a:t>redazione;</a:t>
            </a:r>
            <a:endParaRPr sz="1550">
              <a:latin typeface="Arial"/>
              <a:cs typeface="Arial"/>
            </a:endParaRPr>
          </a:p>
          <a:p>
            <a:pPr marL="355600" indent="-342900">
              <a:lnSpc>
                <a:spcPct val="100000"/>
              </a:lnSpc>
              <a:spcBef>
                <a:spcPts val="390"/>
              </a:spcBef>
              <a:buAutoNum type="arabicPeriod"/>
              <a:tabLst>
                <a:tab pos="355600" algn="l"/>
                <a:tab pos="356235" algn="l"/>
              </a:tabLst>
            </a:pPr>
            <a:r>
              <a:rPr sz="1550" spc="15" dirty="0">
                <a:latin typeface="Arial"/>
                <a:cs typeface="Arial"/>
              </a:rPr>
              <a:t>Giudizio</a:t>
            </a:r>
            <a:r>
              <a:rPr sz="1550" spc="-25" dirty="0">
                <a:latin typeface="Arial"/>
                <a:cs typeface="Arial"/>
              </a:rPr>
              <a:t> </a:t>
            </a:r>
            <a:r>
              <a:rPr sz="1550" spc="30" dirty="0">
                <a:latin typeface="Arial"/>
                <a:cs typeface="Arial"/>
              </a:rPr>
              <a:t>con</a:t>
            </a:r>
            <a:r>
              <a:rPr sz="1550" spc="-30" dirty="0">
                <a:latin typeface="Arial"/>
                <a:cs typeface="Arial"/>
              </a:rPr>
              <a:t> </a:t>
            </a:r>
            <a:r>
              <a:rPr sz="1550" spc="30" dirty="0">
                <a:latin typeface="Arial"/>
                <a:cs typeface="Arial"/>
              </a:rPr>
              <a:t>modifica</a:t>
            </a:r>
            <a:r>
              <a:rPr sz="1550" spc="-95" dirty="0">
                <a:latin typeface="Arial"/>
                <a:cs typeface="Arial"/>
              </a:rPr>
              <a:t> </a:t>
            </a:r>
            <a:r>
              <a:rPr sz="1550" spc="25" dirty="0">
                <a:latin typeface="Arial"/>
                <a:cs typeface="Arial"/>
              </a:rPr>
              <a:t>sul</a:t>
            </a:r>
            <a:r>
              <a:rPr sz="1550" spc="50" dirty="0">
                <a:latin typeface="Arial"/>
                <a:cs typeface="Arial"/>
              </a:rPr>
              <a:t> </a:t>
            </a:r>
            <a:r>
              <a:rPr sz="1550" spc="30" dirty="0">
                <a:latin typeface="Arial"/>
                <a:cs typeface="Arial"/>
              </a:rPr>
              <a:t>bilancio</a:t>
            </a:r>
            <a:r>
              <a:rPr sz="1550" spc="-100" dirty="0">
                <a:latin typeface="Arial"/>
                <a:cs typeface="Arial"/>
              </a:rPr>
              <a:t> </a:t>
            </a:r>
            <a:r>
              <a:rPr sz="1550" spc="15" dirty="0">
                <a:latin typeface="Arial"/>
                <a:cs typeface="Arial"/>
              </a:rPr>
              <a:t>a</a:t>
            </a:r>
            <a:r>
              <a:rPr sz="1550" spc="-30" dirty="0">
                <a:latin typeface="Arial"/>
                <a:cs typeface="Arial"/>
              </a:rPr>
              <a:t> </a:t>
            </a:r>
            <a:r>
              <a:rPr sz="1550" spc="30" dirty="0">
                <a:latin typeface="Arial"/>
                <a:cs typeface="Arial"/>
              </a:rPr>
              <a:t>causa</a:t>
            </a:r>
            <a:r>
              <a:rPr sz="1550" spc="-25" dirty="0">
                <a:latin typeface="Arial"/>
                <a:cs typeface="Arial"/>
              </a:rPr>
              <a:t> </a:t>
            </a:r>
            <a:r>
              <a:rPr sz="1550" spc="20" dirty="0">
                <a:latin typeface="Arial"/>
                <a:cs typeface="Arial"/>
              </a:rPr>
              <a:t>di</a:t>
            </a:r>
            <a:r>
              <a:rPr sz="1550" spc="40" dirty="0">
                <a:latin typeface="Arial"/>
                <a:cs typeface="Arial"/>
              </a:rPr>
              <a:t> </a:t>
            </a:r>
            <a:r>
              <a:rPr sz="1550" spc="15" dirty="0">
                <a:latin typeface="Arial"/>
                <a:cs typeface="Arial"/>
              </a:rPr>
              <a:t>errori</a:t>
            </a:r>
            <a:r>
              <a:rPr sz="1550" spc="55" dirty="0">
                <a:latin typeface="Arial"/>
                <a:cs typeface="Arial"/>
              </a:rPr>
              <a:t> </a:t>
            </a:r>
            <a:r>
              <a:rPr sz="1550" spc="25" dirty="0">
                <a:latin typeface="Arial"/>
                <a:cs typeface="Arial"/>
              </a:rPr>
              <a:t>significativi</a:t>
            </a:r>
            <a:r>
              <a:rPr sz="1550" spc="-85" dirty="0">
                <a:latin typeface="Arial"/>
                <a:cs typeface="Arial"/>
              </a:rPr>
              <a:t> </a:t>
            </a:r>
            <a:r>
              <a:rPr sz="1550" spc="35" dirty="0">
                <a:latin typeface="Arial"/>
                <a:cs typeface="Arial"/>
              </a:rPr>
              <a:t>ma</a:t>
            </a:r>
            <a:r>
              <a:rPr sz="1550" spc="-110" dirty="0">
                <a:latin typeface="Arial"/>
                <a:cs typeface="Arial"/>
              </a:rPr>
              <a:t> </a:t>
            </a:r>
            <a:r>
              <a:rPr sz="1550" spc="25" dirty="0">
                <a:latin typeface="Arial"/>
                <a:cs typeface="Arial"/>
              </a:rPr>
              <a:t>non</a:t>
            </a:r>
            <a:r>
              <a:rPr sz="1550" spc="50" dirty="0">
                <a:latin typeface="Arial"/>
                <a:cs typeface="Arial"/>
              </a:rPr>
              <a:t> </a:t>
            </a:r>
            <a:r>
              <a:rPr sz="1550" spc="30" dirty="0">
                <a:latin typeface="Arial"/>
                <a:cs typeface="Arial"/>
              </a:rPr>
              <a:t>pervasivi;</a:t>
            </a:r>
            <a:endParaRPr sz="1550">
              <a:latin typeface="Arial"/>
              <a:cs typeface="Arial"/>
            </a:endParaRPr>
          </a:p>
          <a:p>
            <a:pPr marL="355600" indent="-342900">
              <a:lnSpc>
                <a:spcPct val="100000"/>
              </a:lnSpc>
              <a:spcBef>
                <a:spcPts val="470"/>
              </a:spcBef>
              <a:buAutoNum type="arabicPeriod"/>
              <a:tabLst>
                <a:tab pos="355600" algn="l"/>
                <a:tab pos="356235" algn="l"/>
              </a:tabLst>
            </a:pPr>
            <a:r>
              <a:rPr sz="1550" spc="5" dirty="0">
                <a:latin typeface="Arial"/>
                <a:cs typeface="Arial"/>
              </a:rPr>
              <a:t>I</a:t>
            </a:r>
            <a:r>
              <a:rPr sz="1550" spc="-45" dirty="0">
                <a:latin typeface="Arial"/>
                <a:cs typeface="Arial"/>
              </a:rPr>
              <a:t> </a:t>
            </a:r>
            <a:r>
              <a:rPr sz="1550" spc="25" dirty="0">
                <a:latin typeface="Arial"/>
                <a:cs typeface="Arial"/>
              </a:rPr>
              <a:t>termini</a:t>
            </a:r>
            <a:r>
              <a:rPr sz="1550" spc="-20" dirty="0">
                <a:latin typeface="Arial"/>
                <a:cs typeface="Arial"/>
              </a:rPr>
              <a:t> </a:t>
            </a:r>
            <a:r>
              <a:rPr sz="1550" spc="25" dirty="0">
                <a:latin typeface="Arial"/>
                <a:cs typeface="Arial"/>
              </a:rPr>
              <a:t>dell’incarico</a:t>
            </a:r>
            <a:r>
              <a:rPr sz="1550" spc="-85" dirty="0">
                <a:latin typeface="Arial"/>
                <a:cs typeface="Arial"/>
              </a:rPr>
              <a:t> </a:t>
            </a:r>
            <a:r>
              <a:rPr sz="1550" spc="20" dirty="0">
                <a:latin typeface="Arial"/>
                <a:cs typeface="Arial"/>
              </a:rPr>
              <a:t>di</a:t>
            </a:r>
            <a:r>
              <a:rPr sz="1550" spc="-100" dirty="0">
                <a:latin typeface="Arial"/>
                <a:cs typeface="Arial"/>
              </a:rPr>
              <a:t> </a:t>
            </a:r>
            <a:r>
              <a:rPr sz="1550" spc="25" dirty="0">
                <a:latin typeface="Arial"/>
                <a:cs typeface="Arial"/>
              </a:rPr>
              <a:t>revisione</a:t>
            </a:r>
            <a:r>
              <a:rPr sz="1550" spc="-15" dirty="0">
                <a:latin typeface="Arial"/>
                <a:cs typeface="Arial"/>
              </a:rPr>
              <a:t> </a:t>
            </a:r>
            <a:r>
              <a:rPr sz="1550" spc="30" dirty="0">
                <a:latin typeface="Arial"/>
                <a:cs typeface="Arial"/>
              </a:rPr>
              <a:t>rispecchiano</a:t>
            </a:r>
            <a:r>
              <a:rPr sz="1550" spc="-85" dirty="0">
                <a:latin typeface="Arial"/>
                <a:cs typeface="Arial"/>
              </a:rPr>
              <a:t> </a:t>
            </a:r>
            <a:r>
              <a:rPr sz="1550" spc="25" dirty="0">
                <a:latin typeface="Arial"/>
                <a:cs typeface="Arial"/>
              </a:rPr>
              <a:t>quelli</a:t>
            </a:r>
            <a:r>
              <a:rPr sz="1550" spc="-100" dirty="0">
                <a:latin typeface="Arial"/>
                <a:cs typeface="Arial"/>
              </a:rPr>
              <a:t> </a:t>
            </a:r>
            <a:r>
              <a:rPr sz="1550" spc="25" dirty="0">
                <a:latin typeface="Arial"/>
                <a:cs typeface="Arial"/>
              </a:rPr>
              <a:t>previsti</a:t>
            </a:r>
            <a:r>
              <a:rPr sz="1550" spc="-90" dirty="0">
                <a:latin typeface="Arial"/>
                <a:cs typeface="Arial"/>
              </a:rPr>
              <a:t> </a:t>
            </a:r>
            <a:r>
              <a:rPr sz="1550" spc="20" dirty="0">
                <a:latin typeface="Arial"/>
                <a:cs typeface="Arial"/>
              </a:rPr>
              <a:t>dall’ISA</a:t>
            </a:r>
            <a:r>
              <a:rPr sz="1550" spc="-45" dirty="0">
                <a:latin typeface="Arial"/>
                <a:cs typeface="Arial"/>
              </a:rPr>
              <a:t> </a:t>
            </a:r>
            <a:r>
              <a:rPr sz="1550" spc="20" dirty="0">
                <a:latin typeface="Arial"/>
                <a:cs typeface="Arial"/>
              </a:rPr>
              <a:t>Italia</a:t>
            </a:r>
            <a:r>
              <a:rPr sz="1550" spc="-20" dirty="0">
                <a:latin typeface="Arial"/>
                <a:cs typeface="Arial"/>
              </a:rPr>
              <a:t> </a:t>
            </a:r>
            <a:r>
              <a:rPr sz="1550" spc="20" dirty="0">
                <a:latin typeface="Arial"/>
                <a:cs typeface="Arial"/>
              </a:rPr>
              <a:t>n°</a:t>
            </a:r>
            <a:r>
              <a:rPr sz="1550" spc="-5" dirty="0">
                <a:latin typeface="Arial"/>
                <a:cs typeface="Arial"/>
              </a:rPr>
              <a:t> </a:t>
            </a:r>
            <a:r>
              <a:rPr sz="1550" spc="25" dirty="0">
                <a:latin typeface="Arial"/>
                <a:cs typeface="Arial"/>
              </a:rPr>
              <a:t>210;</a:t>
            </a:r>
            <a:endParaRPr sz="1550">
              <a:latin typeface="Arial"/>
              <a:cs typeface="Arial"/>
            </a:endParaRPr>
          </a:p>
          <a:p>
            <a:pPr marL="355600" marR="8255" indent="-342900" algn="just">
              <a:lnSpc>
                <a:spcPct val="103000"/>
              </a:lnSpc>
              <a:spcBef>
                <a:spcPts val="409"/>
              </a:spcBef>
              <a:buAutoNum type="arabicPeriod"/>
              <a:tabLst>
                <a:tab pos="356235" algn="l"/>
              </a:tabLst>
            </a:pPr>
            <a:r>
              <a:rPr sz="1550" spc="15" dirty="0">
                <a:latin typeface="Arial"/>
                <a:cs typeface="Arial"/>
              </a:rPr>
              <a:t>In </a:t>
            </a:r>
            <a:r>
              <a:rPr sz="1550" spc="25" dirty="0">
                <a:latin typeface="Arial"/>
                <a:cs typeface="Arial"/>
              </a:rPr>
              <a:t>aggiunta </a:t>
            </a:r>
            <a:r>
              <a:rPr sz="1550" spc="5" dirty="0">
                <a:latin typeface="Arial"/>
                <a:cs typeface="Arial"/>
              </a:rPr>
              <a:t>alla </a:t>
            </a:r>
            <a:r>
              <a:rPr sz="1550" spc="20" dirty="0">
                <a:latin typeface="Arial"/>
                <a:cs typeface="Arial"/>
              </a:rPr>
              <a:t>revisione contabile </a:t>
            </a:r>
            <a:r>
              <a:rPr sz="1550" spc="25" dirty="0">
                <a:latin typeface="Arial"/>
                <a:cs typeface="Arial"/>
              </a:rPr>
              <a:t>del </a:t>
            </a:r>
            <a:r>
              <a:rPr sz="1550" spc="10" dirty="0">
                <a:latin typeface="Arial"/>
                <a:cs typeface="Arial"/>
              </a:rPr>
              <a:t>bilancio, </a:t>
            </a:r>
            <a:r>
              <a:rPr sz="1550" spc="15" dirty="0">
                <a:latin typeface="Arial"/>
                <a:cs typeface="Arial"/>
              </a:rPr>
              <a:t>il revisore </a:t>
            </a:r>
            <a:r>
              <a:rPr sz="1550" spc="25" dirty="0">
                <a:latin typeface="Arial"/>
                <a:cs typeface="Arial"/>
              </a:rPr>
              <a:t>ha </a:t>
            </a:r>
            <a:r>
              <a:rPr sz="1550" dirty="0">
                <a:latin typeface="Arial"/>
                <a:cs typeface="Arial"/>
              </a:rPr>
              <a:t>altri </a:t>
            </a:r>
            <a:r>
              <a:rPr sz="1550" spc="10" dirty="0">
                <a:latin typeface="Arial"/>
                <a:cs typeface="Arial"/>
              </a:rPr>
              <a:t>obblighi </a:t>
            </a:r>
            <a:r>
              <a:rPr sz="1550" spc="20" dirty="0">
                <a:latin typeface="Arial"/>
                <a:cs typeface="Arial"/>
              </a:rPr>
              <a:t>di </a:t>
            </a:r>
            <a:r>
              <a:rPr sz="1550" spc="10" dirty="0">
                <a:latin typeface="Arial"/>
                <a:cs typeface="Arial"/>
              </a:rPr>
              <a:t>reportistica  </a:t>
            </a:r>
            <a:r>
              <a:rPr sz="1550" spc="15" dirty="0">
                <a:latin typeface="Arial"/>
                <a:cs typeface="Arial"/>
              </a:rPr>
              <a:t>previsti </a:t>
            </a:r>
            <a:r>
              <a:rPr sz="1550" spc="10" dirty="0">
                <a:latin typeface="Arial"/>
                <a:cs typeface="Arial"/>
              </a:rPr>
              <a:t>dalla </a:t>
            </a:r>
            <a:r>
              <a:rPr sz="1550" spc="20" dirty="0">
                <a:latin typeface="Arial"/>
                <a:cs typeface="Arial"/>
              </a:rPr>
              <a:t>normativa </a:t>
            </a:r>
            <a:r>
              <a:rPr sz="1550" spc="15" dirty="0">
                <a:latin typeface="Arial"/>
                <a:cs typeface="Arial"/>
              </a:rPr>
              <a:t>nazionale </a:t>
            </a:r>
            <a:r>
              <a:rPr sz="1550" spc="20" dirty="0">
                <a:latin typeface="Arial"/>
                <a:cs typeface="Arial"/>
              </a:rPr>
              <a:t>(giudizio </a:t>
            </a:r>
            <a:r>
              <a:rPr sz="1550" spc="15" dirty="0">
                <a:latin typeface="Arial"/>
                <a:cs typeface="Arial"/>
              </a:rPr>
              <a:t>sulla </a:t>
            </a:r>
            <a:r>
              <a:rPr sz="1550" spc="20" dirty="0">
                <a:latin typeface="Arial"/>
                <a:cs typeface="Arial"/>
              </a:rPr>
              <a:t>coerenza </a:t>
            </a:r>
            <a:r>
              <a:rPr sz="1550" spc="30" dirty="0">
                <a:latin typeface="Arial"/>
                <a:cs typeface="Arial"/>
              </a:rPr>
              <a:t>con </a:t>
            </a:r>
            <a:r>
              <a:rPr sz="1550" spc="-25" dirty="0">
                <a:latin typeface="Arial"/>
                <a:cs typeface="Arial"/>
              </a:rPr>
              <a:t>il </a:t>
            </a:r>
            <a:r>
              <a:rPr sz="1550" spc="10" dirty="0">
                <a:latin typeface="Arial"/>
                <a:cs typeface="Arial"/>
              </a:rPr>
              <a:t>bilancio della </a:t>
            </a:r>
            <a:r>
              <a:rPr sz="1550" spc="20" dirty="0">
                <a:latin typeface="Arial"/>
                <a:cs typeface="Arial"/>
              </a:rPr>
              <a:t>relazione  </a:t>
            </a:r>
            <a:r>
              <a:rPr sz="1550" spc="25" dirty="0">
                <a:latin typeface="Arial"/>
                <a:cs typeface="Arial"/>
              </a:rPr>
              <a:t>sulla </a:t>
            </a:r>
            <a:r>
              <a:rPr sz="1550" spc="20" dirty="0">
                <a:latin typeface="Arial"/>
                <a:cs typeface="Arial"/>
              </a:rPr>
              <a:t>gestione </a:t>
            </a:r>
            <a:r>
              <a:rPr sz="1550" spc="15" dirty="0">
                <a:latin typeface="Arial"/>
                <a:cs typeface="Arial"/>
              </a:rPr>
              <a:t>e </a:t>
            </a:r>
            <a:r>
              <a:rPr sz="1550" spc="10" dirty="0">
                <a:latin typeface="Arial"/>
                <a:cs typeface="Arial"/>
              </a:rPr>
              <a:t>sulla </a:t>
            </a:r>
            <a:r>
              <a:rPr sz="1550" spc="5" dirty="0">
                <a:latin typeface="Arial"/>
                <a:cs typeface="Arial"/>
              </a:rPr>
              <a:t>sua </a:t>
            </a:r>
            <a:r>
              <a:rPr sz="1550" spc="20" dirty="0">
                <a:latin typeface="Arial"/>
                <a:cs typeface="Arial"/>
              </a:rPr>
              <a:t>conformità </a:t>
            </a:r>
            <a:r>
              <a:rPr sz="1550" spc="5" dirty="0">
                <a:latin typeface="Arial"/>
                <a:cs typeface="Arial"/>
              </a:rPr>
              <a:t>alle </a:t>
            </a:r>
            <a:r>
              <a:rPr sz="1550" spc="15" dirty="0">
                <a:latin typeface="Arial"/>
                <a:cs typeface="Arial"/>
              </a:rPr>
              <a:t>norme </a:t>
            </a:r>
            <a:r>
              <a:rPr sz="1550" spc="-20" dirty="0">
                <a:latin typeface="Arial"/>
                <a:cs typeface="Arial"/>
              </a:rPr>
              <a:t>di </a:t>
            </a:r>
            <a:r>
              <a:rPr sz="1550" spc="15" dirty="0">
                <a:latin typeface="Arial"/>
                <a:cs typeface="Arial"/>
              </a:rPr>
              <a:t>legge; dichiarazione </a:t>
            </a:r>
            <a:r>
              <a:rPr sz="1550" spc="20" dirty="0">
                <a:latin typeface="Arial"/>
                <a:cs typeface="Arial"/>
              </a:rPr>
              <a:t>di </a:t>
            </a:r>
            <a:r>
              <a:rPr sz="1550" spc="25" dirty="0">
                <a:latin typeface="Arial"/>
                <a:cs typeface="Arial"/>
              </a:rPr>
              <a:t>cui </a:t>
            </a:r>
            <a:r>
              <a:rPr sz="1550" spc="10" dirty="0">
                <a:latin typeface="Arial"/>
                <a:cs typeface="Arial"/>
              </a:rPr>
              <a:t>all’articolo  </a:t>
            </a:r>
            <a:r>
              <a:rPr sz="1550" spc="25" dirty="0">
                <a:latin typeface="Arial"/>
                <a:cs typeface="Arial"/>
              </a:rPr>
              <a:t>14, comma </a:t>
            </a:r>
            <a:r>
              <a:rPr sz="1550" spc="20" dirty="0">
                <a:latin typeface="Arial"/>
                <a:cs typeface="Arial"/>
              </a:rPr>
              <a:t>2, lettera </a:t>
            </a:r>
            <a:r>
              <a:rPr sz="1550" spc="15" dirty="0">
                <a:latin typeface="Arial"/>
                <a:cs typeface="Arial"/>
              </a:rPr>
              <a:t>e), </a:t>
            </a:r>
            <a:r>
              <a:rPr sz="1550" spc="25" dirty="0">
                <a:latin typeface="Arial"/>
                <a:cs typeface="Arial"/>
              </a:rPr>
              <a:t>del </a:t>
            </a:r>
            <a:r>
              <a:rPr sz="1550" spc="20" dirty="0">
                <a:latin typeface="Arial"/>
                <a:cs typeface="Arial"/>
              </a:rPr>
              <a:t>DLgs 39/2010: </a:t>
            </a:r>
            <a:r>
              <a:rPr sz="1550" spc="15" dirty="0">
                <a:latin typeface="Arial"/>
                <a:cs typeface="Arial"/>
              </a:rPr>
              <a:t>indicazione </a:t>
            </a:r>
            <a:r>
              <a:rPr sz="1550" spc="10" dirty="0">
                <a:latin typeface="Arial"/>
                <a:cs typeface="Arial"/>
              </a:rPr>
              <a:t>degli </a:t>
            </a:r>
            <a:r>
              <a:rPr sz="1550" spc="5" dirty="0">
                <a:latin typeface="Arial"/>
                <a:cs typeface="Arial"/>
              </a:rPr>
              <a:t>effetti </a:t>
            </a:r>
            <a:r>
              <a:rPr sz="1550" spc="10" dirty="0">
                <a:latin typeface="Arial"/>
                <a:cs typeface="Arial"/>
              </a:rPr>
              <a:t>della </a:t>
            </a:r>
            <a:r>
              <a:rPr sz="1550" spc="20" dirty="0">
                <a:latin typeface="Arial"/>
                <a:cs typeface="Arial"/>
              </a:rPr>
              <a:t>modifica </a:t>
            </a:r>
            <a:r>
              <a:rPr sz="1550" spc="25" dirty="0">
                <a:latin typeface="Arial"/>
                <a:cs typeface="Arial"/>
              </a:rPr>
              <a:t>sul  bilancio).</a:t>
            </a:r>
            <a:endParaRPr sz="1550">
              <a:latin typeface="Arial"/>
              <a:cs typeface="Arial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383222" y="872807"/>
            <a:ext cx="1845945" cy="35750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pc="5" dirty="0"/>
              <a:t>SA Italia</a:t>
            </a:r>
            <a:r>
              <a:rPr spc="-70" dirty="0"/>
              <a:t> </a:t>
            </a:r>
            <a:r>
              <a:rPr spc="5" dirty="0"/>
              <a:t>720B</a:t>
            </a:r>
          </a:p>
        </p:txBody>
      </p:sp>
      <p:sp>
        <p:nvSpPr>
          <p:cNvPr id="5" name="object 5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ts val="1670"/>
              </a:lnSpc>
            </a:pPr>
            <a:fld id="{81D60167-4931-47E6-BA6A-407CBD079E47}" type="slidenum">
              <a:rPr spc="10" dirty="0"/>
              <a:t>26</a:t>
            </a:fld>
            <a:endParaRPr spc="1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6C61100-A0E8-49D3-8B1B-39D838CF3E6A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8518" y="76200"/>
            <a:ext cx="1386882" cy="126919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29882" y="1509966"/>
            <a:ext cx="8413115" cy="4316095"/>
          </a:xfrm>
          <a:prstGeom prst="rect">
            <a:avLst/>
          </a:prstGeom>
        </p:spPr>
        <p:txBody>
          <a:bodyPr vert="horz" wrap="square" lIns="0" tIns="10795" rIns="0" bIns="0" rtlCol="0">
            <a:spAutoFit/>
          </a:bodyPr>
          <a:lstStyle/>
          <a:p>
            <a:pPr marL="127000" marR="118745" indent="-5715" algn="ctr">
              <a:lnSpc>
                <a:spcPct val="100800"/>
              </a:lnSpc>
              <a:spcBef>
                <a:spcPts val="85"/>
              </a:spcBef>
            </a:pPr>
            <a:r>
              <a:rPr sz="1800" b="1" dirty="0">
                <a:latin typeface="Arial"/>
                <a:cs typeface="Arial"/>
              </a:rPr>
              <a:t>RELAZIONE </a:t>
            </a:r>
            <a:r>
              <a:rPr sz="1800" b="1" spc="-5" dirty="0">
                <a:latin typeface="Arial"/>
                <a:cs typeface="Arial"/>
              </a:rPr>
              <a:t>[DEL </a:t>
            </a:r>
            <a:r>
              <a:rPr sz="1800" b="1" dirty="0">
                <a:latin typeface="Arial"/>
                <a:cs typeface="Arial"/>
              </a:rPr>
              <a:t>REVISORE][DELLA </a:t>
            </a:r>
            <a:r>
              <a:rPr sz="1800" b="1" spc="5" dirty="0">
                <a:latin typeface="Arial"/>
                <a:cs typeface="Arial"/>
              </a:rPr>
              <a:t>SOCIETÀ </a:t>
            </a:r>
            <a:r>
              <a:rPr sz="1800" b="1" spc="-15" dirty="0">
                <a:latin typeface="Arial"/>
                <a:cs typeface="Arial"/>
              </a:rPr>
              <a:t>DI </a:t>
            </a:r>
            <a:r>
              <a:rPr sz="1800" b="1" dirty="0">
                <a:latin typeface="Arial"/>
                <a:cs typeface="Arial"/>
              </a:rPr>
              <a:t>REVISIONE]  </a:t>
            </a:r>
            <a:r>
              <a:rPr sz="1800" b="1" spc="-5" dirty="0">
                <a:latin typeface="Arial"/>
                <a:cs typeface="Arial"/>
              </a:rPr>
              <a:t>INDIPENDENTE </a:t>
            </a:r>
            <a:r>
              <a:rPr sz="1800" b="1" spc="-15" dirty="0">
                <a:latin typeface="Arial"/>
                <a:cs typeface="Arial"/>
              </a:rPr>
              <a:t>AI </a:t>
            </a:r>
            <a:r>
              <a:rPr sz="1800" b="1" spc="-5" dirty="0">
                <a:latin typeface="Arial"/>
                <a:cs typeface="Arial"/>
              </a:rPr>
              <a:t>SENSI </a:t>
            </a:r>
            <a:r>
              <a:rPr sz="1800" b="1" spc="5" dirty="0">
                <a:latin typeface="Arial"/>
                <a:cs typeface="Arial"/>
              </a:rPr>
              <a:t>DEGLI </a:t>
            </a:r>
            <a:r>
              <a:rPr sz="1800" b="1" dirty="0">
                <a:latin typeface="Arial"/>
                <a:cs typeface="Arial"/>
              </a:rPr>
              <a:t>ARTICOLI </a:t>
            </a:r>
            <a:r>
              <a:rPr sz="1800" b="1" spc="-15" dirty="0">
                <a:latin typeface="Arial"/>
                <a:cs typeface="Arial"/>
              </a:rPr>
              <a:t>14 </a:t>
            </a:r>
            <a:r>
              <a:rPr sz="1800" b="1" dirty="0">
                <a:latin typeface="Arial"/>
                <a:cs typeface="Arial"/>
              </a:rPr>
              <a:t>E </a:t>
            </a:r>
            <a:r>
              <a:rPr sz="1800" b="1" spc="-15" dirty="0">
                <a:latin typeface="Arial"/>
                <a:cs typeface="Arial"/>
              </a:rPr>
              <a:t>16 </a:t>
            </a:r>
            <a:r>
              <a:rPr sz="1800" b="1" spc="-10" dirty="0">
                <a:latin typeface="Arial"/>
                <a:cs typeface="Arial"/>
              </a:rPr>
              <a:t>DEL </a:t>
            </a:r>
            <a:r>
              <a:rPr sz="1800" b="1" spc="5" dirty="0">
                <a:latin typeface="Arial"/>
                <a:cs typeface="Arial"/>
              </a:rPr>
              <a:t>DLGS </a:t>
            </a:r>
            <a:r>
              <a:rPr sz="1800" b="1" spc="-15" dirty="0">
                <a:latin typeface="Arial"/>
                <a:cs typeface="Arial"/>
              </a:rPr>
              <a:t>27 </a:t>
            </a:r>
            <a:r>
              <a:rPr sz="1800" b="1" spc="-5" dirty="0">
                <a:latin typeface="Arial"/>
                <a:cs typeface="Arial"/>
              </a:rPr>
              <a:t>GENNAIO  </a:t>
            </a:r>
            <a:r>
              <a:rPr sz="1800" b="1" spc="-25" dirty="0">
                <a:latin typeface="Arial"/>
                <a:cs typeface="Arial"/>
              </a:rPr>
              <a:t>2010, </a:t>
            </a:r>
            <a:r>
              <a:rPr sz="1800" b="1" spc="-15" dirty="0">
                <a:latin typeface="Arial"/>
                <a:cs typeface="Arial"/>
              </a:rPr>
              <a:t>N°</a:t>
            </a:r>
            <a:r>
              <a:rPr sz="1800" b="1" spc="45" dirty="0">
                <a:latin typeface="Arial"/>
                <a:cs typeface="Arial"/>
              </a:rPr>
              <a:t> </a:t>
            </a:r>
            <a:r>
              <a:rPr sz="1800" b="1" spc="-25" dirty="0">
                <a:latin typeface="Arial"/>
                <a:cs typeface="Arial"/>
              </a:rPr>
              <a:t>39</a:t>
            </a:r>
            <a:endParaRPr sz="1800">
              <a:latin typeface="Arial"/>
              <a:cs typeface="Arial"/>
            </a:endParaRPr>
          </a:p>
          <a:p>
            <a:pPr marL="12700" algn="just">
              <a:lnSpc>
                <a:spcPct val="100000"/>
              </a:lnSpc>
              <a:spcBef>
                <a:spcPts val="395"/>
              </a:spcBef>
            </a:pPr>
            <a:r>
              <a:rPr sz="1800" spc="-15" dirty="0">
                <a:latin typeface="Arial"/>
                <a:cs typeface="Arial"/>
              </a:rPr>
              <a:t>Agli azionisti </a:t>
            </a:r>
            <a:r>
              <a:rPr sz="1800" spc="-20" dirty="0">
                <a:latin typeface="Arial"/>
                <a:cs typeface="Arial"/>
              </a:rPr>
              <a:t>della </a:t>
            </a:r>
            <a:r>
              <a:rPr sz="1800" i="1" dirty="0">
                <a:latin typeface="Arial"/>
                <a:cs typeface="Arial"/>
              </a:rPr>
              <a:t>ABC</a:t>
            </a:r>
            <a:r>
              <a:rPr sz="1800" i="1" spc="185" dirty="0">
                <a:latin typeface="Arial"/>
                <a:cs typeface="Arial"/>
              </a:rPr>
              <a:t> </a:t>
            </a:r>
            <a:r>
              <a:rPr sz="1800" spc="-10" dirty="0">
                <a:latin typeface="Arial"/>
                <a:cs typeface="Arial"/>
              </a:rPr>
              <a:t>SpA</a:t>
            </a:r>
            <a:endParaRPr sz="18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45"/>
              </a:spcBef>
            </a:pPr>
            <a:endParaRPr sz="2650">
              <a:latin typeface="Times New Roman"/>
              <a:cs typeface="Times New Roman"/>
            </a:endParaRPr>
          </a:p>
          <a:p>
            <a:pPr marL="12700" algn="just">
              <a:lnSpc>
                <a:spcPct val="100000"/>
              </a:lnSpc>
            </a:pPr>
            <a:r>
              <a:rPr sz="1800" b="1" dirty="0">
                <a:latin typeface="Arial"/>
                <a:cs typeface="Arial"/>
              </a:rPr>
              <a:t>Relazione </a:t>
            </a:r>
            <a:r>
              <a:rPr sz="1800" b="1" spc="-5" dirty="0">
                <a:latin typeface="Arial"/>
                <a:cs typeface="Arial"/>
              </a:rPr>
              <a:t>sul </a:t>
            </a:r>
            <a:r>
              <a:rPr sz="1800" b="1" spc="5" dirty="0">
                <a:latin typeface="Arial"/>
                <a:cs typeface="Arial"/>
              </a:rPr>
              <a:t>bilancio</a:t>
            </a:r>
            <a:r>
              <a:rPr sz="1800" b="1" spc="-195" dirty="0">
                <a:latin typeface="Arial"/>
                <a:cs typeface="Arial"/>
              </a:rPr>
              <a:t> </a:t>
            </a:r>
            <a:r>
              <a:rPr sz="1800" b="1" dirty="0">
                <a:latin typeface="Arial"/>
                <a:cs typeface="Arial"/>
              </a:rPr>
              <a:t>[d’esercizio][consolidato]</a:t>
            </a:r>
            <a:endParaRPr sz="1800">
              <a:latin typeface="Arial"/>
              <a:cs typeface="Arial"/>
            </a:endParaRPr>
          </a:p>
          <a:p>
            <a:pPr marL="12700" algn="just">
              <a:lnSpc>
                <a:spcPct val="100000"/>
              </a:lnSpc>
              <a:spcBef>
                <a:spcPts val="395"/>
              </a:spcBef>
            </a:pPr>
            <a:r>
              <a:rPr sz="1800" b="1" dirty="0">
                <a:latin typeface="Arial"/>
                <a:cs typeface="Arial"/>
              </a:rPr>
              <a:t>…</a:t>
            </a:r>
            <a:endParaRPr sz="18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35"/>
              </a:spcBef>
            </a:pPr>
            <a:endParaRPr sz="2600">
              <a:latin typeface="Times New Roman"/>
              <a:cs typeface="Times New Roman"/>
            </a:endParaRPr>
          </a:p>
          <a:p>
            <a:pPr marL="12700" algn="just">
              <a:lnSpc>
                <a:spcPct val="100000"/>
              </a:lnSpc>
            </a:pPr>
            <a:r>
              <a:rPr sz="1800" b="1" dirty="0">
                <a:latin typeface="Arial"/>
                <a:cs typeface="Arial"/>
              </a:rPr>
              <a:t>Relazione </a:t>
            </a:r>
            <a:r>
              <a:rPr sz="1800" b="1" spc="-15" dirty="0">
                <a:latin typeface="Arial"/>
                <a:cs typeface="Arial"/>
              </a:rPr>
              <a:t>su </a:t>
            </a:r>
            <a:r>
              <a:rPr sz="1800" b="1" spc="-10" dirty="0">
                <a:latin typeface="Arial"/>
                <a:cs typeface="Arial"/>
              </a:rPr>
              <a:t>altre </a:t>
            </a:r>
            <a:r>
              <a:rPr sz="1800" b="1" spc="10" dirty="0">
                <a:latin typeface="Arial"/>
                <a:cs typeface="Arial"/>
              </a:rPr>
              <a:t>disposizioni di </a:t>
            </a:r>
            <a:r>
              <a:rPr sz="1800" b="1" spc="5" dirty="0">
                <a:latin typeface="Arial"/>
                <a:cs typeface="Arial"/>
              </a:rPr>
              <a:t>legge </a:t>
            </a:r>
            <a:r>
              <a:rPr sz="1800" b="1" dirty="0">
                <a:latin typeface="Arial"/>
                <a:cs typeface="Arial"/>
              </a:rPr>
              <a:t>e</a:t>
            </a:r>
            <a:r>
              <a:rPr sz="1800" b="1" spc="-315" dirty="0">
                <a:latin typeface="Arial"/>
                <a:cs typeface="Arial"/>
              </a:rPr>
              <a:t> </a:t>
            </a:r>
            <a:r>
              <a:rPr sz="1800" b="1" spc="-10" dirty="0">
                <a:latin typeface="Arial"/>
                <a:cs typeface="Arial"/>
              </a:rPr>
              <a:t>regolamentari</a:t>
            </a:r>
            <a:endParaRPr sz="1800">
              <a:latin typeface="Arial"/>
              <a:cs typeface="Arial"/>
            </a:endParaRPr>
          </a:p>
          <a:p>
            <a:pPr marL="12700" marR="7620" algn="just">
              <a:lnSpc>
                <a:spcPct val="99700"/>
              </a:lnSpc>
              <a:spcBef>
                <a:spcPts val="475"/>
              </a:spcBef>
            </a:pPr>
            <a:r>
              <a:rPr sz="1800" spc="-5" dirty="0">
                <a:latin typeface="Arial"/>
                <a:cs typeface="Arial"/>
              </a:rPr>
              <a:t>Gli </a:t>
            </a:r>
            <a:r>
              <a:rPr sz="1800" spc="-10" dirty="0">
                <a:latin typeface="Arial"/>
                <a:cs typeface="Arial"/>
              </a:rPr>
              <a:t>amministratori della </a:t>
            </a:r>
            <a:r>
              <a:rPr sz="1800" dirty="0">
                <a:latin typeface="Arial"/>
                <a:cs typeface="Arial"/>
              </a:rPr>
              <a:t>ABC </a:t>
            </a:r>
            <a:r>
              <a:rPr sz="1800" spc="-10" dirty="0">
                <a:latin typeface="Arial"/>
                <a:cs typeface="Arial"/>
              </a:rPr>
              <a:t>SpA </a:t>
            </a:r>
            <a:r>
              <a:rPr sz="1800" spc="-15" dirty="0">
                <a:latin typeface="Arial"/>
                <a:cs typeface="Arial"/>
              </a:rPr>
              <a:t>sono </a:t>
            </a:r>
            <a:r>
              <a:rPr sz="1800" spc="-5" dirty="0">
                <a:latin typeface="Arial"/>
                <a:cs typeface="Arial"/>
              </a:rPr>
              <a:t>responsabili </a:t>
            </a:r>
            <a:r>
              <a:rPr sz="1800" spc="-20" dirty="0">
                <a:latin typeface="Arial"/>
                <a:cs typeface="Arial"/>
              </a:rPr>
              <a:t>per </a:t>
            </a:r>
            <a:r>
              <a:rPr sz="1800" spc="-15" dirty="0">
                <a:latin typeface="Arial"/>
                <a:cs typeface="Arial"/>
              </a:rPr>
              <a:t>la </a:t>
            </a:r>
            <a:r>
              <a:rPr sz="1800" spc="-5" dirty="0">
                <a:latin typeface="Arial"/>
                <a:cs typeface="Arial"/>
              </a:rPr>
              <a:t>predisposizione </a:t>
            </a:r>
            <a:r>
              <a:rPr sz="1800" spc="-10" dirty="0">
                <a:latin typeface="Arial"/>
                <a:cs typeface="Arial"/>
              </a:rPr>
              <a:t>della  </a:t>
            </a:r>
            <a:r>
              <a:rPr sz="1800" spc="-15" dirty="0">
                <a:latin typeface="Arial"/>
                <a:cs typeface="Arial"/>
              </a:rPr>
              <a:t>relazione </a:t>
            </a:r>
            <a:r>
              <a:rPr sz="1800" spc="-5" dirty="0">
                <a:latin typeface="Arial"/>
                <a:cs typeface="Arial"/>
              </a:rPr>
              <a:t>sulla </a:t>
            </a:r>
            <a:r>
              <a:rPr sz="1800" dirty="0">
                <a:latin typeface="Arial"/>
                <a:cs typeface="Arial"/>
              </a:rPr>
              <a:t>gestione </a:t>
            </a:r>
            <a:r>
              <a:rPr sz="1800" spc="-10" dirty="0">
                <a:latin typeface="Arial"/>
                <a:cs typeface="Arial"/>
              </a:rPr>
              <a:t>della </a:t>
            </a:r>
            <a:r>
              <a:rPr sz="1800" dirty="0">
                <a:latin typeface="Arial"/>
                <a:cs typeface="Arial"/>
              </a:rPr>
              <a:t>ABC </a:t>
            </a:r>
            <a:r>
              <a:rPr sz="1800" spc="-10" dirty="0">
                <a:latin typeface="Arial"/>
                <a:cs typeface="Arial"/>
              </a:rPr>
              <a:t>SpA [del gruppo </a:t>
            </a:r>
            <a:r>
              <a:rPr sz="1800" spc="-5" dirty="0">
                <a:latin typeface="Arial"/>
                <a:cs typeface="Arial"/>
              </a:rPr>
              <a:t>ABC] </a:t>
            </a:r>
            <a:r>
              <a:rPr sz="1800" spc="-15" dirty="0">
                <a:latin typeface="Arial"/>
                <a:cs typeface="Arial"/>
              </a:rPr>
              <a:t>al </a:t>
            </a:r>
            <a:r>
              <a:rPr sz="1800" dirty="0">
                <a:latin typeface="Arial"/>
                <a:cs typeface="Arial"/>
              </a:rPr>
              <a:t>[gg][mm][aa], </a:t>
            </a:r>
            <a:r>
              <a:rPr sz="1800" spc="-20" dirty="0">
                <a:latin typeface="Arial"/>
                <a:cs typeface="Arial"/>
              </a:rPr>
              <a:t>incluse  </a:t>
            </a:r>
            <a:r>
              <a:rPr sz="1800" spc="-15" dirty="0">
                <a:latin typeface="Arial"/>
                <a:cs typeface="Arial"/>
              </a:rPr>
              <a:t>la </a:t>
            </a:r>
            <a:r>
              <a:rPr sz="1800" spc="-10" dirty="0">
                <a:latin typeface="Arial"/>
                <a:cs typeface="Arial"/>
              </a:rPr>
              <a:t>sua coerenza con </a:t>
            </a:r>
            <a:r>
              <a:rPr sz="1800" spc="-15" dirty="0">
                <a:latin typeface="Arial"/>
                <a:cs typeface="Arial"/>
              </a:rPr>
              <a:t>il </a:t>
            </a:r>
            <a:r>
              <a:rPr sz="1800" spc="-5" dirty="0">
                <a:latin typeface="Arial"/>
                <a:cs typeface="Arial"/>
              </a:rPr>
              <a:t>relativo </a:t>
            </a:r>
            <a:r>
              <a:rPr sz="1800" spc="-15" dirty="0">
                <a:latin typeface="Arial"/>
                <a:cs typeface="Arial"/>
              </a:rPr>
              <a:t>bilancio </a:t>
            </a:r>
            <a:r>
              <a:rPr sz="1800" spc="-5" dirty="0">
                <a:latin typeface="Arial"/>
                <a:cs typeface="Arial"/>
              </a:rPr>
              <a:t>[d’esercizio][consolidato] </a:t>
            </a:r>
            <a:r>
              <a:rPr sz="1800" dirty="0">
                <a:latin typeface="Arial"/>
                <a:cs typeface="Arial"/>
              </a:rPr>
              <a:t>e </a:t>
            </a:r>
            <a:r>
              <a:rPr sz="1800" spc="-15" dirty="0">
                <a:latin typeface="Arial"/>
                <a:cs typeface="Arial"/>
              </a:rPr>
              <a:t>la </a:t>
            </a:r>
            <a:r>
              <a:rPr sz="1800" spc="-10" dirty="0">
                <a:latin typeface="Arial"/>
                <a:cs typeface="Arial"/>
              </a:rPr>
              <a:t>sua  conformità </a:t>
            </a:r>
            <a:r>
              <a:rPr sz="1800" spc="-20" dirty="0">
                <a:latin typeface="Arial"/>
                <a:cs typeface="Arial"/>
              </a:rPr>
              <a:t>alle </a:t>
            </a:r>
            <a:r>
              <a:rPr sz="1800" spc="-15" dirty="0">
                <a:latin typeface="Arial"/>
                <a:cs typeface="Arial"/>
              </a:rPr>
              <a:t>norme di</a:t>
            </a:r>
            <a:r>
              <a:rPr sz="1800" spc="180" dirty="0">
                <a:latin typeface="Arial"/>
                <a:cs typeface="Arial"/>
              </a:rPr>
              <a:t> </a:t>
            </a:r>
            <a:r>
              <a:rPr sz="1800" spc="-25" dirty="0">
                <a:latin typeface="Arial"/>
                <a:cs typeface="Arial"/>
              </a:rPr>
              <a:t>legge.</a:t>
            </a:r>
            <a:endParaRPr sz="1800">
              <a:latin typeface="Arial"/>
              <a:cs typeface="Arial"/>
            </a:endParaRPr>
          </a:p>
          <a:p>
            <a:pPr marR="5080" algn="r">
              <a:lnSpc>
                <a:spcPct val="100000"/>
              </a:lnSpc>
              <a:spcBef>
                <a:spcPts val="465"/>
              </a:spcBef>
            </a:pPr>
            <a:r>
              <a:rPr sz="1800" i="1" dirty="0">
                <a:latin typeface="Arial"/>
                <a:cs typeface="Arial"/>
              </a:rPr>
              <a:t>S</a:t>
            </a:r>
            <a:r>
              <a:rPr sz="1800" i="1" spc="-30" dirty="0">
                <a:latin typeface="Arial"/>
                <a:cs typeface="Arial"/>
              </a:rPr>
              <a:t>egue</a:t>
            </a:r>
            <a:r>
              <a:rPr sz="1800" i="1" spc="20" dirty="0">
                <a:latin typeface="Arial"/>
                <a:cs typeface="Arial"/>
              </a:rPr>
              <a:t>..</a:t>
            </a:r>
            <a:r>
              <a:rPr sz="1800" i="1" dirty="0">
                <a:latin typeface="Arial"/>
                <a:cs typeface="Arial"/>
              </a:rPr>
              <a:t>.</a:t>
            </a:r>
            <a:endParaRPr sz="1800">
              <a:latin typeface="Arial"/>
              <a:cs typeface="Arial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383222" y="872807"/>
            <a:ext cx="1845945" cy="35750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pc="5" dirty="0"/>
              <a:t>SA Italia</a:t>
            </a:r>
            <a:r>
              <a:rPr spc="-70" dirty="0"/>
              <a:t> </a:t>
            </a:r>
            <a:r>
              <a:rPr spc="5" dirty="0"/>
              <a:t>720B</a:t>
            </a:r>
          </a:p>
        </p:txBody>
      </p:sp>
      <p:sp>
        <p:nvSpPr>
          <p:cNvPr id="5" name="object 5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ts val="1670"/>
              </a:lnSpc>
            </a:pPr>
            <a:fld id="{81D60167-4931-47E6-BA6A-407CBD079E47}" type="slidenum">
              <a:rPr spc="10" dirty="0"/>
              <a:t>27</a:t>
            </a:fld>
            <a:endParaRPr spc="1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2C7CB99-BAD0-465D-8EA7-F1D97A7DD755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8518" y="76200"/>
            <a:ext cx="1386882" cy="126919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29882" y="1450911"/>
            <a:ext cx="8333740" cy="409829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401955">
              <a:lnSpc>
                <a:spcPct val="121700"/>
              </a:lnSpc>
              <a:spcBef>
                <a:spcPts val="95"/>
              </a:spcBef>
            </a:pPr>
            <a:r>
              <a:rPr sz="1800" spc="-10" dirty="0">
                <a:latin typeface="Arial"/>
                <a:cs typeface="Arial"/>
              </a:rPr>
              <a:t>[Ho] </a:t>
            </a:r>
            <a:r>
              <a:rPr sz="1800" spc="-15" dirty="0">
                <a:latin typeface="Arial"/>
                <a:cs typeface="Arial"/>
              </a:rPr>
              <a:t>[Abbiamo] </a:t>
            </a:r>
            <a:r>
              <a:rPr sz="1800" spc="-10" dirty="0">
                <a:latin typeface="Arial"/>
                <a:cs typeface="Arial"/>
              </a:rPr>
              <a:t>svolto </a:t>
            </a:r>
            <a:r>
              <a:rPr sz="1800" spc="-15" dirty="0">
                <a:latin typeface="Arial"/>
                <a:cs typeface="Arial"/>
              </a:rPr>
              <a:t>le </a:t>
            </a:r>
            <a:r>
              <a:rPr sz="1800" spc="-20" dirty="0">
                <a:latin typeface="Arial"/>
                <a:cs typeface="Arial"/>
              </a:rPr>
              <a:t>procedure indicate nel principio </a:t>
            </a:r>
            <a:r>
              <a:rPr sz="1800" spc="-15" dirty="0">
                <a:latin typeface="Arial"/>
                <a:cs typeface="Arial"/>
              </a:rPr>
              <a:t>di </a:t>
            </a:r>
            <a:r>
              <a:rPr sz="1800" spc="-20" dirty="0">
                <a:latin typeface="Arial"/>
                <a:cs typeface="Arial"/>
              </a:rPr>
              <a:t>revisione </a:t>
            </a:r>
            <a:r>
              <a:rPr sz="1800" dirty="0">
                <a:latin typeface="Arial"/>
                <a:cs typeface="Arial"/>
              </a:rPr>
              <a:t>(SA </a:t>
            </a:r>
            <a:r>
              <a:rPr sz="1800" spc="-15" dirty="0">
                <a:latin typeface="Arial"/>
                <a:cs typeface="Arial"/>
              </a:rPr>
              <a:t>Italia)  n°</a:t>
            </a:r>
            <a:r>
              <a:rPr sz="1800" spc="-25" dirty="0">
                <a:latin typeface="Arial"/>
                <a:cs typeface="Arial"/>
              </a:rPr>
              <a:t> 720B</a:t>
            </a:r>
            <a:r>
              <a:rPr sz="1800" spc="20" dirty="0">
                <a:latin typeface="Arial"/>
                <a:cs typeface="Arial"/>
              </a:rPr>
              <a:t> </a:t>
            </a:r>
            <a:r>
              <a:rPr sz="1800" spc="-15" dirty="0">
                <a:latin typeface="Arial"/>
                <a:cs typeface="Arial"/>
              </a:rPr>
              <a:t>al</a:t>
            </a:r>
            <a:r>
              <a:rPr sz="1800" spc="75" dirty="0">
                <a:latin typeface="Arial"/>
                <a:cs typeface="Arial"/>
              </a:rPr>
              <a:t> </a:t>
            </a:r>
            <a:r>
              <a:rPr sz="1800" spc="-10" dirty="0">
                <a:latin typeface="Arial"/>
                <a:cs typeface="Arial"/>
              </a:rPr>
              <a:t>fine</a:t>
            </a:r>
            <a:r>
              <a:rPr sz="1800" spc="-5" dirty="0">
                <a:latin typeface="Arial"/>
                <a:cs typeface="Arial"/>
              </a:rPr>
              <a:t> </a:t>
            </a:r>
            <a:r>
              <a:rPr sz="1800" spc="-15" dirty="0">
                <a:latin typeface="Arial"/>
                <a:cs typeface="Arial"/>
              </a:rPr>
              <a:t>di</a:t>
            </a:r>
            <a:r>
              <a:rPr sz="1800" spc="10" dirty="0">
                <a:latin typeface="Arial"/>
                <a:cs typeface="Arial"/>
              </a:rPr>
              <a:t> </a:t>
            </a:r>
            <a:r>
              <a:rPr sz="1800" spc="-15" dirty="0">
                <a:latin typeface="Arial"/>
                <a:cs typeface="Arial"/>
              </a:rPr>
              <a:t>esprimere</a:t>
            </a:r>
            <a:r>
              <a:rPr sz="1800" spc="145" dirty="0">
                <a:latin typeface="Arial"/>
                <a:cs typeface="Arial"/>
              </a:rPr>
              <a:t> </a:t>
            </a:r>
            <a:r>
              <a:rPr sz="1800" spc="-15" dirty="0">
                <a:latin typeface="Arial"/>
                <a:cs typeface="Arial"/>
              </a:rPr>
              <a:t>un</a:t>
            </a:r>
            <a:r>
              <a:rPr sz="1800" dirty="0">
                <a:latin typeface="Arial"/>
                <a:cs typeface="Arial"/>
              </a:rPr>
              <a:t> </a:t>
            </a:r>
            <a:r>
              <a:rPr sz="1800" spc="-25" dirty="0">
                <a:latin typeface="Arial"/>
                <a:cs typeface="Arial"/>
              </a:rPr>
              <a:t>giudizio</a:t>
            </a:r>
            <a:r>
              <a:rPr sz="1800" spc="145" dirty="0">
                <a:latin typeface="Arial"/>
                <a:cs typeface="Arial"/>
              </a:rPr>
              <a:t> </a:t>
            </a:r>
            <a:r>
              <a:rPr sz="1800" spc="-20" dirty="0">
                <a:latin typeface="Arial"/>
                <a:cs typeface="Arial"/>
              </a:rPr>
              <a:t>sulla</a:t>
            </a:r>
            <a:r>
              <a:rPr sz="1800" spc="75" dirty="0">
                <a:latin typeface="Arial"/>
                <a:cs typeface="Arial"/>
              </a:rPr>
              <a:t> </a:t>
            </a:r>
            <a:r>
              <a:rPr sz="1800" spc="-15" dirty="0">
                <a:latin typeface="Arial"/>
                <a:cs typeface="Arial"/>
              </a:rPr>
              <a:t>coerenza</a:t>
            </a:r>
            <a:r>
              <a:rPr sz="1800" spc="70" dirty="0">
                <a:latin typeface="Arial"/>
                <a:cs typeface="Arial"/>
              </a:rPr>
              <a:t> </a:t>
            </a:r>
            <a:r>
              <a:rPr sz="1800" spc="-25" dirty="0">
                <a:latin typeface="Arial"/>
                <a:cs typeface="Arial"/>
              </a:rPr>
              <a:t>della</a:t>
            </a:r>
            <a:r>
              <a:rPr sz="1800" spc="150" dirty="0">
                <a:latin typeface="Arial"/>
                <a:cs typeface="Arial"/>
              </a:rPr>
              <a:t> </a:t>
            </a:r>
            <a:r>
              <a:rPr sz="1800" spc="-20" dirty="0">
                <a:latin typeface="Arial"/>
                <a:cs typeface="Arial"/>
              </a:rPr>
              <a:t>relazione</a:t>
            </a:r>
            <a:r>
              <a:rPr sz="1800" spc="145" dirty="0">
                <a:latin typeface="Arial"/>
                <a:cs typeface="Arial"/>
              </a:rPr>
              <a:t> </a:t>
            </a:r>
            <a:r>
              <a:rPr sz="1800" spc="-20" dirty="0">
                <a:latin typeface="Arial"/>
                <a:cs typeface="Arial"/>
              </a:rPr>
              <a:t>sulla</a:t>
            </a:r>
            <a:endParaRPr sz="1800">
              <a:latin typeface="Arial"/>
              <a:cs typeface="Arial"/>
            </a:endParaRPr>
          </a:p>
          <a:p>
            <a:pPr marL="12700" marR="86995">
              <a:lnSpc>
                <a:spcPct val="99100"/>
              </a:lnSpc>
              <a:spcBef>
                <a:spcPts val="40"/>
              </a:spcBef>
            </a:pPr>
            <a:r>
              <a:rPr sz="1800" spc="-20" dirty="0">
                <a:latin typeface="Arial"/>
                <a:cs typeface="Arial"/>
              </a:rPr>
              <a:t>gestione </a:t>
            </a:r>
            <a:r>
              <a:rPr sz="1800" spc="-10" dirty="0">
                <a:latin typeface="Arial"/>
                <a:cs typeface="Arial"/>
              </a:rPr>
              <a:t>con </a:t>
            </a:r>
            <a:r>
              <a:rPr sz="1800" spc="-15" dirty="0">
                <a:latin typeface="Arial"/>
                <a:cs typeface="Arial"/>
              </a:rPr>
              <a:t>il </a:t>
            </a:r>
            <a:r>
              <a:rPr sz="1800" spc="-25" dirty="0">
                <a:latin typeface="Arial"/>
                <a:cs typeface="Arial"/>
              </a:rPr>
              <a:t>bilancio </a:t>
            </a:r>
            <a:r>
              <a:rPr sz="1800" spc="-15" dirty="0">
                <a:latin typeface="Arial"/>
                <a:cs typeface="Arial"/>
              </a:rPr>
              <a:t>[d’esercizio][consolidato] </a:t>
            </a:r>
            <a:r>
              <a:rPr sz="1800" spc="-25" dirty="0">
                <a:latin typeface="Arial"/>
                <a:cs typeface="Arial"/>
              </a:rPr>
              <a:t>della </a:t>
            </a:r>
            <a:r>
              <a:rPr sz="1800" dirty="0">
                <a:latin typeface="Arial"/>
                <a:cs typeface="Arial"/>
              </a:rPr>
              <a:t>ABC </a:t>
            </a:r>
            <a:r>
              <a:rPr sz="1800" spc="-10" dirty="0">
                <a:latin typeface="Arial"/>
                <a:cs typeface="Arial"/>
              </a:rPr>
              <a:t>SpA [del </a:t>
            </a:r>
            <a:r>
              <a:rPr sz="1800" spc="-20" dirty="0">
                <a:latin typeface="Arial"/>
                <a:cs typeface="Arial"/>
              </a:rPr>
              <a:t>gruppo </a:t>
            </a:r>
            <a:r>
              <a:rPr sz="1800" spc="-5" dirty="0">
                <a:latin typeface="Arial"/>
                <a:cs typeface="Arial"/>
              </a:rPr>
              <a:t>ABC]  </a:t>
            </a:r>
            <a:r>
              <a:rPr sz="1800" spc="-15" dirty="0">
                <a:latin typeface="Arial"/>
                <a:cs typeface="Arial"/>
              </a:rPr>
              <a:t>al </a:t>
            </a:r>
            <a:r>
              <a:rPr sz="1800" spc="-5" dirty="0">
                <a:latin typeface="Arial"/>
                <a:cs typeface="Arial"/>
              </a:rPr>
              <a:t>[gg][mm][aa] </a:t>
            </a:r>
            <a:r>
              <a:rPr sz="1800" dirty="0">
                <a:latin typeface="Arial"/>
                <a:cs typeface="Arial"/>
              </a:rPr>
              <a:t>e </a:t>
            </a:r>
            <a:r>
              <a:rPr sz="1800" spc="-20" dirty="0">
                <a:latin typeface="Arial"/>
                <a:cs typeface="Arial"/>
              </a:rPr>
              <a:t>sulla </a:t>
            </a:r>
            <a:r>
              <a:rPr sz="1800" spc="-10" dirty="0">
                <a:latin typeface="Arial"/>
                <a:cs typeface="Arial"/>
              </a:rPr>
              <a:t>conformità </a:t>
            </a:r>
            <a:r>
              <a:rPr sz="1800" spc="-25" dirty="0">
                <a:latin typeface="Arial"/>
                <a:cs typeface="Arial"/>
              </a:rPr>
              <a:t>della </a:t>
            </a:r>
            <a:r>
              <a:rPr sz="1800" spc="-5" dirty="0">
                <a:latin typeface="Arial"/>
                <a:cs typeface="Arial"/>
              </a:rPr>
              <a:t>stessa </a:t>
            </a:r>
            <a:r>
              <a:rPr sz="1800" spc="-25" dirty="0">
                <a:latin typeface="Arial"/>
                <a:cs typeface="Arial"/>
              </a:rPr>
              <a:t>alle </a:t>
            </a:r>
            <a:r>
              <a:rPr sz="1800" spc="-15" dirty="0">
                <a:latin typeface="Arial"/>
                <a:cs typeface="Arial"/>
              </a:rPr>
              <a:t>norme di </a:t>
            </a:r>
            <a:r>
              <a:rPr sz="1800" spc="-25" dirty="0">
                <a:latin typeface="Arial"/>
                <a:cs typeface="Arial"/>
              </a:rPr>
              <a:t>legge, </a:t>
            </a:r>
            <a:r>
              <a:rPr sz="1800" spc="-20" dirty="0">
                <a:latin typeface="Arial"/>
                <a:cs typeface="Arial"/>
              </a:rPr>
              <a:t>nonché </a:t>
            </a:r>
            <a:r>
              <a:rPr sz="1800" spc="-15" dirty="0">
                <a:latin typeface="Arial"/>
                <a:cs typeface="Arial"/>
              </a:rPr>
              <a:t>di  rilasciare </a:t>
            </a:r>
            <a:r>
              <a:rPr sz="1800" spc="-20" dirty="0">
                <a:latin typeface="Arial"/>
                <a:cs typeface="Arial"/>
              </a:rPr>
              <a:t>una dichiarazione </a:t>
            </a:r>
            <a:r>
              <a:rPr sz="1800" dirty="0">
                <a:latin typeface="Arial"/>
                <a:cs typeface="Arial"/>
              </a:rPr>
              <a:t>su </a:t>
            </a:r>
            <a:r>
              <a:rPr sz="1800" spc="-20" dirty="0">
                <a:latin typeface="Arial"/>
                <a:cs typeface="Arial"/>
              </a:rPr>
              <a:t>eventuali </a:t>
            </a:r>
            <a:r>
              <a:rPr sz="1800" spc="-10" dirty="0">
                <a:latin typeface="Arial"/>
                <a:cs typeface="Arial"/>
              </a:rPr>
              <a:t>errori</a:t>
            </a:r>
            <a:r>
              <a:rPr sz="1800" spc="85" dirty="0">
                <a:latin typeface="Arial"/>
                <a:cs typeface="Arial"/>
              </a:rPr>
              <a:t> </a:t>
            </a:r>
            <a:r>
              <a:rPr sz="1800" spc="-15" dirty="0">
                <a:latin typeface="Arial"/>
                <a:cs typeface="Arial"/>
              </a:rPr>
              <a:t>significativi.</a:t>
            </a:r>
            <a:endParaRPr sz="1800">
              <a:latin typeface="Arial"/>
              <a:cs typeface="Arial"/>
            </a:endParaRPr>
          </a:p>
          <a:p>
            <a:pPr marL="12700" marR="38100">
              <a:lnSpc>
                <a:spcPct val="100000"/>
              </a:lnSpc>
              <a:spcBef>
                <a:spcPts val="470"/>
              </a:spcBef>
            </a:pPr>
            <a:r>
              <a:rPr sz="1800" dirty="0">
                <a:latin typeface="Arial"/>
                <a:cs typeface="Arial"/>
              </a:rPr>
              <a:t>A </a:t>
            </a:r>
            <a:r>
              <a:rPr sz="1800" spc="-5" dirty="0">
                <a:latin typeface="Arial"/>
                <a:cs typeface="Arial"/>
              </a:rPr>
              <a:t>[mio][nostro] </a:t>
            </a:r>
            <a:r>
              <a:rPr sz="1800" spc="-25" dirty="0">
                <a:latin typeface="Arial"/>
                <a:cs typeface="Arial"/>
              </a:rPr>
              <a:t>giudizio, </a:t>
            </a:r>
            <a:r>
              <a:rPr sz="1800" spc="-15" dirty="0">
                <a:latin typeface="Arial"/>
                <a:cs typeface="Arial"/>
              </a:rPr>
              <a:t>ad </a:t>
            </a:r>
            <a:r>
              <a:rPr sz="1800" spc="-20" dirty="0">
                <a:latin typeface="Arial"/>
                <a:cs typeface="Arial"/>
              </a:rPr>
              <a:t>eccezione </a:t>
            </a:r>
            <a:r>
              <a:rPr sz="1800" spc="-25" dirty="0">
                <a:latin typeface="Arial"/>
                <a:cs typeface="Arial"/>
              </a:rPr>
              <a:t>degli </a:t>
            </a:r>
            <a:r>
              <a:rPr sz="1800" dirty="0">
                <a:latin typeface="Arial"/>
                <a:cs typeface="Arial"/>
              </a:rPr>
              <a:t>effetti </a:t>
            </a:r>
            <a:r>
              <a:rPr sz="1800" spc="-15" dirty="0">
                <a:latin typeface="Arial"/>
                <a:cs typeface="Arial"/>
              </a:rPr>
              <a:t>di </a:t>
            </a:r>
            <a:r>
              <a:rPr sz="1800" spc="-20" dirty="0">
                <a:latin typeface="Arial"/>
                <a:cs typeface="Arial"/>
              </a:rPr>
              <a:t>quanto </a:t>
            </a:r>
            <a:r>
              <a:rPr sz="1800" spc="-5" dirty="0">
                <a:latin typeface="Arial"/>
                <a:cs typeface="Arial"/>
              </a:rPr>
              <a:t>descritto </a:t>
            </a:r>
            <a:r>
              <a:rPr sz="1800" spc="-20" dirty="0">
                <a:latin typeface="Arial"/>
                <a:cs typeface="Arial"/>
              </a:rPr>
              <a:t>nel </a:t>
            </a:r>
            <a:r>
              <a:rPr sz="1800" spc="-15" dirty="0">
                <a:latin typeface="Arial"/>
                <a:cs typeface="Arial"/>
              </a:rPr>
              <a:t>paragrafo  </a:t>
            </a:r>
            <a:r>
              <a:rPr sz="1800" spc="-10" dirty="0">
                <a:latin typeface="Arial"/>
                <a:cs typeface="Arial"/>
              </a:rPr>
              <a:t>“Elementi </a:t>
            </a:r>
            <a:r>
              <a:rPr sz="1800" spc="-25" dirty="0">
                <a:latin typeface="Arial"/>
                <a:cs typeface="Arial"/>
              </a:rPr>
              <a:t>alla </a:t>
            </a:r>
            <a:r>
              <a:rPr sz="1800" spc="-15" dirty="0">
                <a:latin typeface="Arial"/>
                <a:cs typeface="Arial"/>
              </a:rPr>
              <a:t>base </a:t>
            </a:r>
            <a:r>
              <a:rPr sz="1800" spc="-20" dirty="0">
                <a:latin typeface="Arial"/>
                <a:cs typeface="Arial"/>
              </a:rPr>
              <a:t>del </a:t>
            </a:r>
            <a:r>
              <a:rPr sz="1800" spc="-25" dirty="0">
                <a:latin typeface="Arial"/>
                <a:cs typeface="Arial"/>
              </a:rPr>
              <a:t>giudizio </a:t>
            </a:r>
            <a:r>
              <a:rPr sz="1800" spc="-10" dirty="0">
                <a:latin typeface="Arial"/>
                <a:cs typeface="Arial"/>
              </a:rPr>
              <a:t>con </a:t>
            </a:r>
            <a:r>
              <a:rPr sz="1800" spc="-20" dirty="0">
                <a:latin typeface="Arial"/>
                <a:cs typeface="Arial"/>
              </a:rPr>
              <a:t>rilievi” </a:t>
            </a:r>
            <a:r>
              <a:rPr sz="1800" spc="-25" dirty="0">
                <a:latin typeface="Arial"/>
                <a:cs typeface="Arial"/>
              </a:rPr>
              <a:t>della </a:t>
            </a:r>
            <a:r>
              <a:rPr sz="1800" spc="-20" dirty="0">
                <a:latin typeface="Arial"/>
                <a:cs typeface="Arial"/>
              </a:rPr>
              <a:t>relazione </a:t>
            </a:r>
            <a:r>
              <a:rPr sz="1800" spc="-10" dirty="0">
                <a:latin typeface="Arial"/>
                <a:cs typeface="Arial"/>
              </a:rPr>
              <a:t>sul </a:t>
            </a:r>
            <a:r>
              <a:rPr sz="1800" spc="-25" dirty="0">
                <a:latin typeface="Arial"/>
                <a:cs typeface="Arial"/>
              </a:rPr>
              <a:t>bilancio </a:t>
            </a:r>
            <a:r>
              <a:rPr sz="1800" spc="-15" dirty="0">
                <a:latin typeface="Arial"/>
                <a:cs typeface="Arial"/>
              </a:rPr>
              <a:t>[d’esercizio]  [consolidato], la </a:t>
            </a:r>
            <a:r>
              <a:rPr sz="1800" spc="-20" dirty="0">
                <a:latin typeface="Arial"/>
                <a:cs typeface="Arial"/>
              </a:rPr>
              <a:t>relazione sulla gestione </a:t>
            </a:r>
            <a:r>
              <a:rPr sz="1800" dirty="0">
                <a:latin typeface="Arial"/>
                <a:cs typeface="Arial"/>
              </a:rPr>
              <a:t>è </a:t>
            </a:r>
            <a:r>
              <a:rPr sz="1800" spc="-15" dirty="0">
                <a:latin typeface="Arial"/>
                <a:cs typeface="Arial"/>
              </a:rPr>
              <a:t>coerente </a:t>
            </a:r>
            <a:r>
              <a:rPr sz="1800" spc="-10" dirty="0">
                <a:latin typeface="Arial"/>
                <a:cs typeface="Arial"/>
              </a:rPr>
              <a:t>con </a:t>
            </a:r>
            <a:r>
              <a:rPr sz="1800" spc="-15" dirty="0">
                <a:latin typeface="Arial"/>
                <a:cs typeface="Arial"/>
              </a:rPr>
              <a:t>il </a:t>
            </a:r>
            <a:r>
              <a:rPr sz="1800" spc="-25" dirty="0">
                <a:latin typeface="Arial"/>
                <a:cs typeface="Arial"/>
              </a:rPr>
              <a:t>bilancio </a:t>
            </a:r>
            <a:r>
              <a:rPr sz="1800" spc="-15" dirty="0">
                <a:latin typeface="Arial"/>
                <a:cs typeface="Arial"/>
              </a:rPr>
              <a:t>[d’esercizio]  [consolidato] </a:t>
            </a:r>
            <a:r>
              <a:rPr sz="1800" spc="-25" dirty="0">
                <a:latin typeface="Arial"/>
                <a:cs typeface="Arial"/>
              </a:rPr>
              <a:t>della </a:t>
            </a:r>
            <a:r>
              <a:rPr sz="1800" dirty="0">
                <a:latin typeface="Arial"/>
                <a:cs typeface="Arial"/>
              </a:rPr>
              <a:t>ABC </a:t>
            </a:r>
            <a:r>
              <a:rPr sz="1800" spc="-10" dirty="0">
                <a:latin typeface="Arial"/>
                <a:cs typeface="Arial"/>
              </a:rPr>
              <a:t>SpA [del </a:t>
            </a:r>
            <a:r>
              <a:rPr sz="1800" spc="-20" dirty="0">
                <a:latin typeface="Arial"/>
                <a:cs typeface="Arial"/>
              </a:rPr>
              <a:t>gruppo </a:t>
            </a:r>
            <a:r>
              <a:rPr sz="1800" spc="-5" dirty="0">
                <a:latin typeface="Arial"/>
                <a:cs typeface="Arial"/>
              </a:rPr>
              <a:t>ABC] </a:t>
            </a:r>
            <a:r>
              <a:rPr sz="1800" spc="-15" dirty="0">
                <a:latin typeface="Arial"/>
                <a:cs typeface="Arial"/>
              </a:rPr>
              <a:t>al </a:t>
            </a:r>
            <a:r>
              <a:rPr sz="1800" spc="-5" dirty="0">
                <a:latin typeface="Arial"/>
                <a:cs typeface="Arial"/>
              </a:rPr>
              <a:t>[gg][mm][aa] </a:t>
            </a:r>
            <a:r>
              <a:rPr sz="1800" spc="-15" dirty="0">
                <a:latin typeface="Arial"/>
                <a:cs typeface="Arial"/>
              </a:rPr>
              <a:t>ed </a:t>
            </a:r>
            <a:r>
              <a:rPr sz="1800" dirty="0">
                <a:latin typeface="Arial"/>
                <a:cs typeface="Arial"/>
              </a:rPr>
              <a:t>è </a:t>
            </a:r>
            <a:r>
              <a:rPr sz="1800" spc="-10" dirty="0">
                <a:latin typeface="Arial"/>
                <a:cs typeface="Arial"/>
              </a:rPr>
              <a:t>redatta </a:t>
            </a:r>
            <a:r>
              <a:rPr sz="1800" spc="-30" dirty="0">
                <a:latin typeface="Arial"/>
                <a:cs typeface="Arial"/>
              </a:rPr>
              <a:t>in  </a:t>
            </a:r>
            <a:r>
              <a:rPr sz="1800" spc="-10" dirty="0">
                <a:latin typeface="Arial"/>
                <a:cs typeface="Arial"/>
              </a:rPr>
              <a:t>conformità </a:t>
            </a:r>
            <a:r>
              <a:rPr sz="1800" spc="-25" dirty="0">
                <a:latin typeface="Arial"/>
                <a:cs typeface="Arial"/>
              </a:rPr>
              <a:t>alle </a:t>
            </a:r>
            <a:r>
              <a:rPr sz="1800" spc="-15" dirty="0">
                <a:latin typeface="Arial"/>
                <a:cs typeface="Arial"/>
              </a:rPr>
              <a:t>norme di</a:t>
            </a:r>
            <a:r>
              <a:rPr sz="1800" spc="180" dirty="0">
                <a:latin typeface="Arial"/>
                <a:cs typeface="Arial"/>
              </a:rPr>
              <a:t> </a:t>
            </a:r>
            <a:r>
              <a:rPr sz="1800" spc="-25" dirty="0">
                <a:latin typeface="Arial"/>
                <a:cs typeface="Arial"/>
              </a:rPr>
              <a:t>legge.</a:t>
            </a:r>
            <a:endParaRPr sz="1800">
              <a:latin typeface="Arial"/>
              <a:cs typeface="Arial"/>
            </a:endParaRPr>
          </a:p>
          <a:p>
            <a:pPr marL="12700" marR="5080">
              <a:lnSpc>
                <a:spcPct val="99700"/>
              </a:lnSpc>
              <a:spcBef>
                <a:spcPts val="470"/>
              </a:spcBef>
            </a:pPr>
            <a:r>
              <a:rPr sz="1800" spc="-20" dirty="0">
                <a:latin typeface="Arial"/>
                <a:cs typeface="Arial"/>
              </a:rPr>
              <a:t>Con </a:t>
            </a:r>
            <a:r>
              <a:rPr sz="1800" spc="-10" dirty="0">
                <a:latin typeface="Arial"/>
                <a:cs typeface="Arial"/>
              </a:rPr>
              <a:t>riferimento </a:t>
            </a:r>
            <a:r>
              <a:rPr sz="1800" spc="-25" dirty="0">
                <a:latin typeface="Arial"/>
                <a:cs typeface="Arial"/>
              </a:rPr>
              <a:t>alla </a:t>
            </a:r>
            <a:r>
              <a:rPr sz="1800" spc="-20" dirty="0">
                <a:latin typeface="Arial"/>
                <a:cs typeface="Arial"/>
              </a:rPr>
              <a:t>dichiarazione </a:t>
            </a:r>
            <a:r>
              <a:rPr sz="1800" spc="-15" dirty="0">
                <a:latin typeface="Arial"/>
                <a:cs typeface="Arial"/>
              </a:rPr>
              <a:t>di </a:t>
            </a:r>
            <a:r>
              <a:rPr sz="1800" spc="-10" dirty="0">
                <a:latin typeface="Arial"/>
                <a:cs typeface="Arial"/>
              </a:rPr>
              <a:t>cui </a:t>
            </a:r>
            <a:r>
              <a:rPr sz="1800" spc="-20" dirty="0">
                <a:latin typeface="Arial"/>
                <a:cs typeface="Arial"/>
              </a:rPr>
              <a:t>all’articolo 14, </a:t>
            </a:r>
            <a:r>
              <a:rPr sz="1800" spc="-5" dirty="0">
                <a:latin typeface="Arial"/>
                <a:cs typeface="Arial"/>
              </a:rPr>
              <a:t>comma </a:t>
            </a:r>
            <a:r>
              <a:rPr sz="1800" spc="-15" dirty="0">
                <a:latin typeface="Arial"/>
                <a:cs typeface="Arial"/>
              </a:rPr>
              <a:t>2, </a:t>
            </a:r>
            <a:r>
              <a:rPr sz="1800" spc="-10" dirty="0">
                <a:latin typeface="Arial"/>
                <a:cs typeface="Arial"/>
              </a:rPr>
              <a:t>lettera e), </a:t>
            </a:r>
            <a:r>
              <a:rPr sz="1800" spc="-20" dirty="0">
                <a:latin typeface="Arial"/>
                <a:cs typeface="Arial"/>
              </a:rPr>
              <a:t>del  DLgs 39/2010, </a:t>
            </a:r>
            <a:r>
              <a:rPr sz="1800" spc="-15" dirty="0">
                <a:latin typeface="Arial"/>
                <a:cs typeface="Arial"/>
              </a:rPr>
              <a:t>rilasciata </a:t>
            </a:r>
            <a:r>
              <a:rPr sz="1800" spc="-20" dirty="0">
                <a:latin typeface="Arial"/>
                <a:cs typeface="Arial"/>
              </a:rPr>
              <a:t>sulla </a:t>
            </a:r>
            <a:r>
              <a:rPr sz="1800" spc="-15" dirty="0">
                <a:latin typeface="Arial"/>
                <a:cs typeface="Arial"/>
              </a:rPr>
              <a:t>base </a:t>
            </a:r>
            <a:r>
              <a:rPr sz="1800" spc="-25" dirty="0">
                <a:latin typeface="Arial"/>
                <a:cs typeface="Arial"/>
              </a:rPr>
              <a:t>delle </a:t>
            </a:r>
            <a:r>
              <a:rPr sz="1800" spc="-15" dirty="0">
                <a:latin typeface="Arial"/>
                <a:cs typeface="Arial"/>
              </a:rPr>
              <a:t>conoscenze </a:t>
            </a:r>
            <a:r>
              <a:rPr sz="1800" dirty="0">
                <a:latin typeface="Arial"/>
                <a:cs typeface="Arial"/>
              </a:rPr>
              <a:t>e </a:t>
            </a:r>
            <a:r>
              <a:rPr sz="1800" spc="-25" dirty="0">
                <a:latin typeface="Arial"/>
                <a:cs typeface="Arial"/>
              </a:rPr>
              <a:t>della </a:t>
            </a:r>
            <a:r>
              <a:rPr sz="1800" spc="-20" dirty="0">
                <a:latin typeface="Arial"/>
                <a:cs typeface="Arial"/>
              </a:rPr>
              <a:t>comprensione  dell’impresa </a:t>
            </a:r>
            <a:r>
              <a:rPr sz="1800" dirty="0">
                <a:latin typeface="Arial"/>
                <a:cs typeface="Arial"/>
              </a:rPr>
              <a:t>e </a:t>
            </a:r>
            <a:r>
              <a:rPr sz="1800" spc="-20" dirty="0">
                <a:latin typeface="Arial"/>
                <a:cs typeface="Arial"/>
              </a:rPr>
              <a:t>del </a:t>
            </a:r>
            <a:r>
              <a:rPr sz="1800" spc="-15" dirty="0">
                <a:latin typeface="Arial"/>
                <a:cs typeface="Arial"/>
              </a:rPr>
              <a:t>relativo </a:t>
            </a:r>
            <a:r>
              <a:rPr sz="1800" spc="-10" dirty="0">
                <a:latin typeface="Arial"/>
                <a:cs typeface="Arial"/>
              </a:rPr>
              <a:t>contesto </a:t>
            </a:r>
            <a:r>
              <a:rPr sz="1800" spc="-15" dirty="0">
                <a:latin typeface="Arial"/>
                <a:cs typeface="Arial"/>
              </a:rPr>
              <a:t>acquisite </a:t>
            </a:r>
            <a:r>
              <a:rPr sz="1800" spc="-20" dirty="0">
                <a:latin typeface="Arial"/>
                <a:cs typeface="Arial"/>
              </a:rPr>
              <a:t>nel </a:t>
            </a:r>
            <a:r>
              <a:rPr sz="1800" spc="-5" dirty="0">
                <a:latin typeface="Arial"/>
                <a:cs typeface="Arial"/>
              </a:rPr>
              <a:t>corso </a:t>
            </a:r>
            <a:r>
              <a:rPr sz="1800" spc="-15" dirty="0">
                <a:latin typeface="Arial"/>
                <a:cs typeface="Arial"/>
              </a:rPr>
              <a:t>dell’attività di </a:t>
            </a:r>
            <a:r>
              <a:rPr sz="1800" spc="-20" dirty="0">
                <a:latin typeface="Arial"/>
                <a:cs typeface="Arial"/>
              </a:rPr>
              <a:t>revisione, non  </a:t>
            </a:r>
            <a:r>
              <a:rPr sz="1800" spc="-15" dirty="0">
                <a:latin typeface="Arial"/>
                <a:cs typeface="Arial"/>
              </a:rPr>
              <a:t>[ho][abbiamo] </a:t>
            </a:r>
            <a:r>
              <a:rPr sz="1800" spc="-25" dirty="0">
                <a:latin typeface="Arial"/>
                <a:cs typeface="Arial"/>
              </a:rPr>
              <a:t>nulla </a:t>
            </a:r>
            <a:r>
              <a:rPr sz="1800" spc="-15" dirty="0">
                <a:latin typeface="Arial"/>
                <a:cs typeface="Arial"/>
              </a:rPr>
              <a:t>da riportare </a:t>
            </a:r>
            <a:r>
              <a:rPr sz="1800" spc="-10" dirty="0">
                <a:latin typeface="Arial"/>
                <a:cs typeface="Arial"/>
              </a:rPr>
              <a:t>oltre </a:t>
            </a:r>
            <a:r>
              <a:rPr sz="1800" dirty="0">
                <a:latin typeface="Arial"/>
                <a:cs typeface="Arial"/>
              </a:rPr>
              <a:t>a </a:t>
            </a:r>
            <a:r>
              <a:rPr sz="1800" spc="-20" dirty="0">
                <a:latin typeface="Arial"/>
                <a:cs typeface="Arial"/>
              </a:rPr>
              <a:t>quanto già</a:t>
            </a:r>
            <a:r>
              <a:rPr sz="1800" spc="35" dirty="0">
                <a:latin typeface="Arial"/>
                <a:cs typeface="Arial"/>
              </a:rPr>
              <a:t> </a:t>
            </a:r>
            <a:r>
              <a:rPr sz="1800" spc="-15" dirty="0">
                <a:latin typeface="Arial"/>
                <a:cs typeface="Arial"/>
              </a:rPr>
              <a:t>sopra </a:t>
            </a:r>
            <a:r>
              <a:rPr sz="1800" spc="-20" dirty="0">
                <a:latin typeface="Arial"/>
                <a:cs typeface="Arial"/>
              </a:rPr>
              <a:t>evidenziato.</a:t>
            </a:r>
            <a:endParaRPr sz="1800">
              <a:latin typeface="Arial"/>
              <a:cs typeface="Arial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383222" y="872807"/>
            <a:ext cx="1845945" cy="35750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pc="5" dirty="0"/>
              <a:t>SA Italia</a:t>
            </a:r>
            <a:r>
              <a:rPr spc="-70" dirty="0"/>
              <a:t> </a:t>
            </a:r>
            <a:r>
              <a:rPr spc="5" dirty="0"/>
              <a:t>720B</a:t>
            </a:r>
          </a:p>
        </p:txBody>
      </p:sp>
      <p:sp>
        <p:nvSpPr>
          <p:cNvPr id="5" name="object 5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ts val="1670"/>
              </a:lnSpc>
            </a:pPr>
            <a:fld id="{81D60167-4931-47E6-BA6A-407CBD079E47}" type="slidenum">
              <a:rPr spc="10" dirty="0"/>
              <a:t>28</a:t>
            </a:fld>
            <a:endParaRPr spc="1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5F690F3-183A-411F-A967-3DF79468B9D3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8518" y="76200"/>
            <a:ext cx="1386882" cy="126919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29882" y="1450911"/>
            <a:ext cx="8251190" cy="4502785"/>
          </a:xfrm>
          <a:prstGeom prst="rect">
            <a:avLst/>
          </a:prstGeom>
        </p:spPr>
        <p:txBody>
          <a:bodyPr vert="horz" wrap="square" lIns="0" tIns="71755" rIns="0" bIns="0" rtlCol="0">
            <a:spAutoFit/>
          </a:bodyPr>
          <a:lstStyle/>
          <a:p>
            <a:pPr marL="153035" algn="ctr">
              <a:lnSpc>
                <a:spcPct val="100000"/>
              </a:lnSpc>
              <a:spcBef>
                <a:spcPts val="565"/>
              </a:spcBef>
            </a:pPr>
            <a:r>
              <a:rPr sz="1800" b="1" dirty="0">
                <a:latin typeface="Arial"/>
                <a:cs typeface="Arial"/>
              </a:rPr>
              <a:t>ESEMPI </a:t>
            </a:r>
            <a:r>
              <a:rPr sz="1800" b="1" spc="-10" dirty="0">
                <a:latin typeface="Arial"/>
                <a:cs typeface="Arial"/>
              </a:rPr>
              <a:t>PARAGRAFI </a:t>
            </a:r>
            <a:r>
              <a:rPr sz="1800" b="1" spc="-15" dirty="0">
                <a:latin typeface="Arial"/>
                <a:cs typeface="Arial"/>
              </a:rPr>
              <a:t>DI</a:t>
            </a:r>
            <a:r>
              <a:rPr sz="1800" b="1" spc="-10" dirty="0">
                <a:latin typeface="Arial"/>
                <a:cs typeface="Arial"/>
              </a:rPr>
              <a:t> </a:t>
            </a:r>
            <a:r>
              <a:rPr sz="1800" b="1" spc="5" dirty="0">
                <a:latin typeface="Arial"/>
                <a:cs typeface="Arial"/>
              </a:rPr>
              <a:t>GIUDIZI</a:t>
            </a:r>
            <a:endParaRPr sz="1800">
              <a:latin typeface="Arial"/>
              <a:cs typeface="Arial"/>
            </a:endParaRPr>
          </a:p>
          <a:p>
            <a:pPr marL="158750" algn="ctr">
              <a:lnSpc>
                <a:spcPct val="100000"/>
              </a:lnSpc>
              <a:spcBef>
                <a:spcPts val="470"/>
              </a:spcBef>
            </a:pPr>
            <a:r>
              <a:rPr sz="1800" b="1" spc="-10" dirty="0">
                <a:latin typeface="Arial"/>
                <a:cs typeface="Arial"/>
              </a:rPr>
              <a:t>Esempio</a:t>
            </a:r>
            <a:r>
              <a:rPr sz="1800" b="1" spc="-35" dirty="0">
                <a:latin typeface="Arial"/>
                <a:cs typeface="Arial"/>
              </a:rPr>
              <a:t> </a:t>
            </a:r>
            <a:r>
              <a:rPr sz="1800" b="1" dirty="0">
                <a:latin typeface="Arial"/>
                <a:cs typeface="Arial"/>
              </a:rPr>
              <a:t>4</a:t>
            </a:r>
            <a:endParaRPr sz="18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415"/>
              </a:spcBef>
            </a:pPr>
            <a:r>
              <a:rPr sz="1550" u="heavy" spc="25" dirty="0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Include </a:t>
            </a:r>
            <a:r>
              <a:rPr sz="1550" u="heavy" spc="20" dirty="0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le </a:t>
            </a:r>
            <a:r>
              <a:rPr sz="1550" u="heavy" spc="25" dirty="0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seguenti</a:t>
            </a:r>
            <a:r>
              <a:rPr sz="1550" u="heavy" spc="-229" dirty="0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 </a:t>
            </a:r>
            <a:r>
              <a:rPr sz="1550" u="heavy" spc="25" dirty="0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circostanze:</a:t>
            </a:r>
            <a:endParaRPr sz="1550">
              <a:latin typeface="Arial"/>
              <a:cs typeface="Arial"/>
            </a:endParaRPr>
          </a:p>
          <a:p>
            <a:pPr marL="355600" indent="-342900">
              <a:lnSpc>
                <a:spcPct val="100000"/>
              </a:lnSpc>
              <a:spcBef>
                <a:spcPts val="470"/>
              </a:spcBef>
              <a:buAutoNum type="arabicPeriod"/>
              <a:tabLst>
                <a:tab pos="355600" algn="l"/>
                <a:tab pos="356235" algn="l"/>
              </a:tabLst>
            </a:pPr>
            <a:r>
              <a:rPr sz="1550" spc="25" dirty="0">
                <a:latin typeface="Arial"/>
                <a:cs typeface="Arial"/>
              </a:rPr>
              <a:t>Società</a:t>
            </a:r>
            <a:r>
              <a:rPr sz="1550" spc="-110" dirty="0">
                <a:latin typeface="Arial"/>
                <a:cs typeface="Arial"/>
              </a:rPr>
              <a:t> </a:t>
            </a:r>
            <a:r>
              <a:rPr sz="1550" spc="25" dirty="0">
                <a:latin typeface="Arial"/>
                <a:cs typeface="Arial"/>
              </a:rPr>
              <a:t>non</a:t>
            </a:r>
            <a:r>
              <a:rPr sz="1550" spc="-35" dirty="0">
                <a:latin typeface="Arial"/>
                <a:cs typeface="Arial"/>
              </a:rPr>
              <a:t> </a:t>
            </a:r>
            <a:r>
              <a:rPr sz="1550" spc="25" dirty="0">
                <a:latin typeface="Arial"/>
                <a:cs typeface="Arial"/>
              </a:rPr>
              <a:t>soggetta</a:t>
            </a:r>
            <a:r>
              <a:rPr sz="1550" spc="-35" dirty="0">
                <a:latin typeface="Arial"/>
                <a:cs typeface="Arial"/>
              </a:rPr>
              <a:t> </a:t>
            </a:r>
            <a:r>
              <a:rPr sz="1550" spc="25" dirty="0">
                <a:latin typeface="Arial"/>
                <a:cs typeface="Arial"/>
              </a:rPr>
              <a:t>alle</a:t>
            </a:r>
            <a:r>
              <a:rPr sz="1550" spc="-30" dirty="0">
                <a:latin typeface="Arial"/>
                <a:cs typeface="Arial"/>
              </a:rPr>
              <a:t> </a:t>
            </a:r>
            <a:r>
              <a:rPr sz="1550" spc="25" dirty="0">
                <a:latin typeface="Arial"/>
                <a:cs typeface="Arial"/>
              </a:rPr>
              <a:t>disposizioni</a:t>
            </a:r>
            <a:r>
              <a:rPr sz="1550" spc="-50" dirty="0">
                <a:latin typeface="Arial"/>
                <a:cs typeface="Arial"/>
              </a:rPr>
              <a:t> </a:t>
            </a:r>
            <a:r>
              <a:rPr sz="1550" spc="25" dirty="0">
                <a:latin typeface="Arial"/>
                <a:cs typeface="Arial"/>
              </a:rPr>
              <a:t>dell’articolo</a:t>
            </a:r>
            <a:r>
              <a:rPr sz="1550" spc="-85" dirty="0">
                <a:latin typeface="Arial"/>
                <a:cs typeface="Arial"/>
              </a:rPr>
              <a:t> </a:t>
            </a:r>
            <a:r>
              <a:rPr sz="1550" spc="25" dirty="0">
                <a:latin typeface="Arial"/>
                <a:cs typeface="Arial"/>
              </a:rPr>
              <a:t>123-</a:t>
            </a:r>
            <a:r>
              <a:rPr sz="1550" i="1" spc="25" dirty="0">
                <a:latin typeface="Arial"/>
                <a:cs typeface="Arial"/>
              </a:rPr>
              <a:t>bis</a:t>
            </a:r>
            <a:r>
              <a:rPr sz="1550" i="1" spc="-95" dirty="0">
                <a:latin typeface="Arial"/>
                <a:cs typeface="Arial"/>
              </a:rPr>
              <a:t> </a:t>
            </a:r>
            <a:r>
              <a:rPr sz="1550" spc="25" dirty="0">
                <a:latin typeface="Arial"/>
                <a:cs typeface="Arial"/>
              </a:rPr>
              <a:t>del</a:t>
            </a:r>
            <a:r>
              <a:rPr sz="1550" spc="50" dirty="0">
                <a:latin typeface="Arial"/>
                <a:cs typeface="Arial"/>
              </a:rPr>
              <a:t> </a:t>
            </a:r>
            <a:r>
              <a:rPr sz="1550" spc="20" dirty="0">
                <a:latin typeface="Arial"/>
                <a:cs typeface="Arial"/>
              </a:rPr>
              <a:t>DLgs</a:t>
            </a:r>
            <a:r>
              <a:rPr sz="1550" spc="-25" dirty="0">
                <a:latin typeface="Arial"/>
                <a:cs typeface="Arial"/>
              </a:rPr>
              <a:t> </a:t>
            </a:r>
            <a:r>
              <a:rPr sz="1550" spc="25" dirty="0">
                <a:latin typeface="Arial"/>
                <a:cs typeface="Arial"/>
              </a:rPr>
              <a:t>58/1998;</a:t>
            </a:r>
            <a:endParaRPr sz="1550">
              <a:latin typeface="Arial"/>
              <a:cs typeface="Arial"/>
            </a:endParaRPr>
          </a:p>
          <a:p>
            <a:pPr marL="355600" indent="-342900">
              <a:lnSpc>
                <a:spcPct val="100000"/>
              </a:lnSpc>
              <a:spcBef>
                <a:spcPts val="470"/>
              </a:spcBef>
              <a:buAutoNum type="arabicPeriod"/>
              <a:tabLst>
                <a:tab pos="355600" algn="l"/>
                <a:tab pos="356235" algn="l"/>
              </a:tabLst>
            </a:pPr>
            <a:r>
              <a:rPr sz="1550" spc="20" dirty="0">
                <a:latin typeface="Arial"/>
                <a:cs typeface="Arial"/>
              </a:rPr>
              <a:t>Ente </a:t>
            </a:r>
            <a:r>
              <a:rPr sz="1550" spc="25" dirty="0">
                <a:latin typeface="Arial"/>
                <a:cs typeface="Arial"/>
              </a:rPr>
              <a:t>diverso</a:t>
            </a:r>
            <a:r>
              <a:rPr sz="1550" spc="-330" dirty="0">
                <a:latin typeface="Arial"/>
                <a:cs typeface="Arial"/>
              </a:rPr>
              <a:t> </a:t>
            </a:r>
            <a:r>
              <a:rPr sz="1550" spc="25" dirty="0">
                <a:latin typeface="Arial"/>
                <a:cs typeface="Arial"/>
              </a:rPr>
              <a:t>da quelli </a:t>
            </a:r>
            <a:r>
              <a:rPr sz="1550" spc="20" dirty="0">
                <a:latin typeface="Arial"/>
                <a:cs typeface="Arial"/>
              </a:rPr>
              <a:t>di </a:t>
            </a:r>
            <a:r>
              <a:rPr sz="1550" spc="25" dirty="0">
                <a:latin typeface="Arial"/>
                <a:cs typeface="Arial"/>
              </a:rPr>
              <a:t>Interesse Pubblico;</a:t>
            </a:r>
            <a:endParaRPr sz="1550">
              <a:latin typeface="Arial"/>
              <a:cs typeface="Arial"/>
            </a:endParaRPr>
          </a:p>
          <a:p>
            <a:pPr marL="355600" indent="-342900">
              <a:lnSpc>
                <a:spcPct val="100000"/>
              </a:lnSpc>
              <a:spcBef>
                <a:spcPts val="390"/>
              </a:spcBef>
              <a:buAutoNum type="arabicPeriod"/>
              <a:tabLst>
                <a:tab pos="355600" algn="l"/>
                <a:tab pos="356235" algn="l"/>
              </a:tabLst>
            </a:pPr>
            <a:r>
              <a:rPr sz="1550" spc="25" dirty="0">
                <a:latin typeface="Arial"/>
                <a:cs typeface="Arial"/>
              </a:rPr>
              <a:t>Sistema</a:t>
            </a:r>
            <a:r>
              <a:rPr sz="1550" spc="-100" dirty="0">
                <a:latin typeface="Arial"/>
                <a:cs typeface="Arial"/>
              </a:rPr>
              <a:t> </a:t>
            </a:r>
            <a:r>
              <a:rPr sz="1550" spc="20" dirty="0">
                <a:latin typeface="Arial"/>
                <a:cs typeface="Arial"/>
              </a:rPr>
              <a:t>di</a:t>
            </a:r>
            <a:r>
              <a:rPr sz="1550" spc="-35" dirty="0">
                <a:latin typeface="Arial"/>
                <a:cs typeface="Arial"/>
              </a:rPr>
              <a:t> </a:t>
            </a:r>
            <a:r>
              <a:rPr sz="1550" spc="25" dirty="0">
                <a:latin typeface="Arial"/>
                <a:cs typeface="Arial"/>
              </a:rPr>
              <a:t>amministrazione</a:t>
            </a:r>
            <a:r>
              <a:rPr sz="1550" spc="-35" dirty="0">
                <a:latin typeface="Arial"/>
                <a:cs typeface="Arial"/>
              </a:rPr>
              <a:t> </a:t>
            </a:r>
            <a:r>
              <a:rPr sz="1550" spc="15" dirty="0">
                <a:latin typeface="Arial"/>
                <a:cs typeface="Arial"/>
              </a:rPr>
              <a:t>e</a:t>
            </a:r>
            <a:r>
              <a:rPr sz="1550" spc="-35" dirty="0">
                <a:latin typeface="Arial"/>
                <a:cs typeface="Arial"/>
              </a:rPr>
              <a:t> </a:t>
            </a:r>
            <a:r>
              <a:rPr sz="1550" spc="20" dirty="0">
                <a:latin typeface="Arial"/>
                <a:cs typeface="Arial"/>
              </a:rPr>
              <a:t>di</a:t>
            </a:r>
            <a:r>
              <a:rPr sz="1550" spc="40" dirty="0">
                <a:latin typeface="Arial"/>
                <a:cs typeface="Arial"/>
              </a:rPr>
              <a:t> </a:t>
            </a:r>
            <a:r>
              <a:rPr sz="1550" spc="25" dirty="0">
                <a:latin typeface="Arial"/>
                <a:cs typeface="Arial"/>
              </a:rPr>
              <a:t>controllo</a:t>
            </a:r>
            <a:r>
              <a:rPr sz="1550" spc="-110" dirty="0">
                <a:latin typeface="Arial"/>
                <a:cs typeface="Arial"/>
              </a:rPr>
              <a:t> </a:t>
            </a:r>
            <a:r>
              <a:rPr sz="1550" spc="20" dirty="0">
                <a:latin typeface="Arial"/>
                <a:cs typeface="Arial"/>
              </a:rPr>
              <a:t>tradizionale;</a:t>
            </a:r>
            <a:endParaRPr sz="1550">
              <a:latin typeface="Arial"/>
              <a:cs typeface="Arial"/>
            </a:endParaRPr>
          </a:p>
          <a:p>
            <a:pPr marL="355600" marR="222885" indent="-342900">
              <a:lnSpc>
                <a:spcPct val="105000"/>
              </a:lnSpc>
              <a:spcBef>
                <a:spcPts val="380"/>
              </a:spcBef>
              <a:buAutoNum type="arabicPeriod"/>
              <a:tabLst>
                <a:tab pos="355600" algn="l"/>
                <a:tab pos="356235" algn="l"/>
              </a:tabLst>
            </a:pPr>
            <a:r>
              <a:rPr sz="1550" spc="5" dirty="0">
                <a:latin typeface="Arial"/>
                <a:cs typeface="Arial"/>
              </a:rPr>
              <a:t>Il</a:t>
            </a:r>
            <a:r>
              <a:rPr sz="1550" spc="-30" dirty="0">
                <a:latin typeface="Arial"/>
                <a:cs typeface="Arial"/>
              </a:rPr>
              <a:t> </a:t>
            </a:r>
            <a:r>
              <a:rPr sz="1550" spc="30" dirty="0">
                <a:latin typeface="Arial"/>
                <a:cs typeface="Arial"/>
              </a:rPr>
              <a:t>bilancio</a:t>
            </a:r>
            <a:r>
              <a:rPr sz="1550" spc="-105" dirty="0">
                <a:latin typeface="Arial"/>
                <a:cs typeface="Arial"/>
              </a:rPr>
              <a:t> </a:t>
            </a:r>
            <a:r>
              <a:rPr sz="1550" spc="15" dirty="0">
                <a:latin typeface="Arial"/>
                <a:cs typeface="Arial"/>
              </a:rPr>
              <a:t>è</a:t>
            </a:r>
            <a:r>
              <a:rPr sz="1550" spc="-30" dirty="0">
                <a:latin typeface="Arial"/>
                <a:cs typeface="Arial"/>
              </a:rPr>
              <a:t> </a:t>
            </a:r>
            <a:r>
              <a:rPr sz="1550" spc="20" dirty="0">
                <a:latin typeface="Arial"/>
                <a:cs typeface="Arial"/>
              </a:rPr>
              <a:t>redatto</a:t>
            </a:r>
            <a:r>
              <a:rPr sz="1550" spc="45" dirty="0">
                <a:latin typeface="Arial"/>
                <a:cs typeface="Arial"/>
              </a:rPr>
              <a:t> </a:t>
            </a:r>
            <a:r>
              <a:rPr sz="1550" spc="25" dirty="0">
                <a:latin typeface="Arial"/>
                <a:cs typeface="Arial"/>
              </a:rPr>
              <a:t>per</a:t>
            </a:r>
            <a:r>
              <a:rPr sz="1550" spc="20" dirty="0">
                <a:latin typeface="Arial"/>
                <a:cs typeface="Arial"/>
              </a:rPr>
              <a:t> </a:t>
            </a:r>
            <a:r>
              <a:rPr sz="1550" spc="30" dirty="0">
                <a:latin typeface="Arial"/>
                <a:cs typeface="Arial"/>
              </a:rPr>
              <a:t>scopi</a:t>
            </a:r>
            <a:r>
              <a:rPr sz="1550" spc="-100" dirty="0">
                <a:latin typeface="Arial"/>
                <a:cs typeface="Arial"/>
              </a:rPr>
              <a:t> </a:t>
            </a:r>
            <a:r>
              <a:rPr sz="1550" spc="20" dirty="0">
                <a:latin typeface="Arial"/>
                <a:cs typeface="Arial"/>
              </a:rPr>
              <a:t>di</a:t>
            </a:r>
            <a:r>
              <a:rPr sz="1550" spc="45" dirty="0">
                <a:latin typeface="Arial"/>
                <a:cs typeface="Arial"/>
              </a:rPr>
              <a:t> </a:t>
            </a:r>
            <a:r>
              <a:rPr sz="1550" spc="20" dirty="0">
                <a:latin typeface="Arial"/>
                <a:cs typeface="Arial"/>
              </a:rPr>
              <a:t>carattere</a:t>
            </a:r>
            <a:r>
              <a:rPr sz="1550" spc="-30" dirty="0">
                <a:latin typeface="Arial"/>
                <a:cs typeface="Arial"/>
              </a:rPr>
              <a:t> </a:t>
            </a:r>
            <a:r>
              <a:rPr sz="1550" spc="25" dirty="0">
                <a:latin typeface="Arial"/>
                <a:cs typeface="Arial"/>
              </a:rPr>
              <a:t>generale</a:t>
            </a:r>
            <a:r>
              <a:rPr sz="1550" spc="-25" dirty="0">
                <a:latin typeface="Arial"/>
                <a:cs typeface="Arial"/>
              </a:rPr>
              <a:t> </a:t>
            </a:r>
            <a:r>
              <a:rPr sz="1550" spc="25" dirty="0">
                <a:latin typeface="Arial"/>
                <a:cs typeface="Arial"/>
              </a:rPr>
              <a:t>dagli</a:t>
            </a:r>
            <a:r>
              <a:rPr sz="1550" spc="-30" dirty="0">
                <a:latin typeface="Arial"/>
                <a:cs typeface="Arial"/>
              </a:rPr>
              <a:t> </a:t>
            </a:r>
            <a:r>
              <a:rPr sz="1550" spc="25" dirty="0">
                <a:latin typeface="Arial"/>
                <a:cs typeface="Arial"/>
              </a:rPr>
              <a:t>amministratori</a:t>
            </a:r>
            <a:r>
              <a:rPr sz="1550" spc="-105" dirty="0">
                <a:latin typeface="Arial"/>
                <a:cs typeface="Arial"/>
              </a:rPr>
              <a:t> </a:t>
            </a:r>
            <a:r>
              <a:rPr sz="1550" spc="30" dirty="0">
                <a:latin typeface="Arial"/>
                <a:cs typeface="Arial"/>
              </a:rPr>
              <a:t>dell’impresa</a:t>
            </a:r>
            <a:r>
              <a:rPr sz="1550" spc="-105" dirty="0">
                <a:latin typeface="Arial"/>
                <a:cs typeface="Arial"/>
              </a:rPr>
              <a:t> </a:t>
            </a:r>
            <a:r>
              <a:rPr sz="1550" spc="20" dirty="0">
                <a:latin typeface="Arial"/>
                <a:cs typeface="Arial"/>
              </a:rPr>
              <a:t>in  </a:t>
            </a:r>
            <a:r>
              <a:rPr sz="1550" spc="25" dirty="0">
                <a:latin typeface="Arial"/>
                <a:cs typeface="Arial"/>
              </a:rPr>
              <a:t>conformità</a:t>
            </a:r>
            <a:r>
              <a:rPr sz="1550" spc="-110" dirty="0">
                <a:latin typeface="Arial"/>
                <a:cs typeface="Arial"/>
              </a:rPr>
              <a:t> </a:t>
            </a:r>
            <a:r>
              <a:rPr sz="1550" spc="25" dirty="0">
                <a:latin typeface="Arial"/>
                <a:cs typeface="Arial"/>
              </a:rPr>
              <a:t>alle</a:t>
            </a:r>
            <a:r>
              <a:rPr sz="1550" spc="-35" dirty="0">
                <a:latin typeface="Arial"/>
                <a:cs typeface="Arial"/>
              </a:rPr>
              <a:t> </a:t>
            </a:r>
            <a:r>
              <a:rPr sz="1550" spc="30" dirty="0">
                <a:latin typeface="Arial"/>
                <a:cs typeface="Arial"/>
              </a:rPr>
              <a:t>norme</a:t>
            </a:r>
            <a:r>
              <a:rPr sz="1550" spc="-35" dirty="0">
                <a:latin typeface="Arial"/>
                <a:cs typeface="Arial"/>
              </a:rPr>
              <a:t> </a:t>
            </a:r>
            <a:r>
              <a:rPr sz="1550" spc="25" dirty="0">
                <a:latin typeface="Arial"/>
                <a:cs typeface="Arial"/>
              </a:rPr>
              <a:t>italiane</a:t>
            </a:r>
            <a:r>
              <a:rPr sz="1550" spc="-110" dirty="0">
                <a:latin typeface="Arial"/>
                <a:cs typeface="Arial"/>
              </a:rPr>
              <a:t> </a:t>
            </a:r>
            <a:r>
              <a:rPr sz="1550" spc="30" dirty="0">
                <a:latin typeface="Arial"/>
                <a:cs typeface="Arial"/>
              </a:rPr>
              <a:t>che</a:t>
            </a:r>
            <a:r>
              <a:rPr sz="1550" spc="35" dirty="0">
                <a:latin typeface="Arial"/>
                <a:cs typeface="Arial"/>
              </a:rPr>
              <a:t> </a:t>
            </a:r>
            <a:r>
              <a:rPr sz="1550" spc="25" dirty="0">
                <a:latin typeface="Arial"/>
                <a:cs typeface="Arial"/>
              </a:rPr>
              <a:t>ne</a:t>
            </a:r>
            <a:r>
              <a:rPr sz="1550" spc="-35" dirty="0">
                <a:latin typeface="Arial"/>
                <a:cs typeface="Arial"/>
              </a:rPr>
              <a:t> </a:t>
            </a:r>
            <a:r>
              <a:rPr sz="1550" spc="30" dirty="0">
                <a:latin typeface="Arial"/>
                <a:cs typeface="Arial"/>
              </a:rPr>
              <a:t>disciplinano</a:t>
            </a:r>
            <a:r>
              <a:rPr sz="1550" spc="-110" dirty="0">
                <a:latin typeface="Arial"/>
                <a:cs typeface="Arial"/>
              </a:rPr>
              <a:t> </a:t>
            </a:r>
            <a:r>
              <a:rPr sz="1550" spc="5" dirty="0">
                <a:latin typeface="Arial"/>
                <a:cs typeface="Arial"/>
              </a:rPr>
              <a:t>i</a:t>
            </a:r>
            <a:r>
              <a:rPr sz="1550" spc="-35" dirty="0">
                <a:latin typeface="Arial"/>
                <a:cs typeface="Arial"/>
              </a:rPr>
              <a:t> </a:t>
            </a:r>
            <a:r>
              <a:rPr sz="1550" spc="20" dirty="0">
                <a:latin typeface="Arial"/>
                <a:cs typeface="Arial"/>
              </a:rPr>
              <a:t>criteri</a:t>
            </a:r>
            <a:r>
              <a:rPr sz="1550" spc="-35" dirty="0">
                <a:latin typeface="Arial"/>
                <a:cs typeface="Arial"/>
              </a:rPr>
              <a:t> </a:t>
            </a:r>
            <a:r>
              <a:rPr sz="1550" spc="20" dirty="0">
                <a:latin typeface="Arial"/>
                <a:cs typeface="Arial"/>
              </a:rPr>
              <a:t>di</a:t>
            </a:r>
            <a:r>
              <a:rPr sz="1550" spc="40" dirty="0">
                <a:latin typeface="Arial"/>
                <a:cs typeface="Arial"/>
              </a:rPr>
              <a:t> </a:t>
            </a:r>
            <a:r>
              <a:rPr sz="1550" spc="20" dirty="0">
                <a:latin typeface="Arial"/>
                <a:cs typeface="Arial"/>
              </a:rPr>
              <a:t>redazione;</a:t>
            </a:r>
            <a:endParaRPr sz="1550">
              <a:latin typeface="Arial"/>
              <a:cs typeface="Arial"/>
            </a:endParaRPr>
          </a:p>
          <a:p>
            <a:pPr marL="355600" marR="146685" indent="-342900">
              <a:lnSpc>
                <a:spcPct val="105000"/>
              </a:lnSpc>
              <a:spcBef>
                <a:spcPts val="295"/>
              </a:spcBef>
              <a:buAutoNum type="arabicPeriod"/>
              <a:tabLst>
                <a:tab pos="355600" algn="l"/>
                <a:tab pos="356235" algn="l"/>
              </a:tabLst>
            </a:pPr>
            <a:r>
              <a:rPr sz="1550" spc="15" dirty="0">
                <a:latin typeface="Arial"/>
                <a:cs typeface="Arial"/>
              </a:rPr>
              <a:t>Giudizio</a:t>
            </a:r>
            <a:r>
              <a:rPr sz="1550" spc="-30" dirty="0">
                <a:latin typeface="Arial"/>
                <a:cs typeface="Arial"/>
              </a:rPr>
              <a:t> </a:t>
            </a:r>
            <a:r>
              <a:rPr sz="1550" spc="30" dirty="0">
                <a:latin typeface="Arial"/>
                <a:cs typeface="Arial"/>
              </a:rPr>
              <a:t>con</a:t>
            </a:r>
            <a:r>
              <a:rPr sz="1550" spc="-30" dirty="0">
                <a:latin typeface="Arial"/>
                <a:cs typeface="Arial"/>
              </a:rPr>
              <a:t> </a:t>
            </a:r>
            <a:r>
              <a:rPr sz="1550" spc="30" dirty="0">
                <a:latin typeface="Arial"/>
                <a:cs typeface="Arial"/>
              </a:rPr>
              <a:t>modifica</a:t>
            </a:r>
            <a:r>
              <a:rPr sz="1550" spc="-105" dirty="0">
                <a:latin typeface="Arial"/>
                <a:cs typeface="Arial"/>
              </a:rPr>
              <a:t> </a:t>
            </a:r>
            <a:r>
              <a:rPr sz="1550" spc="25" dirty="0">
                <a:latin typeface="Arial"/>
                <a:cs typeface="Arial"/>
              </a:rPr>
              <a:t>sul</a:t>
            </a:r>
            <a:r>
              <a:rPr sz="1550" spc="45" dirty="0">
                <a:latin typeface="Arial"/>
                <a:cs typeface="Arial"/>
              </a:rPr>
              <a:t> </a:t>
            </a:r>
            <a:r>
              <a:rPr sz="1550" spc="30" dirty="0">
                <a:latin typeface="Arial"/>
                <a:cs typeface="Arial"/>
              </a:rPr>
              <a:t>bilancio</a:t>
            </a:r>
            <a:r>
              <a:rPr sz="1550" spc="-105" dirty="0">
                <a:latin typeface="Arial"/>
                <a:cs typeface="Arial"/>
              </a:rPr>
              <a:t> </a:t>
            </a:r>
            <a:r>
              <a:rPr sz="1550" spc="15" dirty="0">
                <a:latin typeface="Arial"/>
                <a:cs typeface="Arial"/>
              </a:rPr>
              <a:t>a</a:t>
            </a:r>
            <a:r>
              <a:rPr sz="1550" spc="-30" dirty="0">
                <a:latin typeface="Arial"/>
                <a:cs typeface="Arial"/>
              </a:rPr>
              <a:t> </a:t>
            </a:r>
            <a:r>
              <a:rPr sz="1550" spc="30" dirty="0">
                <a:latin typeface="Arial"/>
                <a:cs typeface="Arial"/>
              </a:rPr>
              <a:t>causa</a:t>
            </a:r>
            <a:r>
              <a:rPr sz="1550" spc="-30" dirty="0">
                <a:latin typeface="Arial"/>
                <a:cs typeface="Arial"/>
              </a:rPr>
              <a:t> </a:t>
            </a:r>
            <a:r>
              <a:rPr sz="1550" spc="20" dirty="0">
                <a:latin typeface="Arial"/>
                <a:cs typeface="Arial"/>
              </a:rPr>
              <a:t>di</a:t>
            </a:r>
            <a:r>
              <a:rPr sz="1550" spc="50" dirty="0">
                <a:latin typeface="Arial"/>
                <a:cs typeface="Arial"/>
              </a:rPr>
              <a:t> </a:t>
            </a:r>
            <a:r>
              <a:rPr sz="1550" spc="20" dirty="0">
                <a:latin typeface="Arial"/>
                <a:cs typeface="Arial"/>
              </a:rPr>
              <a:t>limitazioni</a:t>
            </a:r>
            <a:r>
              <a:rPr sz="1550" spc="-110" dirty="0">
                <a:latin typeface="Arial"/>
                <a:cs typeface="Arial"/>
              </a:rPr>
              <a:t> </a:t>
            </a:r>
            <a:r>
              <a:rPr sz="1550" spc="25" dirty="0">
                <a:latin typeface="Arial"/>
                <a:cs typeface="Arial"/>
              </a:rPr>
              <a:t>alle</a:t>
            </a:r>
            <a:r>
              <a:rPr sz="1550" spc="-25" dirty="0">
                <a:latin typeface="Arial"/>
                <a:cs typeface="Arial"/>
              </a:rPr>
              <a:t> </a:t>
            </a:r>
            <a:r>
              <a:rPr sz="1550" spc="25" dirty="0">
                <a:latin typeface="Arial"/>
                <a:cs typeface="Arial"/>
              </a:rPr>
              <a:t>procedure</a:t>
            </a:r>
            <a:r>
              <a:rPr sz="1550" spc="-30" dirty="0">
                <a:latin typeface="Arial"/>
                <a:cs typeface="Arial"/>
              </a:rPr>
              <a:t> </a:t>
            </a:r>
            <a:r>
              <a:rPr sz="1550" spc="20" dirty="0">
                <a:latin typeface="Arial"/>
                <a:cs typeface="Arial"/>
              </a:rPr>
              <a:t>di</a:t>
            </a:r>
            <a:r>
              <a:rPr sz="1550" spc="45" dirty="0">
                <a:latin typeface="Arial"/>
                <a:cs typeface="Arial"/>
              </a:rPr>
              <a:t> </a:t>
            </a:r>
            <a:r>
              <a:rPr sz="1550" spc="25" dirty="0">
                <a:latin typeface="Arial"/>
                <a:cs typeface="Arial"/>
              </a:rPr>
              <a:t>revisione</a:t>
            </a:r>
            <a:r>
              <a:rPr sz="1550" spc="-105" dirty="0">
                <a:latin typeface="Arial"/>
                <a:cs typeface="Arial"/>
              </a:rPr>
              <a:t> </a:t>
            </a:r>
            <a:r>
              <a:rPr sz="1550" spc="5" dirty="0">
                <a:latin typeface="Arial"/>
                <a:cs typeface="Arial"/>
              </a:rPr>
              <a:t>i</a:t>
            </a:r>
            <a:r>
              <a:rPr sz="1550" spc="-30" dirty="0">
                <a:latin typeface="Arial"/>
                <a:cs typeface="Arial"/>
              </a:rPr>
              <a:t> </a:t>
            </a:r>
            <a:r>
              <a:rPr sz="1550" spc="25" dirty="0">
                <a:latin typeface="Arial"/>
                <a:cs typeface="Arial"/>
              </a:rPr>
              <a:t>cui  </a:t>
            </a:r>
            <a:r>
              <a:rPr sz="1550" spc="15" dirty="0">
                <a:latin typeface="Arial"/>
                <a:cs typeface="Arial"/>
              </a:rPr>
              <a:t>effetti</a:t>
            </a:r>
            <a:r>
              <a:rPr sz="1550" spc="-110" dirty="0">
                <a:latin typeface="Arial"/>
                <a:cs typeface="Arial"/>
              </a:rPr>
              <a:t> </a:t>
            </a:r>
            <a:r>
              <a:rPr sz="1550" spc="30" dirty="0">
                <a:latin typeface="Arial"/>
                <a:cs typeface="Arial"/>
              </a:rPr>
              <a:t>sono</a:t>
            </a:r>
            <a:r>
              <a:rPr sz="1550" spc="-15" dirty="0">
                <a:latin typeface="Arial"/>
                <a:cs typeface="Arial"/>
              </a:rPr>
              <a:t> </a:t>
            </a:r>
            <a:r>
              <a:rPr sz="1550" spc="25" dirty="0">
                <a:latin typeface="Arial"/>
                <a:cs typeface="Arial"/>
              </a:rPr>
              <a:t>significativi</a:t>
            </a:r>
            <a:r>
              <a:rPr sz="1550" spc="-110" dirty="0">
                <a:latin typeface="Arial"/>
                <a:cs typeface="Arial"/>
              </a:rPr>
              <a:t> </a:t>
            </a:r>
            <a:r>
              <a:rPr sz="1550" spc="35" dirty="0">
                <a:latin typeface="Arial"/>
                <a:cs typeface="Arial"/>
              </a:rPr>
              <a:t>ma</a:t>
            </a:r>
            <a:r>
              <a:rPr sz="1550" spc="-35" dirty="0">
                <a:latin typeface="Arial"/>
                <a:cs typeface="Arial"/>
              </a:rPr>
              <a:t> </a:t>
            </a:r>
            <a:r>
              <a:rPr sz="1550" spc="25" dirty="0">
                <a:latin typeface="Arial"/>
                <a:cs typeface="Arial"/>
              </a:rPr>
              <a:t>non</a:t>
            </a:r>
            <a:r>
              <a:rPr sz="1550" spc="-35" dirty="0">
                <a:latin typeface="Arial"/>
                <a:cs typeface="Arial"/>
              </a:rPr>
              <a:t> </a:t>
            </a:r>
            <a:r>
              <a:rPr sz="1550" spc="35" dirty="0">
                <a:latin typeface="Arial"/>
                <a:cs typeface="Arial"/>
              </a:rPr>
              <a:t>pervasivi;</a:t>
            </a:r>
            <a:endParaRPr sz="1550">
              <a:latin typeface="Arial"/>
              <a:cs typeface="Arial"/>
            </a:endParaRPr>
          </a:p>
          <a:p>
            <a:pPr marL="355600" indent="-342900">
              <a:lnSpc>
                <a:spcPct val="100000"/>
              </a:lnSpc>
              <a:spcBef>
                <a:spcPts val="470"/>
              </a:spcBef>
              <a:buAutoNum type="arabicPeriod"/>
              <a:tabLst>
                <a:tab pos="355600" algn="l"/>
                <a:tab pos="356235" algn="l"/>
              </a:tabLst>
            </a:pPr>
            <a:r>
              <a:rPr sz="1550" spc="5" dirty="0">
                <a:latin typeface="Arial"/>
                <a:cs typeface="Arial"/>
              </a:rPr>
              <a:t>I</a:t>
            </a:r>
            <a:r>
              <a:rPr sz="1550" spc="-45" dirty="0">
                <a:latin typeface="Arial"/>
                <a:cs typeface="Arial"/>
              </a:rPr>
              <a:t> </a:t>
            </a:r>
            <a:r>
              <a:rPr sz="1550" spc="25" dirty="0">
                <a:latin typeface="Arial"/>
                <a:cs typeface="Arial"/>
              </a:rPr>
              <a:t>termini</a:t>
            </a:r>
            <a:r>
              <a:rPr sz="1550" spc="-30" dirty="0">
                <a:latin typeface="Arial"/>
                <a:cs typeface="Arial"/>
              </a:rPr>
              <a:t> </a:t>
            </a:r>
            <a:r>
              <a:rPr sz="1550" spc="25" dirty="0">
                <a:latin typeface="Arial"/>
                <a:cs typeface="Arial"/>
              </a:rPr>
              <a:t>dell’incarico</a:t>
            </a:r>
            <a:r>
              <a:rPr sz="1550" spc="-110" dirty="0">
                <a:latin typeface="Arial"/>
                <a:cs typeface="Arial"/>
              </a:rPr>
              <a:t> </a:t>
            </a:r>
            <a:r>
              <a:rPr sz="1550" spc="20" dirty="0">
                <a:latin typeface="Arial"/>
                <a:cs typeface="Arial"/>
              </a:rPr>
              <a:t>di</a:t>
            </a:r>
            <a:r>
              <a:rPr sz="1550" spc="-105" dirty="0">
                <a:latin typeface="Arial"/>
                <a:cs typeface="Arial"/>
              </a:rPr>
              <a:t> </a:t>
            </a:r>
            <a:r>
              <a:rPr sz="1550" spc="30" dirty="0">
                <a:latin typeface="Arial"/>
                <a:cs typeface="Arial"/>
              </a:rPr>
              <a:t>revisione</a:t>
            </a:r>
            <a:r>
              <a:rPr sz="1550" spc="-30" dirty="0">
                <a:latin typeface="Arial"/>
                <a:cs typeface="Arial"/>
              </a:rPr>
              <a:t> </a:t>
            </a:r>
            <a:r>
              <a:rPr sz="1550" spc="30" dirty="0">
                <a:latin typeface="Arial"/>
                <a:cs typeface="Arial"/>
              </a:rPr>
              <a:t>rispecchiano</a:t>
            </a:r>
            <a:r>
              <a:rPr sz="1550" spc="-40" dirty="0">
                <a:latin typeface="Arial"/>
                <a:cs typeface="Arial"/>
              </a:rPr>
              <a:t> </a:t>
            </a:r>
            <a:r>
              <a:rPr sz="1550" spc="25" dirty="0">
                <a:latin typeface="Arial"/>
                <a:cs typeface="Arial"/>
              </a:rPr>
              <a:t>quelli</a:t>
            </a:r>
            <a:r>
              <a:rPr sz="1550" spc="-105" dirty="0">
                <a:latin typeface="Arial"/>
                <a:cs typeface="Arial"/>
              </a:rPr>
              <a:t> </a:t>
            </a:r>
            <a:r>
              <a:rPr sz="1550" spc="25" dirty="0">
                <a:latin typeface="Arial"/>
                <a:cs typeface="Arial"/>
              </a:rPr>
              <a:t>previsti</a:t>
            </a:r>
            <a:r>
              <a:rPr sz="1550" spc="-105" dirty="0">
                <a:latin typeface="Arial"/>
                <a:cs typeface="Arial"/>
              </a:rPr>
              <a:t> </a:t>
            </a:r>
            <a:r>
              <a:rPr sz="1550" spc="20" dirty="0">
                <a:latin typeface="Arial"/>
                <a:cs typeface="Arial"/>
              </a:rPr>
              <a:t>dall’ISA</a:t>
            </a:r>
            <a:r>
              <a:rPr sz="1550" spc="-60" dirty="0">
                <a:latin typeface="Arial"/>
                <a:cs typeface="Arial"/>
              </a:rPr>
              <a:t> </a:t>
            </a:r>
            <a:r>
              <a:rPr sz="1550" spc="20" dirty="0">
                <a:latin typeface="Arial"/>
                <a:cs typeface="Arial"/>
              </a:rPr>
              <a:t>Italia</a:t>
            </a:r>
            <a:r>
              <a:rPr sz="1550" spc="-30" dirty="0">
                <a:latin typeface="Arial"/>
                <a:cs typeface="Arial"/>
              </a:rPr>
              <a:t> </a:t>
            </a:r>
            <a:r>
              <a:rPr sz="1550" spc="45" dirty="0">
                <a:latin typeface="Arial"/>
                <a:cs typeface="Arial"/>
              </a:rPr>
              <a:t>n°</a:t>
            </a:r>
            <a:r>
              <a:rPr sz="1550" spc="-5" dirty="0">
                <a:latin typeface="Arial"/>
                <a:cs typeface="Arial"/>
              </a:rPr>
              <a:t> </a:t>
            </a:r>
            <a:r>
              <a:rPr sz="1550" spc="30" dirty="0">
                <a:latin typeface="Arial"/>
                <a:cs typeface="Arial"/>
              </a:rPr>
              <a:t>210;</a:t>
            </a:r>
            <a:endParaRPr sz="1550">
              <a:latin typeface="Arial"/>
              <a:cs typeface="Arial"/>
            </a:endParaRPr>
          </a:p>
          <a:p>
            <a:pPr marL="355600" marR="5080" indent="-342900" algn="just">
              <a:lnSpc>
                <a:spcPct val="104000"/>
              </a:lnSpc>
              <a:spcBef>
                <a:spcPts val="320"/>
              </a:spcBef>
              <a:buAutoNum type="arabicPeriod"/>
              <a:tabLst>
                <a:tab pos="356235" algn="l"/>
              </a:tabLst>
            </a:pPr>
            <a:r>
              <a:rPr sz="1550" spc="10" dirty="0">
                <a:latin typeface="Arial"/>
                <a:cs typeface="Arial"/>
              </a:rPr>
              <a:t>In</a:t>
            </a:r>
            <a:r>
              <a:rPr sz="1550" spc="-30" dirty="0">
                <a:latin typeface="Arial"/>
                <a:cs typeface="Arial"/>
              </a:rPr>
              <a:t> </a:t>
            </a:r>
            <a:r>
              <a:rPr sz="1550" spc="25" dirty="0">
                <a:latin typeface="Arial"/>
                <a:cs typeface="Arial"/>
              </a:rPr>
              <a:t>aggiunta</a:t>
            </a:r>
            <a:r>
              <a:rPr sz="1550" spc="-100" dirty="0">
                <a:latin typeface="Arial"/>
                <a:cs typeface="Arial"/>
              </a:rPr>
              <a:t> </a:t>
            </a:r>
            <a:r>
              <a:rPr sz="1550" spc="25" dirty="0">
                <a:latin typeface="Arial"/>
                <a:cs typeface="Arial"/>
              </a:rPr>
              <a:t>alla</a:t>
            </a:r>
            <a:r>
              <a:rPr sz="1550" spc="-25" dirty="0">
                <a:latin typeface="Arial"/>
                <a:cs typeface="Arial"/>
              </a:rPr>
              <a:t> </a:t>
            </a:r>
            <a:r>
              <a:rPr sz="1550" spc="25" dirty="0">
                <a:latin typeface="Arial"/>
                <a:cs typeface="Arial"/>
              </a:rPr>
              <a:t>revisione</a:t>
            </a:r>
            <a:r>
              <a:rPr sz="1550" spc="-25" dirty="0">
                <a:latin typeface="Arial"/>
                <a:cs typeface="Arial"/>
              </a:rPr>
              <a:t> </a:t>
            </a:r>
            <a:r>
              <a:rPr sz="1550" spc="25" dirty="0">
                <a:latin typeface="Arial"/>
                <a:cs typeface="Arial"/>
              </a:rPr>
              <a:t>contabile</a:t>
            </a:r>
            <a:r>
              <a:rPr sz="1550" spc="-100" dirty="0">
                <a:latin typeface="Arial"/>
                <a:cs typeface="Arial"/>
              </a:rPr>
              <a:t> </a:t>
            </a:r>
            <a:r>
              <a:rPr sz="1550" spc="25" dirty="0">
                <a:latin typeface="Arial"/>
                <a:cs typeface="Arial"/>
              </a:rPr>
              <a:t>del</a:t>
            </a:r>
            <a:r>
              <a:rPr sz="1550" spc="-30" dirty="0">
                <a:latin typeface="Arial"/>
                <a:cs typeface="Arial"/>
              </a:rPr>
              <a:t> </a:t>
            </a:r>
            <a:r>
              <a:rPr sz="1550" spc="25" dirty="0">
                <a:latin typeface="Arial"/>
                <a:cs typeface="Arial"/>
              </a:rPr>
              <a:t>bilancio,</a:t>
            </a:r>
            <a:r>
              <a:rPr sz="1550" spc="-114" dirty="0">
                <a:latin typeface="Arial"/>
                <a:cs typeface="Arial"/>
              </a:rPr>
              <a:t> </a:t>
            </a:r>
            <a:r>
              <a:rPr sz="1550" spc="15" dirty="0">
                <a:latin typeface="Arial"/>
                <a:cs typeface="Arial"/>
              </a:rPr>
              <a:t>il</a:t>
            </a:r>
            <a:r>
              <a:rPr sz="1550" spc="-25" dirty="0">
                <a:latin typeface="Arial"/>
                <a:cs typeface="Arial"/>
              </a:rPr>
              <a:t> </a:t>
            </a:r>
            <a:r>
              <a:rPr sz="1550" spc="25" dirty="0">
                <a:latin typeface="Arial"/>
                <a:cs typeface="Arial"/>
              </a:rPr>
              <a:t>revisore</a:t>
            </a:r>
            <a:r>
              <a:rPr sz="1550" spc="-25" dirty="0">
                <a:latin typeface="Arial"/>
                <a:cs typeface="Arial"/>
              </a:rPr>
              <a:t> </a:t>
            </a:r>
            <a:r>
              <a:rPr sz="1550" spc="25" dirty="0">
                <a:latin typeface="Arial"/>
                <a:cs typeface="Arial"/>
              </a:rPr>
              <a:t>ha</a:t>
            </a:r>
            <a:r>
              <a:rPr sz="1550" spc="45" dirty="0">
                <a:latin typeface="Arial"/>
                <a:cs typeface="Arial"/>
              </a:rPr>
              <a:t> </a:t>
            </a:r>
            <a:r>
              <a:rPr sz="1550" spc="15" dirty="0">
                <a:latin typeface="Arial"/>
                <a:cs typeface="Arial"/>
              </a:rPr>
              <a:t>altri</a:t>
            </a:r>
            <a:r>
              <a:rPr sz="1550" spc="-25" dirty="0">
                <a:latin typeface="Arial"/>
                <a:cs typeface="Arial"/>
              </a:rPr>
              <a:t> </a:t>
            </a:r>
            <a:r>
              <a:rPr sz="1550" spc="25" dirty="0">
                <a:latin typeface="Arial"/>
                <a:cs typeface="Arial"/>
              </a:rPr>
              <a:t>obblighi</a:t>
            </a:r>
            <a:r>
              <a:rPr sz="1550" spc="-100" dirty="0">
                <a:latin typeface="Arial"/>
                <a:cs typeface="Arial"/>
              </a:rPr>
              <a:t> </a:t>
            </a:r>
            <a:r>
              <a:rPr sz="1550" spc="20" dirty="0">
                <a:latin typeface="Arial"/>
                <a:cs typeface="Arial"/>
              </a:rPr>
              <a:t>di</a:t>
            </a:r>
            <a:r>
              <a:rPr sz="1550" spc="50" dirty="0">
                <a:latin typeface="Arial"/>
                <a:cs typeface="Arial"/>
              </a:rPr>
              <a:t> </a:t>
            </a:r>
            <a:r>
              <a:rPr sz="1550" spc="25" dirty="0">
                <a:latin typeface="Arial"/>
                <a:cs typeface="Arial"/>
              </a:rPr>
              <a:t>reportistica  previsti dalla </a:t>
            </a:r>
            <a:r>
              <a:rPr sz="1550" spc="30" dirty="0">
                <a:latin typeface="Arial"/>
                <a:cs typeface="Arial"/>
              </a:rPr>
              <a:t>normativa </a:t>
            </a:r>
            <a:r>
              <a:rPr sz="1550" spc="20" dirty="0">
                <a:latin typeface="Arial"/>
                <a:cs typeface="Arial"/>
              </a:rPr>
              <a:t>nazionale (giudizio </a:t>
            </a:r>
            <a:r>
              <a:rPr sz="1550" spc="25" dirty="0">
                <a:latin typeface="Arial"/>
                <a:cs typeface="Arial"/>
              </a:rPr>
              <a:t>sulla </a:t>
            </a:r>
            <a:r>
              <a:rPr sz="1550" spc="20" dirty="0">
                <a:latin typeface="Arial"/>
                <a:cs typeface="Arial"/>
              </a:rPr>
              <a:t>coerenza </a:t>
            </a:r>
            <a:r>
              <a:rPr sz="1550" spc="30" dirty="0">
                <a:latin typeface="Arial"/>
                <a:cs typeface="Arial"/>
              </a:rPr>
              <a:t>con </a:t>
            </a:r>
            <a:r>
              <a:rPr sz="1550" spc="15" dirty="0">
                <a:latin typeface="Arial"/>
                <a:cs typeface="Arial"/>
              </a:rPr>
              <a:t>il </a:t>
            </a:r>
            <a:r>
              <a:rPr sz="1550" spc="30" dirty="0">
                <a:latin typeface="Arial"/>
                <a:cs typeface="Arial"/>
              </a:rPr>
              <a:t>bilancio </a:t>
            </a:r>
            <a:r>
              <a:rPr sz="1550" spc="25" dirty="0">
                <a:latin typeface="Arial"/>
                <a:cs typeface="Arial"/>
              </a:rPr>
              <a:t>della </a:t>
            </a:r>
            <a:r>
              <a:rPr sz="1550" spc="20" dirty="0">
                <a:latin typeface="Arial"/>
                <a:cs typeface="Arial"/>
              </a:rPr>
              <a:t>relazione  </a:t>
            </a:r>
            <a:r>
              <a:rPr sz="1550" spc="25" dirty="0">
                <a:latin typeface="Arial"/>
                <a:cs typeface="Arial"/>
              </a:rPr>
              <a:t>sulla</a:t>
            </a:r>
            <a:r>
              <a:rPr sz="1550" spc="-110" dirty="0">
                <a:latin typeface="Arial"/>
                <a:cs typeface="Arial"/>
              </a:rPr>
              <a:t> </a:t>
            </a:r>
            <a:r>
              <a:rPr sz="1550" spc="25" dirty="0">
                <a:latin typeface="Arial"/>
                <a:cs typeface="Arial"/>
              </a:rPr>
              <a:t>gestione</a:t>
            </a:r>
            <a:r>
              <a:rPr sz="1550" spc="-80" dirty="0">
                <a:latin typeface="Arial"/>
                <a:cs typeface="Arial"/>
              </a:rPr>
              <a:t> </a:t>
            </a:r>
            <a:r>
              <a:rPr sz="1550" spc="15" dirty="0">
                <a:latin typeface="Arial"/>
                <a:cs typeface="Arial"/>
              </a:rPr>
              <a:t>e</a:t>
            </a:r>
            <a:r>
              <a:rPr sz="1550" spc="45" dirty="0">
                <a:latin typeface="Arial"/>
                <a:cs typeface="Arial"/>
              </a:rPr>
              <a:t> </a:t>
            </a:r>
            <a:r>
              <a:rPr sz="1550" spc="25" dirty="0">
                <a:latin typeface="Arial"/>
                <a:cs typeface="Arial"/>
              </a:rPr>
              <a:t>sulla</a:t>
            </a:r>
            <a:r>
              <a:rPr sz="1550" spc="-15" dirty="0">
                <a:latin typeface="Arial"/>
                <a:cs typeface="Arial"/>
              </a:rPr>
              <a:t> </a:t>
            </a:r>
            <a:r>
              <a:rPr sz="1550" spc="30" dirty="0">
                <a:latin typeface="Arial"/>
                <a:cs typeface="Arial"/>
              </a:rPr>
              <a:t>sua</a:t>
            </a:r>
            <a:r>
              <a:rPr sz="1550" spc="-30" dirty="0">
                <a:latin typeface="Arial"/>
                <a:cs typeface="Arial"/>
              </a:rPr>
              <a:t> </a:t>
            </a:r>
            <a:r>
              <a:rPr sz="1550" spc="25" dirty="0">
                <a:latin typeface="Arial"/>
                <a:cs typeface="Arial"/>
              </a:rPr>
              <a:t>conformità</a:t>
            </a:r>
            <a:r>
              <a:rPr sz="1550" spc="-30" dirty="0">
                <a:latin typeface="Arial"/>
                <a:cs typeface="Arial"/>
              </a:rPr>
              <a:t> </a:t>
            </a:r>
            <a:r>
              <a:rPr sz="1550" spc="25" dirty="0">
                <a:latin typeface="Arial"/>
                <a:cs typeface="Arial"/>
              </a:rPr>
              <a:t>alle</a:t>
            </a:r>
            <a:r>
              <a:rPr sz="1550" spc="-30" dirty="0">
                <a:latin typeface="Arial"/>
                <a:cs typeface="Arial"/>
              </a:rPr>
              <a:t> </a:t>
            </a:r>
            <a:r>
              <a:rPr sz="1550" spc="30" dirty="0">
                <a:latin typeface="Arial"/>
                <a:cs typeface="Arial"/>
              </a:rPr>
              <a:t>norme</a:t>
            </a:r>
            <a:r>
              <a:rPr sz="1550" spc="-30" dirty="0">
                <a:latin typeface="Arial"/>
                <a:cs typeface="Arial"/>
              </a:rPr>
              <a:t> </a:t>
            </a:r>
            <a:r>
              <a:rPr sz="1550" spc="20" dirty="0">
                <a:latin typeface="Arial"/>
                <a:cs typeface="Arial"/>
              </a:rPr>
              <a:t>di</a:t>
            </a:r>
            <a:r>
              <a:rPr sz="1550" spc="45" dirty="0">
                <a:latin typeface="Arial"/>
                <a:cs typeface="Arial"/>
              </a:rPr>
              <a:t> </a:t>
            </a:r>
            <a:r>
              <a:rPr sz="1550" spc="25" dirty="0">
                <a:latin typeface="Arial"/>
                <a:cs typeface="Arial"/>
              </a:rPr>
              <a:t>legge;</a:t>
            </a:r>
            <a:r>
              <a:rPr sz="1550" spc="-45" dirty="0">
                <a:latin typeface="Arial"/>
                <a:cs typeface="Arial"/>
              </a:rPr>
              <a:t> </a:t>
            </a:r>
            <a:r>
              <a:rPr sz="1550" spc="25" dirty="0">
                <a:latin typeface="Arial"/>
                <a:cs typeface="Arial"/>
              </a:rPr>
              <a:t>dichiarazione</a:t>
            </a:r>
            <a:r>
              <a:rPr sz="1550" spc="-105" dirty="0">
                <a:latin typeface="Arial"/>
                <a:cs typeface="Arial"/>
              </a:rPr>
              <a:t> </a:t>
            </a:r>
            <a:r>
              <a:rPr sz="1550" spc="20" dirty="0">
                <a:latin typeface="Arial"/>
                <a:cs typeface="Arial"/>
              </a:rPr>
              <a:t>di</a:t>
            </a:r>
            <a:r>
              <a:rPr sz="1550" spc="-30" dirty="0">
                <a:latin typeface="Arial"/>
                <a:cs typeface="Arial"/>
              </a:rPr>
              <a:t> </a:t>
            </a:r>
            <a:r>
              <a:rPr sz="1550" spc="25" dirty="0">
                <a:latin typeface="Arial"/>
                <a:cs typeface="Arial"/>
              </a:rPr>
              <a:t>cui</a:t>
            </a:r>
            <a:r>
              <a:rPr sz="1550" spc="135" dirty="0">
                <a:latin typeface="Arial"/>
                <a:cs typeface="Arial"/>
              </a:rPr>
              <a:t> </a:t>
            </a:r>
            <a:r>
              <a:rPr sz="1550" spc="25" dirty="0">
                <a:latin typeface="Arial"/>
                <a:cs typeface="Arial"/>
              </a:rPr>
              <a:t>all’articolo  14,</a:t>
            </a:r>
            <a:r>
              <a:rPr sz="1550" spc="-40" dirty="0">
                <a:latin typeface="Arial"/>
                <a:cs typeface="Arial"/>
              </a:rPr>
              <a:t> </a:t>
            </a:r>
            <a:r>
              <a:rPr sz="1550" spc="40" dirty="0">
                <a:latin typeface="Arial"/>
                <a:cs typeface="Arial"/>
              </a:rPr>
              <a:t>comma</a:t>
            </a:r>
            <a:r>
              <a:rPr sz="1550" spc="-25" dirty="0">
                <a:latin typeface="Arial"/>
                <a:cs typeface="Arial"/>
              </a:rPr>
              <a:t> </a:t>
            </a:r>
            <a:r>
              <a:rPr sz="1550" spc="20" dirty="0">
                <a:latin typeface="Arial"/>
                <a:cs typeface="Arial"/>
              </a:rPr>
              <a:t>2,</a:t>
            </a:r>
            <a:r>
              <a:rPr sz="1550" spc="-50" dirty="0">
                <a:latin typeface="Arial"/>
                <a:cs typeface="Arial"/>
              </a:rPr>
              <a:t> </a:t>
            </a:r>
            <a:r>
              <a:rPr sz="1550" spc="20" dirty="0">
                <a:latin typeface="Arial"/>
                <a:cs typeface="Arial"/>
              </a:rPr>
              <a:t>lettera</a:t>
            </a:r>
            <a:r>
              <a:rPr sz="1550" spc="35" dirty="0">
                <a:latin typeface="Arial"/>
                <a:cs typeface="Arial"/>
              </a:rPr>
              <a:t> </a:t>
            </a:r>
            <a:r>
              <a:rPr sz="1550" spc="15" dirty="0">
                <a:latin typeface="Arial"/>
                <a:cs typeface="Arial"/>
              </a:rPr>
              <a:t>e),</a:t>
            </a:r>
            <a:r>
              <a:rPr sz="1550" spc="25" dirty="0">
                <a:latin typeface="Arial"/>
                <a:cs typeface="Arial"/>
              </a:rPr>
              <a:t> del</a:t>
            </a:r>
            <a:r>
              <a:rPr sz="1550" dirty="0">
                <a:latin typeface="Arial"/>
                <a:cs typeface="Arial"/>
              </a:rPr>
              <a:t> </a:t>
            </a:r>
            <a:r>
              <a:rPr sz="1550" spc="20" dirty="0">
                <a:latin typeface="Arial"/>
                <a:cs typeface="Arial"/>
              </a:rPr>
              <a:t>DLgs</a:t>
            </a:r>
            <a:r>
              <a:rPr sz="1550" spc="50" dirty="0">
                <a:latin typeface="Arial"/>
                <a:cs typeface="Arial"/>
              </a:rPr>
              <a:t> </a:t>
            </a:r>
            <a:r>
              <a:rPr sz="1550" spc="30" dirty="0">
                <a:latin typeface="Arial"/>
                <a:cs typeface="Arial"/>
              </a:rPr>
              <a:t>39/2010:</a:t>
            </a:r>
            <a:r>
              <a:rPr sz="1550" spc="-50" dirty="0">
                <a:latin typeface="Arial"/>
                <a:cs typeface="Arial"/>
              </a:rPr>
              <a:t> </a:t>
            </a:r>
            <a:r>
              <a:rPr sz="1550" spc="25" dirty="0">
                <a:latin typeface="Arial"/>
                <a:cs typeface="Arial"/>
              </a:rPr>
              <a:t>indicazione</a:t>
            </a:r>
            <a:r>
              <a:rPr sz="1550" spc="-110" dirty="0">
                <a:latin typeface="Arial"/>
                <a:cs typeface="Arial"/>
              </a:rPr>
              <a:t> </a:t>
            </a:r>
            <a:r>
              <a:rPr sz="1550" spc="25" dirty="0">
                <a:latin typeface="Arial"/>
                <a:cs typeface="Arial"/>
              </a:rPr>
              <a:t>dei</a:t>
            </a:r>
            <a:r>
              <a:rPr sz="1550" spc="-35" dirty="0">
                <a:latin typeface="Arial"/>
                <a:cs typeface="Arial"/>
              </a:rPr>
              <a:t> </a:t>
            </a:r>
            <a:r>
              <a:rPr sz="1550" spc="30" dirty="0">
                <a:latin typeface="Arial"/>
                <a:cs typeface="Arial"/>
              </a:rPr>
              <a:t>possibili</a:t>
            </a:r>
            <a:r>
              <a:rPr sz="1550" spc="-110" dirty="0">
                <a:latin typeface="Arial"/>
                <a:cs typeface="Arial"/>
              </a:rPr>
              <a:t> </a:t>
            </a:r>
            <a:r>
              <a:rPr sz="1550" spc="15" dirty="0">
                <a:latin typeface="Arial"/>
                <a:cs typeface="Arial"/>
              </a:rPr>
              <a:t>effetti</a:t>
            </a:r>
            <a:r>
              <a:rPr sz="1550" spc="-30" dirty="0">
                <a:latin typeface="Arial"/>
                <a:cs typeface="Arial"/>
              </a:rPr>
              <a:t> </a:t>
            </a:r>
            <a:r>
              <a:rPr sz="1550" spc="25" dirty="0">
                <a:latin typeface="Arial"/>
                <a:cs typeface="Arial"/>
              </a:rPr>
              <a:t>della</a:t>
            </a:r>
            <a:r>
              <a:rPr sz="1550" spc="-35" dirty="0">
                <a:latin typeface="Arial"/>
                <a:cs typeface="Arial"/>
              </a:rPr>
              <a:t> </a:t>
            </a:r>
            <a:r>
              <a:rPr sz="1550" spc="30" dirty="0">
                <a:latin typeface="Arial"/>
                <a:cs typeface="Arial"/>
              </a:rPr>
              <a:t>modifica  </a:t>
            </a:r>
            <a:r>
              <a:rPr sz="1550" spc="25" dirty="0">
                <a:latin typeface="Arial"/>
                <a:cs typeface="Arial"/>
              </a:rPr>
              <a:t>sul</a:t>
            </a:r>
            <a:r>
              <a:rPr sz="1550" spc="-114" dirty="0">
                <a:latin typeface="Arial"/>
                <a:cs typeface="Arial"/>
              </a:rPr>
              <a:t> </a:t>
            </a:r>
            <a:r>
              <a:rPr sz="1550" spc="25" dirty="0">
                <a:latin typeface="Arial"/>
                <a:cs typeface="Arial"/>
              </a:rPr>
              <a:t>bilancio).</a:t>
            </a:r>
            <a:endParaRPr sz="1550">
              <a:latin typeface="Arial"/>
              <a:cs typeface="Arial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383222" y="872807"/>
            <a:ext cx="1845945" cy="35750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pc="5" dirty="0"/>
              <a:t>SA Italia</a:t>
            </a:r>
            <a:r>
              <a:rPr spc="-70" dirty="0"/>
              <a:t> </a:t>
            </a:r>
            <a:r>
              <a:rPr spc="5" dirty="0"/>
              <a:t>720B</a:t>
            </a:r>
          </a:p>
        </p:txBody>
      </p:sp>
      <p:sp>
        <p:nvSpPr>
          <p:cNvPr id="5" name="object 5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ts val="1670"/>
              </a:lnSpc>
            </a:pPr>
            <a:fld id="{81D60167-4931-47E6-BA6A-407CBD079E47}" type="slidenum">
              <a:rPr spc="10" dirty="0"/>
              <a:t>29</a:t>
            </a:fld>
            <a:endParaRPr spc="1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1E9F1F2-E730-4574-B242-E9E3D1B433A1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8518" y="76200"/>
            <a:ext cx="1386882" cy="126919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29882" y="1793938"/>
            <a:ext cx="8227059" cy="4194175"/>
          </a:xfrm>
          <a:prstGeom prst="rect">
            <a:avLst/>
          </a:prstGeom>
        </p:spPr>
        <p:txBody>
          <a:bodyPr vert="horz" wrap="square" lIns="0" tIns="62865" rIns="0" bIns="0" rtlCol="0">
            <a:spAutoFit/>
          </a:bodyPr>
          <a:lstStyle/>
          <a:p>
            <a:pPr marL="2767965">
              <a:lnSpc>
                <a:spcPct val="100000"/>
              </a:lnSpc>
              <a:spcBef>
                <a:spcPts val="495"/>
              </a:spcBef>
            </a:pPr>
            <a:r>
              <a:rPr sz="1800" b="1" spc="10" dirty="0">
                <a:latin typeface="Arial"/>
                <a:cs typeface="Arial"/>
              </a:rPr>
              <a:t>OBIETTIVI </a:t>
            </a:r>
            <a:r>
              <a:rPr sz="1800" b="1" spc="-10" dirty="0">
                <a:latin typeface="Arial"/>
                <a:cs typeface="Arial"/>
              </a:rPr>
              <a:t>DEL</a:t>
            </a:r>
            <a:r>
              <a:rPr sz="1800" b="1" spc="-150" dirty="0">
                <a:latin typeface="Arial"/>
                <a:cs typeface="Arial"/>
              </a:rPr>
              <a:t> </a:t>
            </a:r>
            <a:r>
              <a:rPr sz="1800" b="1" dirty="0">
                <a:latin typeface="Arial"/>
                <a:cs typeface="Arial"/>
              </a:rPr>
              <a:t>REVISORE</a:t>
            </a:r>
            <a:endParaRPr sz="18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395"/>
              </a:spcBef>
            </a:pPr>
            <a:r>
              <a:rPr sz="1800" spc="-5" dirty="0">
                <a:latin typeface="Arial"/>
                <a:cs typeface="Arial"/>
              </a:rPr>
              <a:t>Gli </a:t>
            </a:r>
            <a:r>
              <a:rPr sz="1800" spc="-15" dirty="0">
                <a:latin typeface="Arial"/>
                <a:cs typeface="Arial"/>
              </a:rPr>
              <a:t>obiettivi </a:t>
            </a:r>
            <a:r>
              <a:rPr sz="1800" spc="-20" dirty="0">
                <a:latin typeface="Arial"/>
                <a:cs typeface="Arial"/>
              </a:rPr>
              <a:t>del </a:t>
            </a:r>
            <a:r>
              <a:rPr sz="1800" spc="-15" dirty="0">
                <a:latin typeface="Arial"/>
                <a:cs typeface="Arial"/>
              </a:rPr>
              <a:t>revisore sono </a:t>
            </a:r>
            <a:r>
              <a:rPr sz="1800" dirty="0">
                <a:latin typeface="Arial"/>
                <a:cs typeface="Arial"/>
              </a:rPr>
              <a:t>i</a:t>
            </a:r>
            <a:r>
              <a:rPr sz="1800" spc="195" dirty="0">
                <a:latin typeface="Arial"/>
                <a:cs typeface="Arial"/>
              </a:rPr>
              <a:t> </a:t>
            </a:r>
            <a:r>
              <a:rPr sz="1800" spc="-20" dirty="0">
                <a:latin typeface="Arial"/>
                <a:cs typeface="Arial"/>
              </a:rPr>
              <a:t>seguenti:</a:t>
            </a:r>
            <a:endParaRPr sz="1800">
              <a:latin typeface="Arial"/>
              <a:cs typeface="Arial"/>
            </a:endParaRPr>
          </a:p>
          <a:p>
            <a:pPr marL="279400" marR="5080" indent="-266700">
              <a:lnSpc>
                <a:spcPct val="99700"/>
              </a:lnSpc>
              <a:spcBef>
                <a:spcPts val="470"/>
              </a:spcBef>
              <a:buAutoNum type="alphaLcParenR"/>
              <a:tabLst>
                <a:tab pos="270510" algn="l"/>
              </a:tabLst>
            </a:pPr>
            <a:r>
              <a:rPr sz="1800" spc="-5" dirty="0">
                <a:latin typeface="Arial"/>
                <a:cs typeface="Arial"/>
              </a:rPr>
              <a:t>formarsi </a:t>
            </a:r>
            <a:r>
              <a:rPr sz="1800" spc="-15" dirty="0">
                <a:latin typeface="Arial"/>
                <a:cs typeface="Arial"/>
              </a:rPr>
              <a:t>un </a:t>
            </a:r>
            <a:r>
              <a:rPr sz="1800" spc="-25" dirty="0">
                <a:latin typeface="Arial"/>
                <a:cs typeface="Arial"/>
              </a:rPr>
              <a:t>giudizio </a:t>
            </a:r>
            <a:r>
              <a:rPr sz="1800" spc="-20" dirty="0">
                <a:latin typeface="Arial"/>
                <a:cs typeface="Arial"/>
              </a:rPr>
              <a:t>sulla </a:t>
            </a:r>
            <a:r>
              <a:rPr sz="1800" spc="-15" dirty="0">
                <a:latin typeface="Arial"/>
                <a:cs typeface="Arial"/>
              </a:rPr>
              <a:t>coerenza </a:t>
            </a:r>
            <a:r>
              <a:rPr sz="1800" spc="-10" dirty="0">
                <a:latin typeface="Arial"/>
                <a:cs typeface="Arial"/>
              </a:rPr>
              <a:t>con </a:t>
            </a:r>
            <a:r>
              <a:rPr sz="1800" spc="-15" dirty="0">
                <a:latin typeface="Arial"/>
                <a:cs typeface="Arial"/>
              </a:rPr>
              <a:t>il </a:t>
            </a:r>
            <a:r>
              <a:rPr sz="1800" spc="-25" dirty="0">
                <a:latin typeface="Arial"/>
                <a:cs typeface="Arial"/>
              </a:rPr>
              <a:t>bilancio della </a:t>
            </a:r>
            <a:r>
              <a:rPr sz="1800" spc="-20" dirty="0">
                <a:latin typeface="Arial"/>
                <a:cs typeface="Arial"/>
              </a:rPr>
              <a:t>relazione sulla gestione  </a:t>
            </a:r>
            <a:r>
              <a:rPr sz="1800" dirty="0">
                <a:latin typeface="Arial"/>
                <a:cs typeface="Arial"/>
              </a:rPr>
              <a:t>e </a:t>
            </a:r>
            <a:r>
              <a:rPr sz="1800" spc="-15" dirty="0">
                <a:latin typeface="Arial"/>
                <a:cs typeface="Arial"/>
              </a:rPr>
              <a:t>di </a:t>
            </a:r>
            <a:r>
              <a:rPr sz="1800" spc="-20" dirty="0">
                <a:latin typeface="Arial"/>
                <a:cs typeface="Arial"/>
              </a:rPr>
              <a:t>alcune </a:t>
            </a:r>
            <a:r>
              <a:rPr sz="1800" spc="-15" dirty="0">
                <a:latin typeface="Arial"/>
                <a:cs typeface="Arial"/>
              </a:rPr>
              <a:t>specifiche informazioni contenute </a:t>
            </a:r>
            <a:r>
              <a:rPr sz="1800" spc="-25" dirty="0">
                <a:latin typeface="Arial"/>
                <a:cs typeface="Arial"/>
              </a:rPr>
              <a:t>nella </a:t>
            </a:r>
            <a:r>
              <a:rPr sz="1800" spc="-20" dirty="0">
                <a:latin typeface="Arial"/>
                <a:cs typeface="Arial"/>
              </a:rPr>
              <a:t>relazione </a:t>
            </a:r>
            <a:r>
              <a:rPr sz="1800" spc="-10" dirty="0">
                <a:latin typeface="Arial"/>
                <a:cs typeface="Arial"/>
              </a:rPr>
              <a:t>sul </a:t>
            </a:r>
            <a:r>
              <a:rPr sz="1800" spc="-20" dirty="0">
                <a:latin typeface="Arial"/>
                <a:cs typeface="Arial"/>
              </a:rPr>
              <a:t>governo  </a:t>
            </a:r>
            <a:r>
              <a:rPr sz="1800" spc="-15" dirty="0">
                <a:latin typeface="Arial"/>
                <a:cs typeface="Arial"/>
              </a:rPr>
              <a:t>societario, </a:t>
            </a:r>
            <a:r>
              <a:rPr sz="1800" spc="-10" dirty="0">
                <a:latin typeface="Arial"/>
                <a:cs typeface="Arial"/>
              </a:rPr>
              <a:t>ove </a:t>
            </a:r>
            <a:r>
              <a:rPr sz="1800" spc="-15" dirty="0">
                <a:latin typeface="Arial"/>
                <a:cs typeface="Arial"/>
              </a:rPr>
              <a:t>predisposta, </a:t>
            </a:r>
            <a:r>
              <a:rPr sz="1800" dirty="0">
                <a:latin typeface="Arial"/>
                <a:cs typeface="Arial"/>
              </a:rPr>
              <a:t>e </a:t>
            </a:r>
            <a:r>
              <a:rPr sz="1800" spc="-20" dirty="0">
                <a:latin typeface="Arial"/>
                <a:cs typeface="Arial"/>
              </a:rPr>
              <a:t>sulla </a:t>
            </a:r>
            <a:r>
              <a:rPr sz="1800" spc="-15" dirty="0">
                <a:latin typeface="Arial"/>
                <a:cs typeface="Arial"/>
              </a:rPr>
              <a:t>loro </a:t>
            </a:r>
            <a:r>
              <a:rPr sz="1800" spc="-10" dirty="0">
                <a:latin typeface="Arial"/>
                <a:cs typeface="Arial"/>
              </a:rPr>
              <a:t>conformità </a:t>
            </a:r>
            <a:r>
              <a:rPr sz="1800" spc="-25" dirty="0">
                <a:latin typeface="Arial"/>
                <a:cs typeface="Arial"/>
              </a:rPr>
              <a:t>alle </a:t>
            </a:r>
            <a:r>
              <a:rPr sz="1800" spc="-15" dirty="0">
                <a:latin typeface="Arial"/>
                <a:cs typeface="Arial"/>
              </a:rPr>
              <a:t>richieste </a:t>
            </a:r>
            <a:r>
              <a:rPr sz="1800" spc="-20" dirty="0">
                <a:latin typeface="Arial"/>
                <a:cs typeface="Arial"/>
              </a:rPr>
              <a:t>provenienti  </a:t>
            </a:r>
            <a:r>
              <a:rPr sz="1800" spc="-25" dirty="0">
                <a:latin typeface="Arial"/>
                <a:cs typeface="Arial"/>
              </a:rPr>
              <a:t>dalle </a:t>
            </a:r>
            <a:r>
              <a:rPr sz="1800" spc="-15" dirty="0">
                <a:latin typeface="Arial"/>
                <a:cs typeface="Arial"/>
              </a:rPr>
              <a:t>norme di</a:t>
            </a:r>
            <a:r>
              <a:rPr sz="1800" spc="95" dirty="0">
                <a:latin typeface="Arial"/>
                <a:cs typeface="Arial"/>
              </a:rPr>
              <a:t> </a:t>
            </a:r>
            <a:r>
              <a:rPr sz="1800" spc="-25" dirty="0">
                <a:latin typeface="Arial"/>
                <a:cs typeface="Arial"/>
              </a:rPr>
              <a:t>legge;</a:t>
            </a:r>
            <a:endParaRPr sz="1800">
              <a:latin typeface="Arial"/>
              <a:cs typeface="Arial"/>
            </a:endParaRPr>
          </a:p>
          <a:p>
            <a:pPr marL="279400" marR="424180" indent="-266700">
              <a:lnSpc>
                <a:spcPct val="100800"/>
              </a:lnSpc>
              <a:spcBef>
                <a:spcPts val="450"/>
              </a:spcBef>
              <a:buAutoNum type="alphaLcParenR"/>
              <a:tabLst>
                <a:tab pos="270510" algn="l"/>
              </a:tabLst>
            </a:pPr>
            <a:r>
              <a:rPr sz="1800" spc="-15" dirty="0">
                <a:latin typeface="Arial"/>
                <a:cs typeface="Arial"/>
              </a:rPr>
              <a:t>esprimere il </a:t>
            </a:r>
            <a:r>
              <a:rPr sz="1800" spc="-25" dirty="0">
                <a:latin typeface="Arial"/>
                <a:cs typeface="Arial"/>
              </a:rPr>
              <a:t>giudizio </a:t>
            </a:r>
            <a:r>
              <a:rPr sz="1800" spc="-15" dirty="0">
                <a:latin typeface="Arial"/>
                <a:cs typeface="Arial"/>
              </a:rPr>
              <a:t>di </a:t>
            </a:r>
            <a:r>
              <a:rPr sz="1800" spc="-10" dirty="0">
                <a:latin typeface="Arial"/>
                <a:cs typeface="Arial"/>
              </a:rPr>
              <a:t>cui </a:t>
            </a:r>
            <a:r>
              <a:rPr sz="1800" spc="-15" dirty="0">
                <a:latin typeface="Arial"/>
                <a:cs typeface="Arial"/>
              </a:rPr>
              <a:t>al precedente punto a) </a:t>
            </a:r>
            <a:r>
              <a:rPr sz="1800" spc="-25" dirty="0">
                <a:latin typeface="Arial"/>
                <a:cs typeface="Arial"/>
              </a:rPr>
              <a:t>nella </a:t>
            </a:r>
            <a:r>
              <a:rPr sz="1800" spc="-20" dirty="0">
                <a:latin typeface="Arial"/>
                <a:cs typeface="Arial"/>
              </a:rPr>
              <a:t>propria relazione </a:t>
            </a:r>
            <a:r>
              <a:rPr sz="1800" spc="-15" dirty="0">
                <a:latin typeface="Arial"/>
                <a:cs typeface="Arial"/>
              </a:rPr>
              <a:t>di  </a:t>
            </a:r>
            <a:r>
              <a:rPr sz="1800" spc="-20" dirty="0">
                <a:latin typeface="Arial"/>
                <a:cs typeface="Arial"/>
              </a:rPr>
              <a:t>revisione;</a:t>
            </a:r>
            <a:endParaRPr sz="1800">
              <a:latin typeface="Arial"/>
              <a:cs typeface="Arial"/>
            </a:endParaRPr>
          </a:p>
          <a:p>
            <a:pPr marL="260985" marR="32384" indent="-260985">
              <a:lnSpc>
                <a:spcPct val="100800"/>
              </a:lnSpc>
              <a:spcBef>
                <a:spcPts val="380"/>
              </a:spcBef>
              <a:buAutoNum type="alphaLcParenR"/>
              <a:tabLst>
                <a:tab pos="260985" algn="l"/>
              </a:tabLst>
            </a:pPr>
            <a:r>
              <a:rPr sz="1800" spc="-20" dirty="0">
                <a:latin typeface="Arial"/>
                <a:cs typeface="Arial"/>
              </a:rPr>
              <a:t>considerare </a:t>
            </a:r>
            <a:r>
              <a:rPr sz="1800" spc="-15" dirty="0">
                <a:latin typeface="Arial"/>
                <a:cs typeface="Arial"/>
              </a:rPr>
              <a:t>l’esistenza, </a:t>
            </a:r>
            <a:r>
              <a:rPr sz="1800" spc="-20" dirty="0">
                <a:latin typeface="Arial"/>
                <a:cs typeface="Arial"/>
              </a:rPr>
              <a:t>sulla </a:t>
            </a:r>
            <a:r>
              <a:rPr sz="1800" spc="-15" dirty="0">
                <a:latin typeface="Arial"/>
                <a:cs typeface="Arial"/>
              </a:rPr>
              <a:t>base </a:t>
            </a:r>
            <a:r>
              <a:rPr sz="1800" spc="-25" dirty="0">
                <a:latin typeface="Arial"/>
                <a:cs typeface="Arial"/>
              </a:rPr>
              <a:t>delle </a:t>
            </a:r>
            <a:r>
              <a:rPr sz="1800" spc="-15" dirty="0">
                <a:latin typeface="Arial"/>
                <a:cs typeface="Arial"/>
              </a:rPr>
              <a:t>conoscenze </a:t>
            </a:r>
            <a:r>
              <a:rPr sz="1800" dirty="0">
                <a:latin typeface="Arial"/>
                <a:cs typeface="Arial"/>
              </a:rPr>
              <a:t>e </a:t>
            </a:r>
            <a:r>
              <a:rPr sz="1800" spc="-25" dirty="0">
                <a:latin typeface="Arial"/>
                <a:cs typeface="Arial"/>
              </a:rPr>
              <a:t>della </a:t>
            </a:r>
            <a:r>
              <a:rPr sz="1800" spc="-20" dirty="0">
                <a:latin typeface="Arial"/>
                <a:cs typeface="Arial"/>
              </a:rPr>
              <a:t>comprensione  dell’impresa </a:t>
            </a:r>
            <a:r>
              <a:rPr sz="1800" dirty="0">
                <a:latin typeface="Arial"/>
                <a:cs typeface="Arial"/>
              </a:rPr>
              <a:t>e </a:t>
            </a:r>
            <a:r>
              <a:rPr sz="1800" spc="-20" dirty="0">
                <a:latin typeface="Arial"/>
                <a:cs typeface="Arial"/>
              </a:rPr>
              <a:t>del </a:t>
            </a:r>
            <a:r>
              <a:rPr sz="1800" spc="-15" dirty="0">
                <a:latin typeface="Arial"/>
                <a:cs typeface="Arial"/>
              </a:rPr>
              <a:t>relativo </a:t>
            </a:r>
            <a:r>
              <a:rPr sz="1800" spc="-10" dirty="0">
                <a:latin typeface="Arial"/>
                <a:cs typeface="Arial"/>
              </a:rPr>
              <a:t>contesto </a:t>
            </a:r>
            <a:r>
              <a:rPr sz="1800" spc="-15" dirty="0">
                <a:latin typeface="Arial"/>
                <a:cs typeface="Arial"/>
              </a:rPr>
              <a:t>acquisite </a:t>
            </a:r>
            <a:r>
              <a:rPr sz="1800" spc="-20" dirty="0">
                <a:latin typeface="Arial"/>
                <a:cs typeface="Arial"/>
              </a:rPr>
              <a:t>nel </a:t>
            </a:r>
            <a:r>
              <a:rPr sz="1800" spc="-5" dirty="0">
                <a:latin typeface="Arial"/>
                <a:cs typeface="Arial"/>
              </a:rPr>
              <a:t>corso </a:t>
            </a:r>
            <a:r>
              <a:rPr sz="1800" spc="-25" dirty="0">
                <a:latin typeface="Arial"/>
                <a:cs typeface="Arial"/>
              </a:rPr>
              <a:t>della </a:t>
            </a:r>
            <a:r>
              <a:rPr sz="1800" spc="-20" dirty="0">
                <a:latin typeface="Arial"/>
                <a:cs typeface="Arial"/>
              </a:rPr>
              <a:t>revisione, </a:t>
            </a:r>
            <a:r>
              <a:rPr sz="1800" spc="-15" dirty="0">
                <a:latin typeface="Arial"/>
                <a:cs typeface="Arial"/>
              </a:rPr>
              <a:t>di  </a:t>
            </a:r>
            <a:r>
              <a:rPr sz="1800" spc="-20" dirty="0">
                <a:latin typeface="Arial"/>
                <a:cs typeface="Arial"/>
              </a:rPr>
              <a:t>eventuali </a:t>
            </a:r>
            <a:r>
              <a:rPr sz="1800" spc="-10" dirty="0">
                <a:latin typeface="Arial"/>
                <a:cs typeface="Arial"/>
              </a:rPr>
              <a:t>errori </a:t>
            </a:r>
            <a:r>
              <a:rPr sz="1800" spc="-15" dirty="0">
                <a:latin typeface="Arial"/>
                <a:cs typeface="Arial"/>
              </a:rPr>
              <a:t>significativi </a:t>
            </a:r>
            <a:r>
              <a:rPr sz="1800" spc="-25" dirty="0">
                <a:latin typeface="Arial"/>
                <a:cs typeface="Arial"/>
              </a:rPr>
              <a:t>nella </a:t>
            </a:r>
            <a:r>
              <a:rPr sz="1800" spc="-20" dirty="0">
                <a:latin typeface="Arial"/>
                <a:cs typeface="Arial"/>
              </a:rPr>
              <a:t>relazione sulla gestione </a:t>
            </a:r>
            <a:r>
              <a:rPr sz="1800" dirty="0">
                <a:latin typeface="Arial"/>
                <a:cs typeface="Arial"/>
              </a:rPr>
              <a:t>e </a:t>
            </a:r>
            <a:r>
              <a:rPr sz="1800" spc="-15" dirty="0">
                <a:latin typeface="Arial"/>
                <a:cs typeface="Arial"/>
              </a:rPr>
              <a:t>in </a:t>
            </a:r>
            <a:r>
              <a:rPr sz="1800" spc="-20" dirty="0">
                <a:latin typeface="Arial"/>
                <a:cs typeface="Arial"/>
              </a:rPr>
              <a:t>alcune </a:t>
            </a:r>
            <a:r>
              <a:rPr sz="1800" spc="-15" dirty="0">
                <a:latin typeface="Arial"/>
                <a:cs typeface="Arial"/>
              </a:rPr>
              <a:t>specifiche  informazioni contenute </a:t>
            </a:r>
            <a:r>
              <a:rPr sz="1800" spc="-25" dirty="0">
                <a:latin typeface="Arial"/>
                <a:cs typeface="Arial"/>
              </a:rPr>
              <a:t>nella </a:t>
            </a:r>
            <a:r>
              <a:rPr sz="1800" spc="-20" dirty="0">
                <a:latin typeface="Arial"/>
                <a:cs typeface="Arial"/>
              </a:rPr>
              <a:t>relazione </a:t>
            </a:r>
            <a:r>
              <a:rPr sz="1800" spc="-10" dirty="0">
                <a:latin typeface="Arial"/>
                <a:cs typeface="Arial"/>
              </a:rPr>
              <a:t>sul </a:t>
            </a:r>
            <a:r>
              <a:rPr sz="1800" spc="-20" dirty="0">
                <a:latin typeface="Arial"/>
                <a:cs typeface="Arial"/>
              </a:rPr>
              <a:t>governo </a:t>
            </a:r>
            <a:r>
              <a:rPr sz="1800" spc="-15" dirty="0">
                <a:latin typeface="Arial"/>
                <a:cs typeface="Arial"/>
              </a:rPr>
              <a:t>societario, </a:t>
            </a:r>
            <a:r>
              <a:rPr sz="1800" spc="-10" dirty="0">
                <a:latin typeface="Arial"/>
                <a:cs typeface="Arial"/>
              </a:rPr>
              <a:t>ove</a:t>
            </a:r>
            <a:r>
              <a:rPr sz="1800" spc="-220" dirty="0">
                <a:latin typeface="Arial"/>
                <a:cs typeface="Arial"/>
              </a:rPr>
              <a:t> </a:t>
            </a:r>
            <a:r>
              <a:rPr sz="1800" spc="-15" dirty="0">
                <a:latin typeface="Arial"/>
                <a:cs typeface="Arial"/>
              </a:rPr>
              <a:t>predisposta;</a:t>
            </a:r>
            <a:endParaRPr sz="1800">
              <a:latin typeface="Arial"/>
              <a:cs typeface="Arial"/>
            </a:endParaRPr>
          </a:p>
          <a:p>
            <a:pPr marL="279400" marR="147320" indent="-266700">
              <a:lnSpc>
                <a:spcPct val="100800"/>
              </a:lnSpc>
              <a:spcBef>
                <a:spcPts val="380"/>
              </a:spcBef>
              <a:buAutoNum type="alphaLcParenR"/>
              <a:tabLst>
                <a:tab pos="270510" algn="l"/>
              </a:tabLst>
            </a:pPr>
            <a:r>
              <a:rPr sz="1800" spc="-15" dirty="0">
                <a:latin typeface="Arial"/>
                <a:cs typeface="Arial"/>
              </a:rPr>
              <a:t>rilasciare </a:t>
            </a:r>
            <a:r>
              <a:rPr sz="1800" spc="-25" dirty="0">
                <a:latin typeface="Arial"/>
                <a:cs typeface="Arial"/>
              </a:rPr>
              <a:t>nella </a:t>
            </a:r>
            <a:r>
              <a:rPr sz="1800" spc="-20" dirty="0">
                <a:latin typeface="Arial"/>
                <a:cs typeface="Arial"/>
              </a:rPr>
              <a:t>propria relazione </a:t>
            </a:r>
            <a:r>
              <a:rPr sz="1800" spc="-15" dirty="0">
                <a:latin typeface="Arial"/>
                <a:cs typeface="Arial"/>
              </a:rPr>
              <a:t>di </a:t>
            </a:r>
            <a:r>
              <a:rPr sz="1800" spc="-20" dirty="0">
                <a:latin typeface="Arial"/>
                <a:cs typeface="Arial"/>
              </a:rPr>
              <a:t>revisione una dichiarazione sugli eventuali  </a:t>
            </a:r>
            <a:r>
              <a:rPr sz="1800" spc="-10" dirty="0">
                <a:latin typeface="Arial"/>
                <a:cs typeface="Arial"/>
              </a:rPr>
              <a:t>errori </a:t>
            </a:r>
            <a:r>
              <a:rPr sz="1800" spc="-15" dirty="0">
                <a:latin typeface="Arial"/>
                <a:cs typeface="Arial"/>
              </a:rPr>
              <a:t>significativi, </a:t>
            </a:r>
            <a:r>
              <a:rPr sz="1800" spc="-20" dirty="0">
                <a:latin typeface="Arial"/>
                <a:cs typeface="Arial"/>
              </a:rPr>
              <a:t>fornendo </a:t>
            </a:r>
            <a:r>
              <a:rPr sz="1800" spc="-25" dirty="0">
                <a:latin typeface="Arial"/>
                <a:cs typeface="Arial"/>
              </a:rPr>
              <a:t>indicazioni </a:t>
            </a:r>
            <a:r>
              <a:rPr sz="1800" spc="-20" dirty="0">
                <a:latin typeface="Arial"/>
                <a:cs typeface="Arial"/>
              </a:rPr>
              <a:t>sulla </a:t>
            </a:r>
            <a:r>
              <a:rPr sz="1800" spc="-15" dirty="0">
                <a:latin typeface="Arial"/>
                <a:cs typeface="Arial"/>
              </a:rPr>
              <a:t>natura di </a:t>
            </a:r>
            <a:r>
              <a:rPr sz="1800" spc="-10" dirty="0">
                <a:latin typeface="Arial"/>
                <a:cs typeface="Arial"/>
              </a:rPr>
              <a:t>tali </a:t>
            </a:r>
            <a:r>
              <a:rPr sz="1800" spc="-15" dirty="0">
                <a:latin typeface="Arial"/>
                <a:cs typeface="Arial"/>
              </a:rPr>
              <a:t>errori, </a:t>
            </a:r>
            <a:r>
              <a:rPr sz="1800" spc="-10" dirty="0">
                <a:latin typeface="Arial"/>
                <a:cs typeface="Arial"/>
              </a:rPr>
              <a:t>ove</a:t>
            </a:r>
            <a:r>
              <a:rPr sz="1800" spc="415" dirty="0">
                <a:latin typeface="Arial"/>
                <a:cs typeface="Arial"/>
              </a:rPr>
              <a:t> </a:t>
            </a:r>
            <a:r>
              <a:rPr sz="1800" spc="-15" dirty="0">
                <a:latin typeface="Arial"/>
                <a:cs typeface="Arial"/>
              </a:rPr>
              <a:t>presenti.</a:t>
            </a:r>
            <a:endParaRPr sz="1800">
              <a:latin typeface="Arial"/>
              <a:cs typeface="Arial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383222" y="872807"/>
            <a:ext cx="1845945" cy="35750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pc="5" dirty="0"/>
              <a:t>SA Italia</a:t>
            </a:r>
            <a:r>
              <a:rPr spc="-70" dirty="0"/>
              <a:t> </a:t>
            </a:r>
            <a:r>
              <a:rPr spc="5" dirty="0"/>
              <a:t>720B</a:t>
            </a:r>
          </a:p>
        </p:txBody>
      </p:sp>
      <p:sp>
        <p:nvSpPr>
          <p:cNvPr id="5" name="object 5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ts val="1670"/>
              </a:lnSpc>
            </a:pPr>
            <a:fld id="{81D60167-4931-47E6-BA6A-407CBD079E47}" type="slidenum">
              <a:rPr spc="10" dirty="0"/>
              <a:t>3</a:t>
            </a:fld>
            <a:endParaRPr spc="10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79745AD8-2539-4E07-AC9A-1D428B3B5940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8518" y="76200"/>
            <a:ext cx="1386882" cy="126919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56730085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29882" y="1509966"/>
            <a:ext cx="8410575" cy="4316095"/>
          </a:xfrm>
          <a:prstGeom prst="rect">
            <a:avLst/>
          </a:prstGeom>
        </p:spPr>
        <p:txBody>
          <a:bodyPr vert="horz" wrap="square" lIns="0" tIns="10795" rIns="0" bIns="0" rtlCol="0">
            <a:spAutoFit/>
          </a:bodyPr>
          <a:lstStyle/>
          <a:p>
            <a:pPr marL="127000" marR="116205" indent="-5715" algn="ctr">
              <a:lnSpc>
                <a:spcPct val="100800"/>
              </a:lnSpc>
              <a:spcBef>
                <a:spcPts val="85"/>
              </a:spcBef>
            </a:pPr>
            <a:r>
              <a:rPr sz="1800" b="1" dirty="0">
                <a:latin typeface="Arial"/>
                <a:cs typeface="Arial"/>
              </a:rPr>
              <a:t>RELAZIONE </a:t>
            </a:r>
            <a:r>
              <a:rPr sz="1800" b="1" spc="-5" dirty="0">
                <a:latin typeface="Arial"/>
                <a:cs typeface="Arial"/>
              </a:rPr>
              <a:t>[DEL </a:t>
            </a:r>
            <a:r>
              <a:rPr sz="1800" b="1" dirty="0">
                <a:latin typeface="Arial"/>
                <a:cs typeface="Arial"/>
              </a:rPr>
              <a:t>REVISORE][DELLA </a:t>
            </a:r>
            <a:r>
              <a:rPr sz="1800" b="1" spc="5" dirty="0">
                <a:latin typeface="Arial"/>
                <a:cs typeface="Arial"/>
              </a:rPr>
              <a:t>SOCIETÀ </a:t>
            </a:r>
            <a:r>
              <a:rPr sz="1800" b="1" spc="-15" dirty="0">
                <a:latin typeface="Arial"/>
                <a:cs typeface="Arial"/>
              </a:rPr>
              <a:t>DI </a:t>
            </a:r>
            <a:r>
              <a:rPr sz="1800" b="1" dirty="0">
                <a:latin typeface="Arial"/>
                <a:cs typeface="Arial"/>
              </a:rPr>
              <a:t>REVISIONE]  </a:t>
            </a:r>
            <a:r>
              <a:rPr sz="1800" b="1" spc="-5" dirty="0">
                <a:latin typeface="Arial"/>
                <a:cs typeface="Arial"/>
              </a:rPr>
              <a:t>INDIPENDENTE </a:t>
            </a:r>
            <a:r>
              <a:rPr sz="1800" b="1" spc="-15" dirty="0">
                <a:latin typeface="Arial"/>
                <a:cs typeface="Arial"/>
              </a:rPr>
              <a:t>AI </a:t>
            </a:r>
            <a:r>
              <a:rPr sz="1800" b="1" spc="-5" dirty="0">
                <a:latin typeface="Arial"/>
                <a:cs typeface="Arial"/>
              </a:rPr>
              <a:t>SENSI </a:t>
            </a:r>
            <a:r>
              <a:rPr sz="1800" b="1" spc="5" dirty="0">
                <a:latin typeface="Arial"/>
                <a:cs typeface="Arial"/>
              </a:rPr>
              <a:t>DEGLI </a:t>
            </a:r>
            <a:r>
              <a:rPr sz="1800" b="1" dirty="0">
                <a:latin typeface="Arial"/>
                <a:cs typeface="Arial"/>
              </a:rPr>
              <a:t>ARTICOLI </a:t>
            </a:r>
            <a:r>
              <a:rPr sz="1800" b="1" spc="-15" dirty="0">
                <a:latin typeface="Arial"/>
                <a:cs typeface="Arial"/>
              </a:rPr>
              <a:t>14 </a:t>
            </a:r>
            <a:r>
              <a:rPr sz="1800" b="1" dirty="0">
                <a:latin typeface="Arial"/>
                <a:cs typeface="Arial"/>
              </a:rPr>
              <a:t>E </a:t>
            </a:r>
            <a:r>
              <a:rPr sz="1800" b="1" spc="-15" dirty="0">
                <a:latin typeface="Arial"/>
                <a:cs typeface="Arial"/>
              </a:rPr>
              <a:t>16 </a:t>
            </a:r>
            <a:r>
              <a:rPr sz="1800" b="1" spc="-10" dirty="0">
                <a:latin typeface="Arial"/>
                <a:cs typeface="Arial"/>
              </a:rPr>
              <a:t>DEL </a:t>
            </a:r>
            <a:r>
              <a:rPr sz="1800" b="1" spc="5" dirty="0">
                <a:latin typeface="Arial"/>
                <a:cs typeface="Arial"/>
              </a:rPr>
              <a:t>DLGS </a:t>
            </a:r>
            <a:r>
              <a:rPr sz="1800" b="1" spc="-15" dirty="0">
                <a:latin typeface="Arial"/>
                <a:cs typeface="Arial"/>
              </a:rPr>
              <a:t>27 </a:t>
            </a:r>
            <a:r>
              <a:rPr sz="1800" b="1" spc="-5" dirty="0">
                <a:latin typeface="Arial"/>
                <a:cs typeface="Arial"/>
              </a:rPr>
              <a:t>GENNAIO  </a:t>
            </a:r>
            <a:r>
              <a:rPr sz="1800" b="1" spc="-25" dirty="0">
                <a:latin typeface="Arial"/>
                <a:cs typeface="Arial"/>
              </a:rPr>
              <a:t>2010, </a:t>
            </a:r>
            <a:r>
              <a:rPr sz="1800" b="1" spc="-15" dirty="0">
                <a:latin typeface="Arial"/>
                <a:cs typeface="Arial"/>
              </a:rPr>
              <a:t>N°</a:t>
            </a:r>
            <a:r>
              <a:rPr sz="1800" b="1" spc="45" dirty="0">
                <a:latin typeface="Arial"/>
                <a:cs typeface="Arial"/>
              </a:rPr>
              <a:t> </a:t>
            </a:r>
            <a:r>
              <a:rPr sz="1800" b="1" spc="-25" dirty="0">
                <a:latin typeface="Arial"/>
                <a:cs typeface="Arial"/>
              </a:rPr>
              <a:t>39</a:t>
            </a:r>
            <a:endParaRPr sz="1800">
              <a:latin typeface="Arial"/>
              <a:cs typeface="Arial"/>
            </a:endParaRPr>
          </a:p>
          <a:p>
            <a:pPr marL="12700" algn="just">
              <a:lnSpc>
                <a:spcPct val="100000"/>
              </a:lnSpc>
              <a:spcBef>
                <a:spcPts val="395"/>
              </a:spcBef>
            </a:pPr>
            <a:r>
              <a:rPr sz="1800" spc="-15" dirty="0">
                <a:latin typeface="Arial"/>
                <a:cs typeface="Arial"/>
              </a:rPr>
              <a:t>Agli azionisti </a:t>
            </a:r>
            <a:r>
              <a:rPr sz="1800" spc="-20" dirty="0">
                <a:latin typeface="Arial"/>
                <a:cs typeface="Arial"/>
              </a:rPr>
              <a:t>della </a:t>
            </a:r>
            <a:r>
              <a:rPr sz="1800" i="1" dirty="0">
                <a:latin typeface="Arial"/>
                <a:cs typeface="Arial"/>
              </a:rPr>
              <a:t>ABC</a:t>
            </a:r>
            <a:r>
              <a:rPr sz="1800" i="1" spc="185" dirty="0">
                <a:latin typeface="Arial"/>
                <a:cs typeface="Arial"/>
              </a:rPr>
              <a:t> </a:t>
            </a:r>
            <a:r>
              <a:rPr sz="1800" spc="-10" dirty="0">
                <a:latin typeface="Arial"/>
                <a:cs typeface="Arial"/>
              </a:rPr>
              <a:t>SpA</a:t>
            </a:r>
            <a:endParaRPr sz="18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45"/>
              </a:spcBef>
            </a:pPr>
            <a:endParaRPr sz="2650">
              <a:latin typeface="Times New Roman"/>
              <a:cs typeface="Times New Roman"/>
            </a:endParaRPr>
          </a:p>
          <a:p>
            <a:pPr marL="12700" algn="just">
              <a:lnSpc>
                <a:spcPct val="100000"/>
              </a:lnSpc>
            </a:pPr>
            <a:r>
              <a:rPr sz="1800" b="1" dirty="0">
                <a:latin typeface="Arial"/>
                <a:cs typeface="Arial"/>
              </a:rPr>
              <a:t>Relazione </a:t>
            </a:r>
            <a:r>
              <a:rPr sz="1800" b="1" spc="-5" dirty="0">
                <a:latin typeface="Arial"/>
                <a:cs typeface="Arial"/>
              </a:rPr>
              <a:t>sul </a:t>
            </a:r>
            <a:r>
              <a:rPr sz="1800" b="1" spc="5" dirty="0">
                <a:latin typeface="Arial"/>
                <a:cs typeface="Arial"/>
              </a:rPr>
              <a:t>bilancio</a:t>
            </a:r>
            <a:r>
              <a:rPr sz="1800" b="1" spc="-195" dirty="0">
                <a:latin typeface="Arial"/>
                <a:cs typeface="Arial"/>
              </a:rPr>
              <a:t> </a:t>
            </a:r>
            <a:r>
              <a:rPr sz="1800" b="1" dirty="0">
                <a:latin typeface="Arial"/>
                <a:cs typeface="Arial"/>
              </a:rPr>
              <a:t>[d’esercizio][consolidato]</a:t>
            </a:r>
            <a:endParaRPr sz="1800">
              <a:latin typeface="Arial"/>
              <a:cs typeface="Arial"/>
            </a:endParaRPr>
          </a:p>
          <a:p>
            <a:pPr marL="12700" algn="just">
              <a:lnSpc>
                <a:spcPct val="100000"/>
              </a:lnSpc>
              <a:spcBef>
                <a:spcPts val="395"/>
              </a:spcBef>
            </a:pPr>
            <a:r>
              <a:rPr sz="1800" b="1" dirty="0">
                <a:latin typeface="Arial"/>
                <a:cs typeface="Arial"/>
              </a:rPr>
              <a:t>…</a:t>
            </a:r>
            <a:endParaRPr sz="18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35"/>
              </a:spcBef>
            </a:pPr>
            <a:endParaRPr sz="2600">
              <a:latin typeface="Times New Roman"/>
              <a:cs typeface="Times New Roman"/>
            </a:endParaRPr>
          </a:p>
          <a:p>
            <a:pPr marL="12700" algn="just">
              <a:lnSpc>
                <a:spcPct val="100000"/>
              </a:lnSpc>
            </a:pPr>
            <a:r>
              <a:rPr sz="1800" b="1" dirty="0">
                <a:latin typeface="Arial"/>
                <a:cs typeface="Arial"/>
              </a:rPr>
              <a:t>Relazione </a:t>
            </a:r>
            <a:r>
              <a:rPr sz="1800" b="1" spc="-15" dirty="0">
                <a:latin typeface="Arial"/>
                <a:cs typeface="Arial"/>
              </a:rPr>
              <a:t>su </a:t>
            </a:r>
            <a:r>
              <a:rPr sz="1800" b="1" spc="-10" dirty="0">
                <a:latin typeface="Arial"/>
                <a:cs typeface="Arial"/>
              </a:rPr>
              <a:t>altre </a:t>
            </a:r>
            <a:r>
              <a:rPr sz="1800" b="1" spc="10" dirty="0">
                <a:latin typeface="Arial"/>
                <a:cs typeface="Arial"/>
              </a:rPr>
              <a:t>disposizioni di </a:t>
            </a:r>
            <a:r>
              <a:rPr sz="1800" b="1" spc="5" dirty="0">
                <a:latin typeface="Arial"/>
                <a:cs typeface="Arial"/>
              </a:rPr>
              <a:t>legge </a:t>
            </a:r>
            <a:r>
              <a:rPr sz="1800" b="1" dirty="0">
                <a:latin typeface="Arial"/>
                <a:cs typeface="Arial"/>
              </a:rPr>
              <a:t>e</a:t>
            </a:r>
            <a:r>
              <a:rPr sz="1800" b="1" spc="-315" dirty="0">
                <a:latin typeface="Arial"/>
                <a:cs typeface="Arial"/>
              </a:rPr>
              <a:t> </a:t>
            </a:r>
            <a:r>
              <a:rPr sz="1800" b="1" spc="-10" dirty="0">
                <a:latin typeface="Arial"/>
                <a:cs typeface="Arial"/>
              </a:rPr>
              <a:t>regolamentari</a:t>
            </a:r>
            <a:endParaRPr sz="1800">
              <a:latin typeface="Arial"/>
              <a:cs typeface="Arial"/>
            </a:endParaRPr>
          </a:p>
          <a:p>
            <a:pPr marL="12700" marR="5080" algn="just">
              <a:lnSpc>
                <a:spcPct val="99700"/>
              </a:lnSpc>
              <a:spcBef>
                <a:spcPts val="475"/>
              </a:spcBef>
            </a:pPr>
            <a:r>
              <a:rPr sz="1800" spc="-5" dirty="0">
                <a:latin typeface="Arial"/>
                <a:cs typeface="Arial"/>
              </a:rPr>
              <a:t>Gli </a:t>
            </a:r>
            <a:r>
              <a:rPr sz="1800" spc="-10" dirty="0">
                <a:latin typeface="Arial"/>
                <a:cs typeface="Arial"/>
              </a:rPr>
              <a:t>amministratori della </a:t>
            </a:r>
            <a:r>
              <a:rPr sz="1800" dirty="0">
                <a:latin typeface="Arial"/>
                <a:cs typeface="Arial"/>
              </a:rPr>
              <a:t>ABC </a:t>
            </a:r>
            <a:r>
              <a:rPr sz="1800" spc="-10" dirty="0">
                <a:latin typeface="Arial"/>
                <a:cs typeface="Arial"/>
              </a:rPr>
              <a:t>SpA </a:t>
            </a:r>
            <a:r>
              <a:rPr sz="1800" spc="-15" dirty="0">
                <a:latin typeface="Arial"/>
                <a:cs typeface="Arial"/>
              </a:rPr>
              <a:t>sono </a:t>
            </a:r>
            <a:r>
              <a:rPr sz="1800" spc="-5" dirty="0">
                <a:latin typeface="Arial"/>
                <a:cs typeface="Arial"/>
              </a:rPr>
              <a:t>responsabili </a:t>
            </a:r>
            <a:r>
              <a:rPr sz="1800" spc="-20" dirty="0">
                <a:latin typeface="Arial"/>
                <a:cs typeface="Arial"/>
              </a:rPr>
              <a:t>per </a:t>
            </a:r>
            <a:r>
              <a:rPr sz="1800" spc="-15" dirty="0">
                <a:latin typeface="Arial"/>
                <a:cs typeface="Arial"/>
              </a:rPr>
              <a:t>la </a:t>
            </a:r>
            <a:r>
              <a:rPr sz="1800" spc="-5" dirty="0">
                <a:latin typeface="Arial"/>
                <a:cs typeface="Arial"/>
              </a:rPr>
              <a:t>predisposizione </a:t>
            </a:r>
            <a:r>
              <a:rPr sz="1800" spc="-10" dirty="0">
                <a:latin typeface="Arial"/>
                <a:cs typeface="Arial"/>
              </a:rPr>
              <a:t>della  </a:t>
            </a:r>
            <a:r>
              <a:rPr sz="1800" spc="-15" dirty="0">
                <a:latin typeface="Arial"/>
                <a:cs typeface="Arial"/>
              </a:rPr>
              <a:t>relazione </a:t>
            </a:r>
            <a:r>
              <a:rPr sz="1800" spc="-5" dirty="0">
                <a:latin typeface="Arial"/>
                <a:cs typeface="Arial"/>
              </a:rPr>
              <a:t>sulla </a:t>
            </a:r>
            <a:r>
              <a:rPr sz="1800" dirty="0">
                <a:latin typeface="Arial"/>
                <a:cs typeface="Arial"/>
              </a:rPr>
              <a:t>gestione </a:t>
            </a:r>
            <a:r>
              <a:rPr sz="1800" spc="-10" dirty="0">
                <a:latin typeface="Arial"/>
                <a:cs typeface="Arial"/>
              </a:rPr>
              <a:t>della </a:t>
            </a:r>
            <a:r>
              <a:rPr sz="1800" dirty="0">
                <a:latin typeface="Arial"/>
                <a:cs typeface="Arial"/>
              </a:rPr>
              <a:t>ABC </a:t>
            </a:r>
            <a:r>
              <a:rPr sz="1800" spc="-10" dirty="0">
                <a:latin typeface="Arial"/>
                <a:cs typeface="Arial"/>
              </a:rPr>
              <a:t>SpA [del gruppo </a:t>
            </a:r>
            <a:r>
              <a:rPr sz="1800" spc="-5" dirty="0">
                <a:latin typeface="Arial"/>
                <a:cs typeface="Arial"/>
              </a:rPr>
              <a:t>ABC] </a:t>
            </a:r>
            <a:r>
              <a:rPr sz="1800" spc="-15" dirty="0">
                <a:latin typeface="Arial"/>
                <a:cs typeface="Arial"/>
              </a:rPr>
              <a:t>al </a:t>
            </a:r>
            <a:r>
              <a:rPr sz="1800" dirty="0">
                <a:latin typeface="Arial"/>
                <a:cs typeface="Arial"/>
              </a:rPr>
              <a:t>[gg][mm][aa], </a:t>
            </a:r>
            <a:r>
              <a:rPr sz="1800" spc="-20" dirty="0">
                <a:latin typeface="Arial"/>
                <a:cs typeface="Arial"/>
              </a:rPr>
              <a:t>incluse  </a:t>
            </a:r>
            <a:r>
              <a:rPr sz="1800" spc="-15" dirty="0">
                <a:latin typeface="Arial"/>
                <a:cs typeface="Arial"/>
              </a:rPr>
              <a:t>la </a:t>
            </a:r>
            <a:r>
              <a:rPr sz="1800" spc="-10" dirty="0">
                <a:latin typeface="Arial"/>
                <a:cs typeface="Arial"/>
              </a:rPr>
              <a:t>sua coerenza con </a:t>
            </a:r>
            <a:r>
              <a:rPr sz="1800" spc="-15" dirty="0">
                <a:latin typeface="Arial"/>
                <a:cs typeface="Arial"/>
              </a:rPr>
              <a:t>il </a:t>
            </a:r>
            <a:r>
              <a:rPr sz="1800" spc="-5" dirty="0">
                <a:latin typeface="Arial"/>
                <a:cs typeface="Arial"/>
              </a:rPr>
              <a:t>relativo </a:t>
            </a:r>
            <a:r>
              <a:rPr sz="1800" spc="-15" dirty="0">
                <a:latin typeface="Arial"/>
                <a:cs typeface="Arial"/>
              </a:rPr>
              <a:t>bilancio </a:t>
            </a:r>
            <a:r>
              <a:rPr sz="1800" spc="-5" dirty="0">
                <a:latin typeface="Arial"/>
                <a:cs typeface="Arial"/>
              </a:rPr>
              <a:t>[d’esercizio][consolidato] </a:t>
            </a:r>
            <a:r>
              <a:rPr sz="1800" dirty="0">
                <a:latin typeface="Arial"/>
                <a:cs typeface="Arial"/>
              </a:rPr>
              <a:t>e </a:t>
            </a:r>
            <a:r>
              <a:rPr sz="1800" spc="-15" dirty="0">
                <a:latin typeface="Arial"/>
                <a:cs typeface="Arial"/>
              </a:rPr>
              <a:t>la </a:t>
            </a:r>
            <a:r>
              <a:rPr sz="1800" spc="-10" dirty="0">
                <a:latin typeface="Arial"/>
                <a:cs typeface="Arial"/>
              </a:rPr>
              <a:t>sua  conformità </a:t>
            </a:r>
            <a:r>
              <a:rPr sz="1800" spc="-20" dirty="0">
                <a:latin typeface="Arial"/>
                <a:cs typeface="Arial"/>
              </a:rPr>
              <a:t>alle </a:t>
            </a:r>
            <a:r>
              <a:rPr sz="1800" spc="-15" dirty="0">
                <a:latin typeface="Arial"/>
                <a:cs typeface="Arial"/>
              </a:rPr>
              <a:t>norme di</a:t>
            </a:r>
            <a:r>
              <a:rPr sz="1800" spc="180" dirty="0">
                <a:latin typeface="Arial"/>
                <a:cs typeface="Arial"/>
              </a:rPr>
              <a:t> </a:t>
            </a:r>
            <a:r>
              <a:rPr sz="1800" spc="-25" dirty="0">
                <a:latin typeface="Arial"/>
                <a:cs typeface="Arial"/>
              </a:rPr>
              <a:t>legge.</a:t>
            </a:r>
            <a:endParaRPr sz="1800">
              <a:latin typeface="Arial"/>
              <a:cs typeface="Arial"/>
            </a:endParaRPr>
          </a:p>
          <a:p>
            <a:pPr marL="12700" algn="just">
              <a:lnSpc>
                <a:spcPct val="100000"/>
              </a:lnSpc>
              <a:spcBef>
                <a:spcPts val="465"/>
              </a:spcBef>
            </a:pPr>
            <a:r>
              <a:rPr sz="1800" i="1" spc="-10" dirty="0">
                <a:latin typeface="Arial"/>
                <a:cs typeface="Arial"/>
              </a:rPr>
              <a:t>Segue...</a:t>
            </a:r>
            <a:endParaRPr sz="1800">
              <a:latin typeface="Arial"/>
              <a:cs typeface="Arial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383222" y="872807"/>
            <a:ext cx="1845945" cy="35750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pc="5" dirty="0"/>
              <a:t>SA Italia</a:t>
            </a:r>
            <a:r>
              <a:rPr spc="-70" dirty="0"/>
              <a:t> </a:t>
            </a:r>
            <a:r>
              <a:rPr spc="5" dirty="0"/>
              <a:t>720B</a:t>
            </a:r>
          </a:p>
        </p:txBody>
      </p:sp>
      <p:sp>
        <p:nvSpPr>
          <p:cNvPr id="5" name="object 5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ts val="1670"/>
              </a:lnSpc>
            </a:pPr>
            <a:fld id="{81D60167-4931-47E6-BA6A-407CBD079E47}" type="slidenum">
              <a:rPr spc="10" dirty="0"/>
              <a:t>30</a:t>
            </a:fld>
            <a:endParaRPr spc="1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708B442-B144-48C8-9640-2AD549E2062F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8518" y="76200"/>
            <a:ext cx="1386882" cy="126919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29882" y="1450911"/>
            <a:ext cx="8413750" cy="4155440"/>
          </a:xfrm>
          <a:prstGeom prst="rect">
            <a:avLst/>
          </a:prstGeom>
        </p:spPr>
        <p:txBody>
          <a:bodyPr vert="horz" wrap="square" lIns="0" tIns="7175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565"/>
              </a:spcBef>
            </a:pPr>
            <a:r>
              <a:rPr sz="1800" spc="-10" dirty="0">
                <a:latin typeface="Arial"/>
                <a:cs typeface="Arial"/>
              </a:rPr>
              <a:t>[Ho] </a:t>
            </a:r>
            <a:r>
              <a:rPr sz="1800" spc="-15" dirty="0">
                <a:latin typeface="Arial"/>
                <a:cs typeface="Arial"/>
              </a:rPr>
              <a:t>[Abbiamo] </a:t>
            </a:r>
            <a:r>
              <a:rPr sz="1800" spc="-10" dirty="0">
                <a:latin typeface="Arial"/>
                <a:cs typeface="Arial"/>
              </a:rPr>
              <a:t>svolto </a:t>
            </a:r>
            <a:r>
              <a:rPr sz="1800" spc="-15" dirty="0">
                <a:latin typeface="Arial"/>
                <a:cs typeface="Arial"/>
              </a:rPr>
              <a:t>le </a:t>
            </a:r>
            <a:r>
              <a:rPr sz="1800" spc="-20" dirty="0">
                <a:latin typeface="Arial"/>
                <a:cs typeface="Arial"/>
              </a:rPr>
              <a:t>procedure indicate nel principio </a:t>
            </a:r>
            <a:r>
              <a:rPr sz="1800" spc="-15" dirty="0">
                <a:latin typeface="Arial"/>
                <a:cs typeface="Arial"/>
              </a:rPr>
              <a:t>di </a:t>
            </a:r>
            <a:r>
              <a:rPr sz="1800" spc="-20" dirty="0">
                <a:latin typeface="Arial"/>
                <a:cs typeface="Arial"/>
              </a:rPr>
              <a:t>revisione</a:t>
            </a:r>
            <a:r>
              <a:rPr sz="1800" spc="-110" dirty="0">
                <a:latin typeface="Arial"/>
                <a:cs typeface="Arial"/>
              </a:rPr>
              <a:t> </a:t>
            </a:r>
            <a:r>
              <a:rPr sz="1800" spc="-5" dirty="0">
                <a:latin typeface="Arial"/>
                <a:cs typeface="Arial"/>
              </a:rPr>
              <a:t>(SA </a:t>
            </a:r>
            <a:r>
              <a:rPr sz="1800" spc="-15" dirty="0">
                <a:latin typeface="Arial"/>
                <a:cs typeface="Arial"/>
              </a:rPr>
              <a:t>Italia)</a:t>
            </a:r>
            <a:endParaRPr sz="1800">
              <a:latin typeface="Arial"/>
              <a:cs typeface="Arial"/>
            </a:endParaRPr>
          </a:p>
          <a:p>
            <a:pPr marL="12700" marR="5080" algn="just">
              <a:lnSpc>
                <a:spcPct val="99700"/>
              </a:lnSpc>
              <a:spcBef>
                <a:spcPts val="475"/>
              </a:spcBef>
            </a:pPr>
            <a:r>
              <a:rPr sz="1800" spc="-15" dirty="0">
                <a:latin typeface="Arial"/>
                <a:cs typeface="Arial"/>
              </a:rPr>
              <a:t>N° </a:t>
            </a:r>
            <a:r>
              <a:rPr sz="1800" spc="-20" dirty="0">
                <a:latin typeface="Arial"/>
                <a:cs typeface="Arial"/>
              </a:rPr>
              <a:t>720B </a:t>
            </a:r>
            <a:r>
              <a:rPr sz="1800" spc="-15" dirty="0">
                <a:latin typeface="Arial"/>
                <a:cs typeface="Arial"/>
              </a:rPr>
              <a:t>al </a:t>
            </a:r>
            <a:r>
              <a:rPr sz="1800" spc="-10" dirty="0">
                <a:latin typeface="Arial"/>
                <a:cs typeface="Arial"/>
              </a:rPr>
              <a:t>fine </a:t>
            </a:r>
            <a:r>
              <a:rPr sz="1800" spc="-15" dirty="0">
                <a:latin typeface="Arial"/>
                <a:cs typeface="Arial"/>
              </a:rPr>
              <a:t>di </a:t>
            </a:r>
            <a:r>
              <a:rPr sz="1800" spc="-5" dirty="0">
                <a:latin typeface="Arial"/>
                <a:cs typeface="Arial"/>
              </a:rPr>
              <a:t>esprimere </a:t>
            </a:r>
            <a:r>
              <a:rPr sz="1800" spc="-15" dirty="0">
                <a:latin typeface="Arial"/>
                <a:cs typeface="Arial"/>
              </a:rPr>
              <a:t>un </a:t>
            </a:r>
            <a:r>
              <a:rPr sz="1800" spc="-5" dirty="0">
                <a:latin typeface="Arial"/>
                <a:cs typeface="Arial"/>
              </a:rPr>
              <a:t>giudizio </a:t>
            </a:r>
            <a:r>
              <a:rPr sz="1800" spc="-20" dirty="0">
                <a:latin typeface="Arial"/>
                <a:cs typeface="Arial"/>
              </a:rPr>
              <a:t>sulla </a:t>
            </a:r>
            <a:r>
              <a:rPr sz="1800" spc="-10" dirty="0">
                <a:latin typeface="Arial"/>
                <a:cs typeface="Arial"/>
              </a:rPr>
              <a:t>coerenza della </a:t>
            </a:r>
            <a:r>
              <a:rPr sz="1800" spc="-5" dirty="0">
                <a:latin typeface="Arial"/>
                <a:cs typeface="Arial"/>
              </a:rPr>
              <a:t>relazione sulla  </a:t>
            </a:r>
            <a:r>
              <a:rPr sz="1800" spc="-10" dirty="0">
                <a:latin typeface="Arial"/>
                <a:cs typeface="Arial"/>
              </a:rPr>
              <a:t>gestione con </a:t>
            </a:r>
            <a:r>
              <a:rPr sz="1800" spc="-15" dirty="0">
                <a:latin typeface="Arial"/>
                <a:cs typeface="Arial"/>
              </a:rPr>
              <a:t>il bilancio </a:t>
            </a:r>
            <a:r>
              <a:rPr sz="1800" spc="-5" dirty="0">
                <a:latin typeface="Arial"/>
                <a:cs typeface="Arial"/>
              </a:rPr>
              <a:t>[d’esercizio][consolidato] </a:t>
            </a:r>
            <a:r>
              <a:rPr sz="1800" spc="-10" dirty="0">
                <a:latin typeface="Arial"/>
                <a:cs typeface="Arial"/>
              </a:rPr>
              <a:t>della </a:t>
            </a:r>
            <a:r>
              <a:rPr sz="1800" dirty="0">
                <a:latin typeface="Arial"/>
                <a:cs typeface="Arial"/>
              </a:rPr>
              <a:t>ABC </a:t>
            </a:r>
            <a:r>
              <a:rPr sz="1800" spc="-10" dirty="0">
                <a:latin typeface="Arial"/>
                <a:cs typeface="Arial"/>
              </a:rPr>
              <a:t>SpA [del </a:t>
            </a:r>
            <a:r>
              <a:rPr sz="1800" spc="-20" dirty="0">
                <a:latin typeface="Arial"/>
                <a:cs typeface="Arial"/>
              </a:rPr>
              <a:t>gruppo </a:t>
            </a:r>
            <a:r>
              <a:rPr sz="1800" spc="-5" dirty="0">
                <a:latin typeface="Arial"/>
                <a:cs typeface="Arial"/>
              </a:rPr>
              <a:t>ABC]  </a:t>
            </a:r>
            <a:r>
              <a:rPr sz="1800" spc="-15" dirty="0">
                <a:latin typeface="Arial"/>
                <a:cs typeface="Arial"/>
              </a:rPr>
              <a:t>al </a:t>
            </a:r>
            <a:r>
              <a:rPr sz="1800" spc="-5" dirty="0">
                <a:latin typeface="Arial"/>
                <a:cs typeface="Arial"/>
              </a:rPr>
              <a:t>[gg][mm][aa] </a:t>
            </a:r>
            <a:r>
              <a:rPr sz="1800" dirty="0">
                <a:latin typeface="Arial"/>
                <a:cs typeface="Arial"/>
              </a:rPr>
              <a:t>e </a:t>
            </a:r>
            <a:r>
              <a:rPr sz="1800" spc="-20" dirty="0">
                <a:latin typeface="Arial"/>
                <a:cs typeface="Arial"/>
              </a:rPr>
              <a:t>sulla </a:t>
            </a:r>
            <a:r>
              <a:rPr sz="1800" spc="-10" dirty="0">
                <a:latin typeface="Arial"/>
                <a:cs typeface="Arial"/>
              </a:rPr>
              <a:t>conformità </a:t>
            </a:r>
            <a:r>
              <a:rPr sz="1800" spc="-20" dirty="0">
                <a:latin typeface="Arial"/>
                <a:cs typeface="Arial"/>
              </a:rPr>
              <a:t>della </a:t>
            </a:r>
            <a:r>
              <a:rPr sz="1800" spc="-5" dirty="0">
                <a:latin typeface="Arial"/>
                <a:cs typeface="Arial"/>
              </a:rPr>
              <a:t>stessa </a:t>
            </a:r>
            <a:r>
              <a:rPr sz="1800" spc="-20" dirty="0">
                <a:latin typeface="Arial"/>
                <a:cs typeface="Arial"/>
              </a:rPr>
              <a:t>alle </a:t>
            </a:r>
            <a:r>
              <a:rPr sz="1800" dirty="0">
                <a:latin typeface="Arial"/>
                <a:cs typeface="Arial"/>
              </a:rPr>
              <a:t>norme </a:t>
            </a:r>
            <a:r>
              <a:rPr sz="1800" spc="-15" dirty="0">
                <a:latin typeface="Arial"/>
                <a:cs typeface="Arial"/>
              </a:rPr>
              <a:t>di </a:t>
            </a:r>
            <a:r>
              <a:rPr sz="1800" spc="-25" dirty="0">
                <a:latin typeface="Arial"/>
                <a:cs typeface="Arial"/>
              </a:rPr>
              <a:t>legge, </a:t>
            </a:r>
            <a:r>
              <a:rPr sz="1800" spc="-10" dirty="0">
                <a:latin typeface="Arial"/>
                <a:cs typeface="Arial"/>
              </a:rPr>
              <a:t>nonché </a:t>
            </a:r>
            <a:r>
              <a:rPr sz="1800" spc="-25" dirty="0">
                <a:latin typeface="Arial"/>
                <a:cs typeface="Arial"/>
              </a:rPr>
              <a:t>di  </a:t>
            </a:r>
            <a:r>
              <a:rPr sz="1800" spc="-15" dirty="0">
                <a:latin typeface="Arial"/>
                <a:cs typeface="Arial"/>
              </a:rPr>
              <a:t>rilasciare </a:t>
            </a:r>
            <a:r>
              <a:rPr sz="1800" spc="-20" dirty="0">
                <a:latin typeface="Arial"/>
                <a:cs typeface="Arial"/>
              </a:rPr>
              <a:t>una dichiarazione </a:t>
            </a:r>
            <a:r>
              <a:rPr sz="1800" spc="-5" dirty="0">
                <a:latin typeface="Arial"/>
                <a:cs typeface="Arial"/>
              </a:rPr>
              <a:t>su </a:t>
            </a:r>
            <a:r>
              <a:rPr sz="1800" spc="-20" dirty="0">
                <a:latin typeface="Arial"/>
                <a:cs typeface="Arial"/>
              </a:rPr>
              <a:t>eventuali </a:t>
            </a:r>
            <a:r>
              <a:rPr sz="1800" spc="-10" dirty="0">
                <a:latin typeface="Arial"/>
                <a:cs typeface="Arial"/>
              </a:rPr>
              <a:t>errori</a:t>
            </a:r>
            <a:r>
              <a:rPr sz="1800" spc="105" dirty="0">
                <a:latin typeface="Arial"/>
                <a:cs typeface="Arial"/>
              </a:rPr>
              <a:t> </a:t>
            </a:r>
            <a:r>
              <a:rPr sz="1800" spc="-15" dirty="0">
                <a:latin typeface="Arial"/>
                <a:cs typeface="Arial"/>
              </a:rPr>
              <a:t>significativi.</a:t>
            </a:r>
            <a:endParaRPr sz="1800">
              <a:latin typeface="Arial"/>
              <a:cs typeface="Arial"/>
            </a:endParaRPr>
          </a:p>
          <a:p>
            <a:pPr marL="12700" marR="8255" algn="just">
              <a:lnSpc>
                <a:spcPct val="99100"/>
              </a:lnSpc>
              <a:spcBef>
                <a:spcPts val="489"/>
              </a:spcBef>
            </a:pPr>
            <a:r>
              <a:rPr sz="1800" dirty="0">
                <a:latin typeface="Arial"/>
                <a:cs typeface="Arial"/>
              </a:rPr>
              <a:t>A </a:t>
            </a:r>
            <a:r>
              <a:rPr sz="1800" spc="-5" dirty="0">
                <a:latin typeface="Arial"/>
                <a:cs typeface="Arial"/>
              </a:rPr>
              <a:t>[mio][nostro] </a:t>
            </a:r>
            <a:r>
              <a:rPr sz="1800" spc="-15" dirty="0">
                <a:latin typeface="Arial"/>
                <a:cs typeface="Arial"/>
              </a:rPr>
              <a:t>giudizio, ad </a:t>
            </a:r>
            <a:r>
              <a:rPr sz="1800" dirty="0">
                <a:latin typeface="Arial"/>
                <a:cs typeface="Arial"/>
              </a:rPr>
              <a:t>eccezione </a:t>
            </a:r>
            <a:r>
              <a:rPr sz="1800" spc="5" dirty="0">
                <a:latin typeface="Arial"/>
                <a:cs typeface="Arial"/>
              </a:rPr>
              <a:t>dei </a:t>
            </a:r>
            <a:r>
              <a:rPr sz="1800" spc="-5" dirty="0">
                <a:latin typeface="Arial"/>
                <a:cs typeface="Arial"/>
              </a:rPr>
              <a:t>possibili </a:t>
            </a:r>
            <a:r>
              <a:rPr sz="1800" dirty="0">
                <a:latin typeface="Arial"/>
                <a:cs typeface="Arial"/>
              </a:rPr>
              <a:t>effetti </a:t>
            </a:r>
            <a:r>
              <a:rPr sz="1800" spc="-15" dirty="0">
                <a:latin typeface="Arial"/>
                <a:cs typeface="Arial"/>
              </a:rPr>
              <a:t>di </a:t>
            </a:r>
            <a:r>
              <a:rPr sz="1800" spc="-5" dirty="0">
                <a:latin typeface="Arial"/>
                <a:cs typeface="Arial"/>
              </a:rPr>
              <a:t>quanto descritto </a:t>
            </a:r>
            <a:r>
              <a:rPr sz="1800" spc="5" dirty="0">
                <a:latin typeface="Arial"/>
                <a:cs typeface="Arial"/>
              </a:rPr>
              <a:t>nel  </a:t>
            </a:r>
            <a:r>
              <a:rPr sz="1800" spc="-10" dirty="0">
                <a:latin typeface="Arial"/>
                <a:cs typeface="Arial"/>
              </a:rPr>
              <a:t>paragrafo “Elementi </a:t>
            </a:r>
            <a:r>
              <a:rPr sz="1800" spc="-5" dirty="0">
                <a:latin typeface="Arial"/>
                <a:cs typeface="Arial"/>
              </a:rPr>
              <a:t>alla </a:t>
            </a:r>
            <a:r>
              <a:rPr sz="1800" spc="-15" dirty="0">
                <a:latin typeface="Arial"/>
                <a:cs typeface="Arial"/>
              </a:rPr>
              <a:t>base </a:t>
            </a:r>
            <a:r>
              <a:rPr sz="1800" spc="5" dirty="0">
                <a:latin typeface="Arial"/>
                <a:cs typeface="Arial"/>
              </a:rPr>
              <a:t>del </a:t>
            </a:r>
            <a:r>
              <a:rPr sz="1800" spc="-5" dirty="0">
                <a:latin typeface="Arial"/>
                <a:cs typeface="Arial"/>
              </a:rPr>
              <a:t>giudizio </a:t>
            </a:r>
            <a:r>
              <a:rPr sz="1800" spc="-10" dirty="0">
                <a:latin typeface="Arial"/>
                <a:cs typeface="Arial"/>
              </a:rPr>
              <a:t>con rilievi” della Relazione sul  </a:t>
            </a:r>
            <a:r>
              <a:rPr sz="1800" spc="-15" dirty="0">
                <a:latin typeface="Arial"/>
                <a:cs typeface="Arial"/>
              </a:rPr>
              <a:t>bilancio[d’esercizio][consolidato], la </a:t>
            </a:r>
            <a:r>
              <a:rPr sz="1800" spc="-20" dirty="0">
                <a:latin typeface="Arial"/>
                <a:cs typeface="Arial"/>
              </a:rPr>
              <a:t>relazione sulla gestione</a:t>
            </a:r>
            <a:r>
              <a:rPr sz="1800" spc="-254" dirty="0">
                <a:latin typeface="Arial"/>
                <a:cs typeface="Arial"/>
              </a:rPr>
              <a:t> </a:t>
            </a:r>
            <a:r>
              <a:rPr sz="1800" dirty="0">
                <a:latin typeface="Arial"/>
                <a:cs typeface="Arial"/>
              </a:rPr>
              <a:t>è</a:t>
            </a:r>
            <a:endParaRPr sz="1800">
              <a:latin typeface="Arial"/>
              <a:cs typeface="Arial"/>
            </a:endParaRPr>
          </a:p>
          <a:p>
            <a:pPr marL="12700" marR="14604" algn="just">
              <a:lnSpc>
                <a:spcPct val="100800"/>
              </a:lnSpc>
              <a:spcBef>
                <a:spcPts val="450"/>
              </a:spcBef>
            </a:pPr>
            <a:r>
              <a:rPr sz="1800" spc="-15" dirty="0">
                <a:latin typeface="Arial"/>
                <a:cs typeface="Arial"/>
              </a:rPr>
              <a:t>coerente </a:t>
            </a:r>
            <a:r>
              <a:rPr sz="1800" spc="10" dirty="0">
                <a:latin typeface="Arial"/>
                <a:cs typeface="Arial"/>
              </a:rPr>
              <a:t>con </a:t>
            </a:r>
            <a:r>
              <a:rPr sz="1800" spc="20" dirty="0">
                <a:latin typeface="Arial"/>
                <a:cs typeface="Arial"/>
              </a:rPr>
              <a:t>il </a:t>
            </a:r>
            <a:r>
              <a:rPr sz="1800" spc="-5" dirty="0">
                <a:latin typeface="Arial"/>
                <a:cs typeface="Arial"/>
              </a:rPr>
              <a:t>bilancio [d’esercizio][consolidato] </a:t>
            </a:r>
            <a:r>
              <a:rPr sz="1800" spc="-10" dirty="0">
                <a:latin typeface="Arial"/>
                <a:cs typeface="Arial"/>
              </a:rPr>
              <a:t>della </a:t>
            </a:r>
            <a:r>
              <a:rPr sz="1800" dirty="0">
                <a:latin typeface="Arial"/>
                <a:cs typeface="Arial"/>
              </a:rPr>
              <a:t>ABC </a:t>
            </a:r>
            <a:r>
              <a:rPr sz="1800" spc="10" dirty="0">
                <a:latin typeface="Arial"/>
                <a:cs typeface="Arial"/>
              </a:rPr>
              <a:t>SpA </a:t>
            </a:r>
            <a:r>
              <a:rPr sz="1800" spc="-10" dirty="0">
                <a:latin typeface="Arial"/>
                <a:cs typeface="Arial"/>
              </a:rPr>
              <a:t>[del gruppo </a:t>
            </a:r>
            <a:r>
              <a:rPr sz="1800" spc="-5" dirty="0">
                <a:latin typeface="Arial"/>
                <a:cs typeface="Arial"/>
              </a:rPr>
              <a:t>ABC]  </a:t>
            </a:r>
            <a:r>
              <a:rPr sz="1800" spc="-15" dirty="0">
                <a:latin typeface="Arial"/>
                <a:cs typeface="Arial"/>
              </a:rPr>
              <a:t>al </a:t>
            </a:r>
            <a:r>
              <a:rPr sz="1800" spc="-5" dirty="0">
                <a:latin typeface="Arial"/>
                <a:cs typeface="Arial"/>
              </a:rPr>
              <a:t>[gg][mm][aa] </a:t>
            </a:r>
            <a:r>
              <a:rPr sz="1800" spc="-15" dirty="0">
                <a:latin typeface="Arial"/>
                <a:cs typeface="Arial"/>
              </a:rPr>
              <a:t>ed </a:t>
            </a:r>
            <a:r>
              <a:rPr sz="1800" dirty="0">
                <a:latin typeface="Arial"/>
                <a:cs typeface="Arial"/>
              </a:rPr>
              <a:t>è </a:t>
            </a:r>
            <a:r>
              <a:rPr sz="1800" spc="-10" dirty="0">
                <a:latin typeface="Arial"/>
                <a:cs typeface="Arial"/>
              </a:rPr>
              <a:t>redatte </a:t>
            </a:r>
            <a:r>
              <a:rPr sz="1800" spc="-15" dirty="0">
                <a:latin typeface="Arial"/>
                <a:cs typeface="Arial"/>
              </a:rPr>
              <a:t>in </a:t>
            </a:r>
            <a:r>
              <a:rPr sz="1800" spc="-10" dirty="0">
                <a:latin typeface="Arial"/>
                <a:cs typeface="Arial"/>
              </a:rPr>
              <a:t>conformità </a:t>
            </a:r>
            <a:r>
              <a:rPr sz="1800" spc="-20" dirty="0">
                <a:latin typeface="Arial"/>
                <a:cs typeface="Arial"/>
              </a:rPr>
              <a:t>alle </a:t>
            </a:r>
            <a:r>
              <a:rPr sz="1800" spc="-15" dirty="0">
                <a:latin typeface="Arial"/>
                <a:cs typeface="Arial"/>
              </a:rPr>
              <a:t>norme di</a:t>
            </a:r>
            <a:r>
              <a:rPr sz="1800" spc="295" dirty="0">
                <a:latin typeface="Arial"/>
                <a:cs typeface="Arial"/>
              </a:rPr>
              <a:t> </a:t>
            </a:r>
            <a:r>
              <a:rPr sz="1800" spc="-25" dirty="0">
                <a:latin typeface="Arial"/>
                <a:cs typeface="Arial"/>
              </a:rPr>
              <a:t>legge.</a:t>
            </a:r>
            <a:endParaRPr sz="1800">
              <a:latin typeface="Arial"/>
              <a:cs typeface="Arial"/>
            </a:endParaRPr>
          </a:p>
          <a:p>
            <a:pPr marL="12700" marR="8255" algn="just">
              <a:lnSpc>
                <a:spcPct val="100800"/>
              </a:lnSpc>
              <a:spcBef>
                <a:spcPts val="375"/>
              </a:spcBef>
            </a:pPr>
            <a:r>
              <a:rPr sz="1800" spc="-20" dirty="0">
                <a:latin typeface="Arial"/>
                <a:cs typeface="Arial"/>
              </a:rPr>
              <a:t>Con </a:t>
            </a:r>
            <a:r>
              <a:rPr sz="1800" spc="-5" dirty="0">
                <a:latin typeface="Arial"/>
                <a:cs typeface="Arial"/>
              </a:rPr>
              <a:t>riferimento alla dichiarazione </a:t>
            </a:r>
            <a:r>
              <a:rPr sz="1800" spc="25" dirty="0">
                <a:latin typeface="Arial"/>
                <a:cs typeface="Arial"/>
              </a:rPr>
              <a:t>di </a:t>
            </a:r>
            <a:r>
              <a:rPr sz="1800" spc="-10" dirty="0">
                <a:latin typeface="Arial"/>
                <a:cs typeface="Arial"/>
              </a:rPr>
              <a:t>cui </a:t>
            </a:r>
            <a:r>
              <a:rPr sz="1800" dirty="0">
                <a:latin typeface="Arial"/>
                <a:cs typeface="Arial"/>
              </a:rPr>
              <a:t>all’articolo </a:t>
            </a:r>
            <a:r>
              <a:rPr sz="1800" spc="-20" dirty="0">
                <a:latin typeface="Arial"/>
                <a:cs typeface="Arial"/>
              </a:rPr>
              <a:t>14, </a:t>
            </a:r>
            <a:r>
              <a:rPr sz="1800" spc="-5" dirty="0">
                <a:latin typeface="Arial"/>
                <a:cs typeface="Arial"/>
              </a:rPr>
              <a:t>comma </a:t>
            </a:r>
            <a:r>
              <a:rPr sz="1800" spc="-15" dirty="0">
                <a:latin typeface="Arial"/>
                <a:cs typeface="Arial"/>
              </a:rPr>
              <a:t>2, </a:t>
            </a:r>
            <a:r>
              <a:rPr sz="1800" spc="-10" dirty="0">
                <a:latin typeface="Arial"/>
                <a:cs typeface="Arial"/>
              </a:rPr>
              <a:t>lettera e), </a:t>
            </a:r>
            <a:r>
              <a:rPr sz="1800" spc="5" dirty="0">
                <a:latin typeface="Arial"/>
                <a:cs typeface="Arial"/>
              </a:rPr>
              <a:t>del  </a:t>
            </a:r>
            <a:r>
              <a:rPr sz="1800" spc="-20" dirty="0">
                <a:latin typeface="Arial"/>
                <a:cs typeface="Arial"/>
              </a:rPr>
              <a:t>DLgs </a:t>
            </a:r>
            <a:r>
              <a:rPr sz="1800" spc="-10" dirty="0">
                <a:latin typeface="Arial"/>
                <a:cs typeface="Arial"/>
              </a:rPr>
              <a:t>39/2010, </a:t>
            </a:r>
            <a:r>
              <a:rPr sz="1800" spc="-5" dirty="0">
                <a:latin typeface="Arial"/>
                <a:cs typeface="Arial"/>
              </a:rPr>
              <a:t>rilasciata sulla </a:t>
            </a:r>
            <a:r>
              <a:rPr sz="1800" dirty="0">
                <a:latin typeface="Arial"/>
                <a:cs typeface="Arial"/>
              </a:rPr>
              <a:t>base </a:t>
            </a:r>
            <a:r>
              <a:rPr sz="1800" spc="-10" dirty="0">
                <a:latin typeface="Arial"/>
                <a:cs typeface="Arial"/>
              </a:rPr>
              <a:t>delle </a:t>
            </a:r>
            <a:r>
              <a:rPr sz="1800" dirty="0">
                <a:latin typeface="Arial"/>
                <a:cs typeface="Arial"/>
              </a:rPr>
              <a:t>conoscenze e </a:t>
            </a:r>
            <a:r>
              <a:rPr sz="1800" spc="5" dirty="0">
                <a:latin typeface="Arial"/>
                <a:cs typeface="Arial"/>
              </a:rPr>
              <a:t>della </a:t>
            </a:r>
            <a:r>
              <a:rPr sz="1800" spc="-5" dirty="0">
                <a:latin typeface="Arial"/>
                <a:cs typeface="Arial"/>
              </a:rPr>
              <a:t>comprensione  </a:t>
            </a:r>
            <a:r>
              <a:rPr sz="1800" spc="-10" dirty="0">
                <a:latin typeface="Arial"/>
                <a:cs typeface="Arial"/>
              </a:rPr>
              <a:t>dell’impresa </a:t>
            </a:r>
            <a:r>
              <a:rPr sz="1800" dirty="0">
                <a:latin typeface="Arial"/>
                <a:cs typeface="Arial"/>
              </a:rPr>
              <a:t>e </a:t>
            </a:r>
            <a:r>
              <a:rPr sz="1800" spc="-20" dirty="0">
                <a:latin typeface="Arial"/>
                <a:cs typeface="Arial"/>
              </a:rPr>
              <a:t>del </a:t>
            </a:r>
            <a:r>
              <a:rPr sz="1800" spc="-15" dirty="0">
                <a:latin typeface="Arial"/>
                <a:cs typeface="Arial"/>
              </a:rPr>
              <a:t>relativo </a:t>
            </a:r>
            <a:r>
              <a:rPr sz="1800" spc="-10" dirty="0">
                <a:latin typeface="Arial"/>
                <a:cs typeface="Arial"/>
              </a:rPr>
              <a:t>contesto acquisite </a:t>
            </a:r>
            <a:r>
              <a:rPr sz="1800" spc="5" dirty="0">
                <a:latin typeface="Arial"/>
                <a:cs typeface="Arial"/>
              </a:rPr>
              <a:t>nel </a:t>
            </a:r>
            <a:r>
              <a:rPr sz="1800" spc="-5" dirty="0">
                <a:latin typeface="Arial"/>
                <a:cs typeface="Arial"/>
              </a:rPr>
              <a:t>corso </a:t>
            </a:r>
            <a:r>
              <a:rPr sz="1800" spc="-10" dirty="0">
                <a:latin typeface="Arial"/>
                <a:cs typeface="Arial"/>
              </a:rPr>
              <a:t>dell’attività </a:t>
            </a:r>
            <a:r>
              <a:rPr sz="1800" spc="-15" dirty="0">
                <a:latin typeface="Arial"/>
                <a:cs typeface="Arial"/>
              </a:rPr>
              <a:t>di </a:t>
            </a:r>
            <a:r>
              <a:rPr sz="1800" spc="-10" dirty="0">
                <a:latin typeface="Arial"/>
                <a:cs typeface="Arial"/>
              </a:rPr>
              <a:t>revisione, </a:t>
            </a:r>
            <a:r>
              <a:rPr sz="1800" spc="-25" dirty="0">
                <a:latin typeface="Arial"/>
                <a:cs typeface="Arial"/>
              </a:rPr>
              <a:t>non  </a:t>
            </a:r>
            <a:r>
              <a:rPr sz="1800" spc="-15" dirty="0">
                <a:latin typeface="Arial"/>
                <a:cs typeface="Arial"/>
              </a:rPr>
              <a:t>[ho][abbiamo] </a:t>
            </a:r>
            <a:r>
              <a:rPr sz="1800" spc="-20" dirty="0">
                <a:latin typeface="Arial"/>
                <a:cs typeface="Arial"/>
              </a:rPr>
              <a:t>nulla </a:t>
            </a:r>
            <a:r>
              <a:rPr sz="1800" spc="-15" dirty="0">
                <a:latin typeface="Arial"/>
                <a:cs typeface="Arial"/>
              </a:rPr>
              <a:t>da riportare </a:t>
            </a:r>
            <a:r>
              <a:rPr sz="1800" spc="-10" dirty="0">
                <a:latin typeface="Arial"/>
                <a:cs typeface="Arial"/>
              </a:rPr>
              <a:t>oltre </a:t>
            </a:r>
            <a:r>
              <a:rPr sz="1800" dirty="0">
                <a:latin typeface="Arial"/>
                <a:cs typeface="Arial"/>
              </a:rPr>
              <a:t>a </a:t>
            </a:r>
            <a:r>
              <a:rPr sz="1800" spc="-20" dirty="0">
                <a:latin typeface="Arial"/>
                <a:cs typeface="Arial"/>
              </a:rPr>
              <a:t>quanto già</a:t>
            </a:r>
            <a:r>
              <a:rPr sz="1800" spc="50" dirty="0">
                <a:latin typeface="Arial"/>
                <a:cs typeface="Arial"/>
              </a:rPr>
              <a:t> </a:t>
            </a:r>
            <a:r>
              <a:rPr sz="1800" spc="-15" dirty="0">
                <a:latin typeface="Arial"/>
                <a:cs typeface="Arial"/>
              </a:rPr>
              <a:t>sopra </a:t>
            </a:r>
            <a:r>
              <a:rPr sz="1800" spc="-20" dirty="0">
                <a:latin typeface="Arial"/>
                <a:cs typeface="Arial"/>
              </a:rPr>
              <a:t>evidenziato.</a:t>
            </a:r>
            <a:endParaRPr sz="1800">
              <a:latin typeface="Arial"/>
              <a:cs typeface="Arial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383222" y="872807"/>
            <a:ext cx="1845945" cy="35750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pc="5" dirty="0"/>
              <a:t>SA Italia</a:t>
            </a:r>
            <a:r>
              <a:rPr spc="-70" dirty="0"/>
              <a:t> </a:t>
            </a:r>
            <a:r>
              <a:rPr spc="5" dirty="0"/>
              <a:t>720B</a:t>
            </a:r>
          </a:p>
        </p:txBody>
      </p:sp>
      <p:sp>
        <p:nvSpPr>
          <p:cNvPr id="5" name="object 5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ts val="1670"/>
              </a:lnSpc>
            </a:pPr>
            <a:fld id="{81D60167-4931-47E6-BA6A-407CBD079E47}" type="slidenum">
              <a:rPr spc="10" dirty="0"/>
              <a:t>31</a:t>
            </a:fld>
            <a:endParaRPr spc="1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5EABDD0-E889-4C0A-8839-A93D3CD0E659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8518" y="76200"/>
            <a:ext cx="1386882" cy="126919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29882" y="1450911"/>
            <a:ext cx="8425815" cy="4741545"/>
          </a:xfrm>
          <a:prstGeom prst="rect">
            <a:avLst/>
          </a:prstGeom>
        </p:spPr>
        <p:txBody>
          <a:bodyPr vert="horz" wrap="square" lIns="0" tIns="71755" rIns="0" bIns="0" rtlCol="0">
            <a:spAutoFit/>
          </a:bodyPr>
          <a:lstStyle/>
          <a:p>
            <a:pPr marR="13970" algn="ctr">
              <a:lnSpc>
                <a:spcPct val="100000"/>
              </a:lnSpc>
              <a:spcBef>
                <a:spcPts val="565"/>
              </a:spcBef>
            </a:pPr>
            <a:r>
              <a:rPr sz="1800" b="1" dirty="0">
                <a:latin typeface="Arial"/>
                <a:cs typeface="Arial"/>
              </a:rPr>
              <a:t>ESEMPI </a:t>
            </a:r>
            <a:r>
              <a:rPr sz="1800" b="1" spc="-10" dirty="0">
                <a:latin typeface="Arial"/>
                <a:cs typeface="Arial"/>
              </a:rPr>
              <a:t>PARAGRAFI </a:t>
            </a:r>
            <a:r>
              <a:rPr sz="1800" b="1" spc="-15" dirty="0">
                <a:latin typeface="Arial"/>
                <a:cs typeface="Arial"/>
              </a:rPr>
              <a:t>DI</a:t>
            </a:r>
            <a:r>
              <a:rPr sz="1800" b="1" spc="-10" dirty="0">
                <a:latin typeface="Arial"/>
                <a:cs typeface="Arial"/>
              </a:rPr>
              <a:t> </a:t>
            </a:r>
            <a:r>
              <a:rPr sz="1800" b="1" spc="5" dirty="0">
                <a:latin typeface="Arial"/>
                <a:cs typeface="Arial"/>
              </a:rPr>
              <a:t>GIUDIZI</a:t>
            </a:r>
            <a:endParaRPr sz="1800">
              <a:latin typeface="Arial"/>
              <a:cs typeface="Arial"/>
            </a:endParaRPr>
          </a:p>
          <a:p>
            <a:pPr marR="8255" algn="ctr">
              <a:lnSpc>
                <a:spcPct val="100000"/>
              </a:lnSpc>
              <a:spcBef>
                <a:spcPts val="470"/>
              </a:spcBef>
            </a:pPr>
            <a:r>
              <a:rPr sz="1800" b="1" spc="-10" dirty="0">
                <a:latin typeface="Arial"/>
                <a:cs typeface="Arial"/>
              </a:rPr>
              <a:t>Esempio</a:t>
            </a:r>
            <a:r>
              <a:rPr sz="1800" b="1" spc="-35" dirty="0">
                <a:latin typeface="Arial"/>
                <a:cs typeface="Arial"/>
              </a:rPr>
              <a:t> </a:t>
            </a:r>
            <a:r>
              <a:rPr sz="1800" b="1" dirty="0">
                <a:latin typeface="Arial"/>
                <a:cs typeface="Arial"/>
              </a:rPr>
              <a:t>5</a:t>
            </a:r>
            <a:endParaRPr sz="18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415"/>
              </a:spcBef>
            </a:pPr>
            <a:r>
              <a:rPr sz="1550" u="heavy" spc="25" dirty="0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Include </a:t>
            </a:r>
            <a:r>
              <a:rPr sz="1550" u="heavy" spc="20" dirty="0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le </a:t>
            </a:r>
            <a:r>
              <a:rPr sz="1550" u="heavy" spc="25" dirty="0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seguenti</a:t>
            </a:r>
            <a:r>
              <a:rPr sz="1550" u="heavy" spc="-204" dirty="0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 </a:t>
            </a:r>
            <a:r>
              <a:rPr sz="1550" u="heavy" spc="25" dirty="0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circostanze:</a:t>
            </a:r>
            <a:endParaRPr sz="1550">
              <a:latin typeface="Arial"/>
              <a:cs typeface="Arial"/>
            </a:endParaRPr>
          </a:p>
          <a:p>
            <a:pPr marL="355600" indent="-342900">
              <a:lnSpc>
                <a:spcPct val="100000"/>
              </a:lnSpc>
              <a:spcBef>
                <a:spcPts val="470"/>
              </a:spcBef>
              <a:buAutoNum type="arabicPeriod"/>
              <a:tabLst>
                <a:tab pos="355600" algn="l"/>
                <a:tab pos="356235" algn="l"/>
              </a:tabLst>
            </a:pPr>
            <a:r>
              <a:rPr sz="1550" spc="25" dirty="0">
                <a:latin typeface="Arial"/>
                <a:cs typeface="Arial"/>
              </a:rPr>
              <a:t>Società</a:t>
            </a:r>
            <a:r>
              <a:rPr sz="1550" spc="-100" dirty="0">
                <a:latin typeface="Arial"/>
                <a:cs typeface="Arial"/>
              </a:rPr>
              <a:t> </a:t>
            </a:r>
            <a:r>
              <a:rPr sz="1550" spc="25" dirty="0">
                <a:latin typeface="Arial"/>
                <a:cs typeface="Arial"/>
              </a:rPr>
              <a:t>non</a:t>
            </a:r>
            <a:r>
              <a:rPr sz="1550" spc="-30" dirty="0">
                <a:latin typeface="Arial"/>
                <a:cs typeface="Arial"/>
              </a:rPr>
              <a:t> </a:t>
            </a:r>
            <a:r>
              <a:rPr sz="1550" spc="25" dirty="0">
                <a:latin typeface="Arial"/>
                <a:cs typeface="Arial"/>
              </a:rPr>
              <a:t>soggetta</a:t>
            </a:r>
            <a:r>
              <a:rPr sz="1550" spc="-20" dirty="0">
                <a:latin typeface="Arial"/>
                <a:cs typeface="Arial"/>
              </a:rPr>
              <a:t> </a:t>
            </a:r>
            <a:r>
              <a:rPr sz="1550" spc="25" dirty="0">
                <a:latin typeface="Arial"/>
                <a:cs typeface="Arial"/>
              </a:rPr>
              <a:t>alle</a:t>
            </a:r>
            <a:r>
              <a:rPr sz="1550" spc="-30" dirty="0">
                <a:latin typeface="Arial"/>
                <a:cs typeface="Arial"/>
              </a:rPr>
              <a:t> </a:t>
            </a:r>
            <a:r>
              <a:rPr sz="1550" spc="25" dirty="0">
                <a:latin typeface="Arial"/>
                <a:cs typeface="Arial"/>
              </a:rPr>
              <a:t>disposizioni</a:t>
            </a:r>
            <a:r>
              <a:rPr sz="1550" spc="-90" dirty="0">
                <a:latin typeface="Arial"/>
                <a:cs typeface="Arial"/>
              </a:rPr>
              <a:t> </a:t>
            </a:r>
            <a:r>
              <a:rPr sz="1550" spc="25" dirty="0">
                <a:latin typeface="Arial"/>
                <a:cs typeface="Arial"/>
              </a:rPr>
              <a:t>dell’articolo</a:t>
            </a:r>
            <a:r>
              <a:rPr sz="1550" spc="-85" dirty="0">
                <a:latin typeface="Arial"/>
                <a:cs typeface="Arial"/>
              </a:rPr>
              <a:t> </a:t>
            </a:r>
            <a:r>
              <a:rPr sz="1550" spc="25" dirty="0">
                <a:latin typeface="Arial"/>
                <a:cs typeface="Arial"/>
              </a:rPr>
              <a:t>123-</a:t>
            </a:r>
            <a:r>
              <a:rPr sz="1550" i="1" spc="25" dirty="0">
                <a:latin typeface="Arial"/>
                <a:cs typeface="Arial"/>
              </a:rPr>
              <a:t>bis</a:t>
            </a:r>
            <a:r>
              <a:rPr sz="1550" i="1" spc="-95" dirty="0">
                <a:latin typeface="Arial"/>
                <a:cs typeface="Arial"/>
              </a:rPr>
              <a:t> </a:t>
            </a:r>
            <a:r>
              <a:rPr sz="1550" spc="25" dirty="0">
                <a:latin typeface="Arial"/>
                <a:cs typeface="Arial"/>
              </a:rPr>
              <a:t>del</a:t>
            </a:r>
            <a:r>
              <a:rPr sz="1550" spc="45" dirty="0">
                <a:latin typeface="Arial"/>
                <a:cs typeface="Arial"/>
              </a:rPr>
              <a:t> </a:t>
            </a:r>
            <a:r>
              <a:rPr sz="1550" spc="20" dirty="0">
                <a:latin typeface="Arial"/>
                <a:cs typeface="Arial"/>
              </a:rPr>
              <a:t>DLgs</a:t>
            </a:r>
            <a:r>
              <a:rPr sz="1550" spc="-15" dirty="0">
                <a:latin typeface="Arial"/>
                <a:cs typeface="Arial"/>
              </a:rPr>
              <a:t> </a:t>
            </a:r>
            <a:r>
              <a:rPr sz="1550" spc="30" dirty="0">
                <a:latin typeface="Arial"/>
                <a:cs typeface="Arial"/>
              </a:rPr>
              <a:t>58/1998;</a:t>
            </a:r>
            <a:endParaRPr sz="1550">
              <a:latin typeface="Arial"/>
              <a:cs typeface="Arial"/>
            </a:endParaRPr>
          </a:p>
          <a:p>
            <a:pPr marL="355600" indent="-342900">
              <a:lnSpc>
                <a:spcPct val="100000"/>
              </a:lnSpc>
              <a:spcBef>
                <a:spcPts val="470"/>
              </a:spcBef>
              <a:buAutoNum type="arabicPeriod"/>
              <a:tabLst>
                <a:tab pos="355600" algn="l"/>
                <a:tab pos="356235" algn="l"/>
              </a:tabLst>
            </a:pPr>
            <a:r>
              <a:rPr sz="1550" spc="20" dirty="0">
                <a:latin typeface="Arial"/>
                <a:cs typeface="Arial"/>
              </a:rPr>
              <a:t>Ente </a:t>
            </a:r>
            <a:r>
              <a:rPr sz="1550" spc="25" dirty="0">
                <a:latin typeface="Arial"/>
                <a:cs typeface="Arial"/>
              </a:rPr>
              <a:t>diverso da quelli </a:t>
            </a:r>
            <a:r>
              <a:rPr sz="1550" spc="20" dirty="0">
                <a:latin typeface="Arial"/>
                <a:cs typeface="Arial"/>
              </a:rPr>
              <a:t>di </a:t>
            </a:r>
            <a:r>
              <a:rPr sz="1550" spc="25" dirty="0">
                <a:latin typeface="Arial"/>
                <a:cs typeface="Arial"/>
              </a:rPr>
              <a:t>Interesse</a:t>
            </a:r>
            <a:r>
              <a:rPr sz="1550" spc="-280" dirty="0">
                <a:latin typeface="Arial"/>
                <a:cs typeface="Arial"/>
              </a:rPr>
              <a:t> </a:t>
            </a:r>
            <a:r>
              <a:rPr sz="1550" spc="30" dirty="0">
                <a:latin typeface="Arial"/>
                <a:cs typeface="Arial"/>
              </a:rPr>
              <a:t>Pubblico;</a:t>
            </a:r>
            <a:endParaRPr sz="1550">
              <a:latin typeface="Arial"/>
              <a:cs typeface="Arial"/>
            </a:endParaRPr>
          </a:p>
          <a:p>
            <a:pPr marL="355600" indent="-342900">
              <a:lnSpc>
                <a:spcPct val="100000"/>
              </a:lnSpc>
              <a:spcBef>
                <a:spcPts val="390"/>
              </a:spcBef>
              <a:buAutoNum type="arabicPeriod"/>
              <a:tabLst>
                <a:tab pos="355600" algn="l"/>
                <a:tab pos="356235" algn="l"/>
              </a:tabLst>
            </a:pPr>
            <a:r>
              <a:rPr sz="1550" spc="25" dirty="0">
                <a:latin typeface="Arial"/>
                <a:cs typeface="Arial"/>
              </a:rPr>
              <a:t>Sistema </a:t>
            </a:r>
            <a:r>
              <a:rPr sz="1550" spc="20" dirty="0">
                <a:latin typeface="Arial"/>
                <a:cs typeface="Arial"/>
              </a:rPr>
              <a:t>di </a:t>
            </a:r>
            <a:r>
              <a:rPr sz="1550" spc="25" dirty="0">
                <a:latin typeface="Arial"/>
                <a:cs typeface="Arial"/>
              </a:rPr>
              <a:t>amministrazione </a:t>
            </a:r>
            <a:r>
              <a:rPr sz="1550" spc="15" dirty="0">
                <a:latin typeface="Arial"/>
                <a:cs typeface="Arial"/>
              </a:rPr>
              <a:t>e </a:t>
            </a:r>
            <a:r>
              <a:rPr sz="1550" spc="20" dirty="0">
                <a:latin typeface="Arial"/>
                <a:cs typeface="Arial"/>
              </a:rPr>
              <a:t>di </a:t>
            </a:r>
            <a:r>
              <a:rPr sz="1550" spc="25" dirty="0">
                <a:latin typeface="Arial"/>
                <a:cs typeface="Arial"/>
              </a:rPr>
              <a:t>controllo</a:t>
            </a:r>
            <a:r>
              <a:rPr sz="1550" spc="-330" dirty="0">
                <a:latin typeface="Arial"/>
                <a:cs typeface="Arial"/>
              </a:rPr>
              <a:t> </a:t>
            </a:r>
            <a:r>
              <a:rPr sz="1550" spc="20" dirty="0">
                <a:latin typeface="Arial"/>
                <a:cs typeface="Arial"/>
              </a:rPr>
              <a:t>tradizionale;</a:t>
            </a:r>
            <a:endParaRPr sz="1550">
              <a:latin typeface="Arial"/>
              <a:cs typeface="Arial"/>
            </a:endParaRPr>
          </a:p>
          <a:p>
            <a:pPr marL="355600" marR="5080" indent="-342900">
              <a:lnSpc>
                <a:spcPct val="105000"/>
              </a:lnSpc>
              <a:spcBef>
                <a:spcPts val="380"/>
              </a:spcBef>
              <a:buAutoNum type="arabicPeriod"/>
              <a:tabLst>
                <a:tab pos="355600" algn="l"/>
                <a:tab pos="356235" algn="l"/>
              </a:tabLst>
            </a:pPr>
            <a:r>
              <a:rPr sz="1550" spc="10" dirty="0">
                <a:latin typeface="Arial"/>
                <a:cs typeface="Arial"/>
              </a:rPr>
              <a:t>Il </a:t>
            </a:r>
            <a:r>
              <a:rPr sz="1550" spc="20" dirty="0">
                <a:latin typeface="Arial"/>
                <a:cs typeface="Arial"/>
              </a:rPr>
              <a:t>bilancio </a:t>
            </a:r>
            <a:r>
              <a:rPr sz="1550" spc="15" dirty="0">
                <a:latin typeface="Arial"/>
                <a:cs typeface="Arial"/>
              </a:rPr>
              <a:t>è </a:t>
            </a:r>
            <a:r>
              <a:rPr sz="1550" spc="10" dirty="0">
                <a:latin typeface="Arial"/>
                <a:cs typeface="Arial"/>
              </a:rPr>
              <a:t>redatto </a:t>
            </a:r>
            <a:r>
              <a:rPr sz="1550" spc="25" dirty="0">
                <a:latin typeface="Arial"/>
                <a:cs typeface="Arial"/>
              </a:rPr>
              <a:t>per </a:t>
            </a:r>
            <a:r>
              <a:rPr sz="1550" spc="15" dirty="0">
                <a:latin typeface="Arial"/>
                <a:cs typeface="Arial"/>
              </a:rPr>
              <a:t>scopi </a:t>
            </a:r>
            <a:r>
              <a:rPr sz="1550" spc="20" dirty="0">
                <a:latin typeface="Arial"/>
                <a:cs typeface="Arial"/>
              </a:rPr>
              <a:t>di </a:t>
            </a:r>
            <a:r>
              <a:rPr sz="1550" spc="15" dirty="0">
                <a:latin typeface="Arial"/>
                <a:cs typeface="Arial"/>
              </a:rPr>
              <a:t>carattere generale </a:t>
            </a:r>
            <a:r>
              <a:rPr sz="1550" spc="10" dirty="0">
                <a:latin typeface="Arial"/>
                <a:cs typeface="Arial"/>
              </a:rPr>
              <a:t>dagli </a:t>
            </a:r>
            <a:r>
              <a:rPr sz="1550" spc="20" dirty="0">
                <a:latin typeface="Arial"/>
                <a:cs typeface="Arial"/>
              </a:rPr>
              <a:t>amministratori </a:t>
            </a:r>
            <a:r>
              <a:rPr sz="1550" spc="10" dirty="0">
                <a:latin typeface="Arial"/>
                <a:cs typeface="Arial"/>
              </a:rPr>
              <a:t>dell’impresa </a:t>
            </a:r>
            <a:r>
              <a:rPr sz="1550" spc="30" dirty="0">
                <a:latin typeface="Arial"/>
                <a:cs typeface="Arial"/>
              </a:rPr>
              <a:t>in  </a:t>
            </a:r>
            <a:r>
              <a:rPr sz="1550" spc="25" dirty="0">
                <a:latin typeface="Arial"/>
                <a:cs typeface="Arial"/>
              </a:rPr>
              <a:t>conformità</a:t>
            </a:r>
            <a:r>
              <a:rPr sz="1550" spc="-90" dirty="0">
                <a:latin typeface="Arial"/>
                <a:cs typeface="Arial"/>
              </a:rPr>
              <a:t> </a:t>
            </a:r>
            <a:r>
              <a:rPr sz="1550" spc="25" dirty="0">
                <a:latin typeface="Arial"/>
                <a:cs typeface="Arial"/>
              </a:rPr>
              <a:t>alle</a:t>
            </a:r>
            <a:r>
              <a:rPr sz="1550" spc="-30" dirty="0">
                <a:latin typeface="Arial"/>
                <a:cs typeface="Arial"/>
              </a:rPr>
              <a:t> </a:t>
            </a:r>
            <a:r>
              <a:rPr sz="1550" spc="30" dirty="0">
                <a:latin typeface="Arial"/>
                <a:cs typeface="Arial"/>
              </a:rPr>
              <a:t>norme</a:t>
            </a:r>
            <a:r>
              <a:rPr sz="1550" spc="-30" dirty="0">
                <a:latin typeface="Arial"/>
                <a:cs typeface="Arial"/>
              </a:rPr>
              <a:t> </a:t>
            </a:r>
            <a:r>
              <a:rPr sz="1550" spc="25" dirty="0">
                <a:latin typeface="Arial"/>
                <a:cs typeface="Arial"/>
              </a:rPr>
              <a:t>italiane</a:t>
            </a:r>
            <a:r>
              <a:rPr sz="1550" spc="-95" dirty="0">
                <a:latin typeface="Arial"/>
                <a:cs typeface="Arial"/>
              </a:rPr>
              <a:t> </a:t>
            </a:r>
            <a:r>
              <a:rPr sz="1550" spc="30" dirty="0">
                <a:latin typeface="Arial"/>
                <a:cs typeface="Arial"/>
              </a:rPr>
              <a:t>che</a:t>
            </a:r>
            <a:r>
              <a:rPr sz="1550" spc="45" dirty="0">
                <a:latin typeface="Arial"/>
                <a:cs typeface="Arial"/>
              </a:rPr>
              <a:t> </a:t>
            </a:r>
            <a:r>
              <a:rPr sz="1550" spc="25" dirty="0">
                <a:latin typeface="Arial"/>
                <a:cs typeface="Arial"/>
              </a:rPr>
              <a:t>ne</a:t>
            </a:r>
            <a:r>
              <a:rPr sz="1550" spc="-35" dirty="0">
                <a:latin typeface="Arial"/>
                <a:cs typeface="Arial"/>
              </a:rPr>
              <a:t> </a:t>
            </a:r>
            <a:r>
              <a:rPr sz="1550" spc="30" dirty="0">
                <a:latin typeface="Arial"/>
                <a:cs typeface="Arial"/>
              </a:rPr>
              <a:t>disciplinano</a:t>
            </a:r>
            <a:r>
              <a:rPr sz="1550" spc="-85" dirty="0">
                <a:latin typeface="Arial"/>
                <a:cs typeface="Arial"/>
              </a:rPr>
              <a:t> </a:t>
            </a:r>
            <a:r>
              <a:rPr sz="1550" spc="5" dirty="0">
                <a:latin typeface="Arial"/>
                <a:cs typeface="Arial"/>
              </a:rPr>
              <a:t>i</a:t>
            </a:r>
            <a:r>
              <a:rPr sz="1550" spc="-35" dirty="0">
                <a:latin typeface="Arial"/>
                <a:cs typeface="Arial"/>
              </a:rPr>
              <a:t> </a:t>
            </a:r>
            <a:r>
              <a:rPr sz="1550" spc="20" dirty="0">
                <a:latin typeface="Arial"/>
                <a:cs typeface="Arial"/>
              </a:rPr>
              <a:t>criteri</a:t>
            </a:r>
            <a:r>
              <a:rPr sz="1550" spc="-25" dirty="0">
                <a:latin typeface="Arial"/>
                <a:cs typeface="Arial"/>
              </a:rPr>
              <a:t> </a:t>
            </a:r>
            <a:r>
              <a:rPr sz="1550" spc="20" dirty="0">
                <a:latin typeface="Arial"/>
                <a:cs typeface="Arial"/>
              </a:rPr>
              <a:t>di</a:t>
            </a:r>
            <a:r>
              <a:rPr sz="1550" spc="45" dirty="0">
                <a:latin typeface="Arial"/>
                <a:cs typeface="Arial"/>
              </a:rPr>
              <a:t> </a:t>
            </a:r>
            <a:r>
              <a:rPr sz="1550" spc="20" dirty="0">
                <a:latin typeface="Arial"/>
                <a:cs typeface="Arial"/>
              </a:rPr>
              <a:t>redazione;</a:t>
            </a:r>
            <a:endParaRPr sz="1550">
              <a:latin typeface="Arial"/>
              <a:cs typeface="Arial"/>
            </a:endParaRPr>
          </a:p>
          <a:p>
            <a:pPr marL="355600" indent="-342900">
              <a:lnSpc>
                <a:spcPct val="100000"/>
              </a:lnSpc>
              <a:spcBef>
                <a:spcPts val="390"/>
              </a:spcBef>
              <a:buAutoNum type="arabicPeriod"/>
              <a:tabLst>
                <a:tab pos="355600" algn="l"/>
                <a:tab pos="356235" algn="l"/>
              </a:tabLst>
            </a:pPr>
            <a:r>
              <a:rPr sz="1550" spc="15" dirty="0">
                <a:latin typeface="Arial"/>
                <a:cs typeface="Arial"/>
              </a:rPr>
              <a:t>Giudizio </a:t>
            </a:r>
            <a:r>
              <a:rPr sz="1550" spc="25" dirty="0">
                <a:latin typeface="Arial"/>
                <a:cs typeface="Arial"/>
              </a:rPr>
              <a:t>negativo sul</a:t>
            </a:r>
            <a:r>
              <a:rPr sz="1550" spc="-195" dirty="0">
                <a:latin typeface="Arial"/>
                <a:cs typeface="Arial"/>
              </a:rPr>
              <a:t> </a:t>
            </a:r>
            <a:r>
              <a:rPr sz="1550" spc="30" dirty="0">
                <a:latin typeface="Arial"/>
                <a:cs typeface="Arial"/>
              </a:rPr>
              <a:t>bilancio;</a:t>
            </a:r>
            <a:endParaRPr sz="1550">
              <a:latin typeface="Arial"/>
              <a:cs typeface="Arial"/>
            </a:endParaRPr>
          </a:p>
          <a:p>
            <a:pPr marL="355600" indent="-342900">
              <a:lnSpc>
                <a:spcPct val="100000"/>
              </a:lnSpc>
              <a:spcBef>
                <a:spcPts val="470"/>
              </a:spcBef>
              <a:buAutoNum type="arabicPeriod"/>
              <a:tabLst>
                <a:tab pos="355600" algn="l"/>
                <a:tab pos="356235" algn="l"/>
              </a:tabLst>
            </a:pPr>
            <a:r>
              <a:rPr sz="1550" spc="5" dirty="0">
                <a:latin typeface="Arial"/>
                <a:cs typeface="Arial"/>
              </a:rPr>
              <a:t>I</a:t>
            </a:r>
            <a:r>
              <a:rPr sz="1550" spc="-45" dirty="0">
                <a:latin typeface="Arial"/>
                <a:cs typeface="Arial"/>
              </a:rPr>
              <a:t> </a:t>
            </a:r>
            <a:r>
              <a:rPr sz="1550" spc="25" dirty="0">
                <a:latin typeface="Arial"/>
                <a:cs typeface="Arial"/>
              </a:rPr>
              <a:t>termini</a:t>
            </a:r>
            <a:r>
              <a:rPr sz="1550" spc="-20" dirty="0">
                <a:latin typeface="Arial"/>
                <a:cs typeface="Arial"/>
              </a:rPr>
              <a:t> </a:t>
            </a:r>
            <a:r>
              <a:rPr sz="1550" spc="25" dirty="0">
                <a:latin typeface="Arial"/>
                <a:cs typeface="Arial"/>
              </a:rPr>
              <a:t>dell’incarico</a:t>
            </a:r>
            <a:r>
              <a:rPr sz="1550" spc="-85" dirty="0">
                <a:latin typeface="Arial"/>
                <a:cs typeface="Arial"/>
              </a:rPr>
              <a:t> </a:t>
            </a:r>
            <a:r>
              <a:rPr sz="1550" spc="20" dirty="0">
                <a:latin typeface="Arial"/>
                <a:cs typeface="Arial"/>
              </a:rPr>
              <a:t>di</a:t>
            </a:r>
            <a:r>
              <a:rPr sz="1550" spc="-100" dirty="0">
                <a:latin typeface="Arial"/>
                <a:cs typeface="Arial"/>
              </a:rPr>
              <a:t> </a:t>
            </a:r>
            <a:r>
              <a:rPr sz="1550" spc="25" dirty="0">
                <a:latin typeface="Arial"/>
                <a:cs typeface="Arial"/>
              </a:rPr>
              <a:t>revisione</a:t>
            </a:r>
            <a:r>
              <a:rPr sz="1550" spc="-15" dirty="0">
                <a:latin typeface="Arial"/>
                <a:cs typeface="Arial"/>
              </a:rPr>
              <a:t> </a:t>
            </a:r>
            <a:r>
              <a:rPr sz="1550" spc="30" dirty="0">
                <a:latin typeface="Arial"/>
                <a:cs typeface="Arial"/>
              </a:rPr>
              <a:t>rispecchiano</a:t>
            </a:r>
            <a:r>
              <a:rPr sz="1550" spc="-85" dirty="0">
                <a:latin typeface="Arial"/>
                <a:cs typeface="Arial"/>
              </a:rPr>
              <a:t> </a:t>
            </a:r>
            <a:r>
              <a:rPr sz="1550" spc="25" dirty="0">
                <a:latin typeface="Arial"/>
                <a:cs typeface="Arial"/>
              </a:rPr>
              <a:t>quelli</a:t>
            </a:r>
            <a:r>
              <a:rPr sz="1550" spc="-100" dirty="0">
                <a:latin typeface="Arial"/>
                <a:cs typeface="Arial"/>
              </a:rPr>
              <a:t> </a:t>
            </a:r>
            <a:r>
              <a:rPr sz="1550" spc="25" dirty="0">
                <a:latin typeface="Arial"/>
                <a:cs typeface="Arial"/>
              </a:rPr>
              <a:t>previsti</a:t>
            </a:r>
            <a:r>
              <a:rPr sz="1550" spc="-90" dirty="0">
                <a:latin typeface="Arial"/>
                <a:cs typeface="Arial"/>
              </a:rPr>
              <a:t> </a:t>
            </a:r>
            <a:r>
              <a:rPr sz="1550" spc="20" dirty="0">
                <a:latin typeface="Arial"/>
                <a:cs typeface="Arial"/>
              </a:rPr>
              <a:t>dall’ISA</a:t>
            </a:r>
            <a:r>
              <a:rPr sz="1550" spc="-45" dirty="0">
                <a:latin typeface="Arial"/>
                <a:cs typeface="Arial"/>
              </a:rPr>
              <a:t> </a:t>
            </a:r>
            <a:r>
              <a:rPr sz="1550" spc="20" dirty="0">
                <a:latin typeface="Arial"/>
                <a:cs typeface="Arial"/>
              </a:rPr>
              <a:t>Italia</a:t>
            </a:r>
            <a:r>
              <a:rPr sz="1550" spc="-20" dirty="0">
                <a:latin typeface="Arial"/>
                <a:cs typeface="Arial"/>
              </a:rPr>
              <a:t> </a:t>
            </a:r>
            <a:r>
              <a:rPr sz="1550" spc="20" dirty="0">
                <a:latin typeface="Arial"/>
                <a:cs typeface="Arial"/>
              </a:rPr>
              <a:t>n°</a:t>
            </a:r>
            <a:r>
              <a:rPr sz="1550" spc="-5" dirty="0">
                <a:latin typeface="Arial"/>
                <a:cs typeface="Arial"/>
              </a:rPr>
              <a:t> </a:t>
            </a:r>
            <a:r>
              <a:rPr sz="1550" spc="25" dirty="0">
                <a:latin typeface="Arial"/>
                <a:cs typeface="Arial"/>
              </a:rPr>
              <a:t>210;</a:t>
            </a:r>
            <a:endParaRPr sz="1550">
              <a:latin typeface="Arial"/>
              <a:cs typeface="Arial"/>
            </a:endParaRPr>
          </a:p>
          <a:p>
            <a:pPr marL="355600" marR="8255" indent="-342900" algn="just">
              <a:lnSpc>
                <a:spcPct val="103000"/>
              </a:lnSpc>
              <a:spcBef>
                <a:spcPts val="409"/>
              </a:spcBef>
              <a:buAutoNum type="arabicPeriod"/>
              <a:tabLst>
                <a:tab pos="356235" algn="l"/>
              </a:tabLst>
            </a:pPr>
            <a:r>
              <a:rPr sz="1550" spc="15" dirty="0">
                <a:latin typeface="Arial"/>
                <a:cs typeface="Arial"/>
              </a:rPr>
              <a:t>In </a:t>
            </a:r>
            <a:r>
              <a:rPr sz="1550" spc="25" dirty="0">
                <a:latin typeface="Arial"/>
                <a:cs typeface="Arial"/>
              </a:rPr>
              <a:t>aggiunta </a:t>
            </a:r>
            <a:r>
              <a:rPr sz="1550" spc="5" dirty="0">
                <a:latin typeface="Arial"/>
                <a:cs typeface="Arial"/>
              </a:rPr>
              <a:t>alla </a:t>
            </a:r>
            <a:r>
              <a:rPr sz="1550" spc="20" dirty="0">
                <a:latin typeface="Arial"/>
                <a:cs typeface="Arial"/>
              </a:rPr>
              <a:t>revisione contabile </a:t>
            </a:r>
            <a:r>
              <a:rPr sz="1550" spc="25" dirty="0">
                <a:latin typeface="Arial"/>
                <a:cs typeface="Arial"/>
              </a:rPr>
              <a:t>del </a:t>
            </a:r>
            <a:r>
              <a:rPr sz="1550" spc="10" dirty="0">
                <a:latin typeface="Arial"/>
                <a:cs typeface="Arial"/>
              </a:rPr>
              <a:t>bilancio, </a:t>
            </a:r>
            <a:r>
              <a:rPr sz="1550" spc="15" dirty="0">
                <a:latin typeface="Arial"/>
                <a:cs typeface="Arial"/>
              </a:rPr>
              <a:t>il revisore </a:t>
            </a:r>
            <a:r>
              <a:rPr sz="1550" spc="25" dirty="0">
                <a:latin typeface="Arial"/>
                <a:cs typeface="Arial"/>
              </a:rPr>
              <a:t>ha </a:t>
            </a:r>
            <a:r>
              <a:rPr sz="1550" dirty="0">
                <a:latin typeface="Arial"/>
                <a:cs typeface="Arial"/>
              </a:rPr>
              <a:t>altri </a:t>
            </a:r>
            <a:r>
              <a:rPr sz="1550" spc="10" dirty="0">
                <a:latin typeface="Arial"/>
                <a:cs typeface="Arial"/>
              </a:rPr>
              <a:t>obblighi </a:t>
            </a:r>
            <a:r>
              <a:rPr sz="1550" spc="20" dirty="0">
                <a:latin typeface="Arial"/>
                <a:cs typeface="Arial"/>
              </a:rPr>
              <a:t>di </a:t>
            </a:r>
            <a:r>
              <a:rPr sz="1550" spc="10" dirty="0">
                <a:latin typeface="Arial"/>
                <a:cs typeface="Arial"/>
              </a:rPr>
              <a:t>reportistica  </a:t>
            </a:r>
            <a:r>
              <a:rPr sz="1550" spc="15" dirty="0">
                <a:latin typeface="Arial"/>
                <a:cs typeface="Arial"/>
              </a:rPr>
              <a:t>previsti </a:t>
            </a:r>
            <a:r>
              <a:rPr sz="1550" spc="10" dirty="0">
                <a:latin typeface="Arial"/>
                <a:cs typeface="Arial"/>
              </a:rPr>
              <a:t>dalla </a:t>
            </a:r>
            <a:r>
              <a:rPr sz="1550" spc="20" dirty="0">
                <a:latin typeface="Arial"/>
                <a:cs typeface="Arial"/>
              </a:rPr>
              <a:t>normativa </a:t>
            </a:r>
            <a:r>
              <a:rPr sz="1550" spc="15" dirty="0">
                <a:latin typeface="Arial"/>
                <a:cs typeface="Arial"/>
              </a:rPr>
              <a:t>nazionale </a:t>
            </a:r>
            <a:r>
              <a:rPr sz="1550" spc="20" dirty="0">
                <a:latin typeface="Arial"/>
                <a:cs typeface="Arial"/>
              </a:rPr>
              <a:t>(giudizio </a:t>
            </a:r>
            <a:r>
              <a:rPr sz="1550" spc="15" dirty="0">
                <a:latin typeface="Arial"/>
                <a:cs typeface="Arial"/>
              </a:rPr>
              <a:t>sulla </a:t>
            </a:r>
            <a:r>
              <a:rPr sz="1550" spc="20" dirty="0">
                <a:latin typeface="Arial"/>
                <a:cs typeface="Arial"/>
              </a:rPr>
              <a:t>coerenza </a:t>
            </a:r>
            <a:r>
              <a:rPr sz="1550" spc="30" dirty="0">
                <a:latin typeface="Arial"/>
                <a:cs typeface="Arial"/>
              </a:rPr>
              <a:t>con </a:t>
            </a:r>
            <a:r>
              <a:rPr sz="1550" spc="-25" dirty="0">
                <a:latin typeface="Arial"/>
                <a:cs typeface="Arial"/>
              </a:rPr>
              <a:t>il </a:t>
            </a:r>
            <a:r>
              <a:rPr sz="1550" spc="10" dirty="0">
                <a:latin typeface="Arial"/>
                <a:cs typeface="Arial"/>
              </a:rPr>
              <a:t>bilancio della </a:t>
            </a:r>
            <a:r>
              <a:rPr sz="1550" spc="20" dirty="0">
                <a:latin typeface="Arial"/>
                <a:cs typeface="Arial"/>
              </a:rPr>
              <a:t>relazione  </a:t>
            </a:r>
            <a:r>
              <a:rPr sz="1550" spc="25" dirty="0">
                <a:latin typeface="Arial"/>
                <a:cs typeface="Arial"/>
              </a:rPr>
              <a:t>sulla </a:t>
            </a:r>
            <a:r>
              <a:rPr sz="1550" spc="20" dirty="0">
                <a:latin typeface="Arial"/>
                <a:cs typeface="Arial"/>
              </a:rPr>
              <a:t>gestione </a:t>
            </a:r>
            <a:r>
              <a:rPr sz="1550" spc="15" dirty="0">
                <a:latin typeface="Arial"/>
                <a:cs typeface="Arial"/>
              </a:rPr>
              <a:t>e </a:t>
            </a:r>
            <a:r>
              <a:rPr sz="1550" spc="10" dirty="0">
                <a:latin typeface="Arial"/>
                <a:cs typeface="Arial"/>
              </a:rPr>
              <a:t>sulla </a:t>
            </a:r>
            <a:r>
              <a:rPr sz="1550" spc="5" dirty="0">
                <a:latin typeface="Arial"/>
                <a:cs typeface="Arial"/>
              </a:rPr>
              <a:t>sua </a:t>
            </a:r>
            <a:r>
              <a:rPr sz="1550" spc="20" dirty="0">
                <a:latin typeface="Arial"/>
                <a:cs typeface="Arial"/>
              </a:rPr>
              <a:t>conformità </a:t>
            </a:r>
            <a:r>
              <a:rPr sz="1550" spc="5" dirty="0">
                <a:latin typeface="Arial"/>
                <a:cs typeface="Arial"/>
              </a:rPr>
              <a:t>alle </a:t>
            </a:r>
            <a:r>
              <a:rPr sz="1550" spc="15" dirty="0">
                <a:latin typeface="Arial"/>
                <a:cs typeface="Arial"/>
              </a:rPr>
              <a:t>norme </a:t>
            </a:r>
            <a:r>
              <a:rPr sz="1550" spc="-20" dirty="0">
                <a:latin typeface="Arial"/>
                <a:cs typeface="Arial"/>
              </a:rPr>
              <a:t>di </a:t>
            </a:r>
            <a:r>
              <a:rPr sz="1550" spc="15" dirty="0">
                <a:latin typeface="Arial"/>
                <a:cs typeface="Arial"/>
              </a:rPr>
              <a:t>legge; dichiarazione </a:t>
            </a:r>
            <a:r>
              <a:rPr sz="1550" spc="20" dirty="0">
                <a:latin typeface="Arial"/>
                <a:cs typeface="Arial"/>
              </a:rPr>
              <a:t>di </a:t>
            </a:r>
            <a:r>
              <a:rPr sz="1550" spc="25" dirty="0">
                <a:latin typeface="Arial"/>
                <a:cs typeface="Arial"/>
              </a:rPr>
              <a:t>cui </a:t>
            </a:r>
            <a:r>
              <a:rPr sz="1550" spc="10" dirty="0">
                <a:latin typeface="Arial"/>
                <a:cs typeface="Arial"/>
              </a:rPr>
              <a:t>all’articolo  </a:t>
            </a:r>
            <a:r>
              <a:rPr sz="1550" spc="25" dirty="0">
                <a:latin typeface="Arial"/>
                <a:cs typeface="Arial"/>
              </a:rPr>
              <a:t>14, </a:t>
            </a:r>
            <a:r>
              <a:rPr sz="1550" spc="40" dirty="0">
                <a:latin typeface="Arial"/>
                <a:cs typeface="Arial"/>
              </a:rPr>
              <a:t>comma </a:t>
            </a:r>
            <a:r>
              <a:rPr sz="1550" spc="20" dirty="0">
                <a:latin typeface="Arial"/>
                <a:cs typeface="Arial"/>
              </a:rPr>
              <a:t>2, lettera </a:t>
            </a:r>
            <a:r>
              <a:rPr sz="1550" spc="15" dirty="0">
                <a:latin typeface="Arial"/>
                <a:cs typeface="Arial"/>
              </a:rPr>
              <a:t>e), </a:t>
            </a:r>
            <a:r>
              <a:rPr sz="1550" dirty="0">
                <a:latin typeface="Arial"/>
                <a:cs typeface="Arial"/>
              </a:rPr>
              <a:t>del </a:t>
            </a:r>
            <a:r>
              <a:rPr sz="1550" spc="20" dirty="0">
                <a:latin typeface="Arial"/>
                <a:cs typeface="Arial"/>
              </a:rPr>
              <a:t>DLgs 39/2010. </a:t>
            </a:r>
            <a:r>
              <a:rPr sz="1550" spc="15" dirty="0">
                <a:latin typeface="Arial"/>
                <a:cs typeface="Arial"/>
              </a:rPr>
              <a:t>A causa </a:t>
            </a:r>
            <a:r>
              <a:rPr sz="1550" spc="10" dirty="0">
                <a:latin typeface="Arial"/>
                <a:cs typeface="Arial"/>
              </a:rPr>
              <a:t>dell’inattendibilità </a:t>
            </a:r>
            <a:r>
              <a:rPr sz="1550" dirty="0">
                <a:latin typeface="Arial"/>
                <a:cs typeface="Arial"/>
              </a:rPr>
              <a:t>del </a:t>
            </a:r>
            <a:r>
              <a:rPr sz="1550" spc="10" dirty="0">
                <a:latin typeface="Arial"/>
                <a:cs typeface="Arial"/>
              </a:rPr>
              <a:t>bilancio, </a:t>
            </a:r>
            <a:r>
              <a:rPr sz="1550" spc="15" dirty="0">
                <a:latin typeface="Arial"/>
                <a:cs typeface="Arial"/>
              </a:rPr>
              <a:t>viene  dichiarata </a:t>
            </a:r>
            <a:r>
              <a:rPr sz="1550" spc="10" dirty="0">
                <a:latin typeface="Arial"/>
                <a:cs typeface="Arial"/>
              </a:rPr>
              <a:t>l’impossibilità </a:t>
            </a:r>
            <a:r>
              <a:rPr sz="1550" spc="-20" dirty="0">
                <a:latin typeface="Arial"/>
                <a:cs typeface="Arial"/>
              </a:rPr>
              <a:t>di </a:t>
            </a:r>
            <a:r>
              <a:rPr sz="1550" spc="20" dirty="0">
                <a:latin typeface="Arial"/>
                <a:cs typeface="Arial"/>
              </a:rPr>
              <a:t>esprimere </a:t>
            </a:r>
            <a:r>
              <a:rPr sz="1550" spc="25" dirty="0">
                <a:latin typeface="Arial"/>
                <a:cs typeface="Arial"/>
              </a:rPr>
              <a:t>un </a:t>
            </a:r>
            <a:r>
              <a:rPr sz="1550" spc="10" dirty="0">
                <a:latin typeface="Arial"/>
                <a:cs typeface="Arial"/>
              </a:rPr>
              <a:t>giudizio sulla coerenza </a:t>
            </a:r>
            <a:r>
              <a:rPr sz="1550" spc="30" dirty="0">
                <a:latin typeface="Arial"/>
                <a:cs typeface="Arial"/>
              </a:rPr>
              <a:t>con </a:t>
            </a:r>
            <a:r>
              <a:rPr sz="1550" spc="15" dirty="0">
                <a:latin typeface="Arial"/>
                <a:cs typeface="Arial"/>
              </a:rPr>
              <a:t>il </a:t>
            </a:r>
            <a:r>
              <a:rPr sz="1550" spc="10" dirty="0">
                <a:latin typeface="Arial"/>
                <a:cs typeface="Arial"/>
              </a:rPr>
              <a:t>bilancio della  </a:t>
            </a:r>
            <a:r>
              <a:rPr sz="1550" spc="20" dirty="0">
                <a:latin typeface="Arial"/>
                <a:cs typeface="Arial"/>
              </a:rPr>
              <a:t>relazione </a:t>
            </a:r>
            <a:r>
              <a:rPr sz="1550" spc="10" dirty="0">
                <a:latin typeface="Arial"/>
                <a:cs typeface="Arial"/>
              </a:rPr>
              <a:t>sulla </a:t>
            </a:r>
            <a:r>
              <a:rPr sz="1550" spc="20" dirty="0">
                <a:latin typeface="Arial"/>
                <a:cs typeface="Arial"/>
              </a:rPr>
              <a:t>gestione </a:t>
            </a:r>
            <a:r>
              <a:rPr sz="1550" spc="15" dirty="0">
                <a:latin typeface="Arial"/>
                <a:cs typeface="Arial"/>
              </a:rPr>
              <a:t>e </a:t>
            </a:r>
            <a:r>
              <a:rPr sz="1550" spc="10" dirty="0">
                <a:latin typeface="Arial"/>
                <a:cs typeface="Arial"/>
              </a:rPr>
              <a:t>sulla </a:t>
            </a:r>
            <a:r>
              <a:rPr sz="1550" spc="30" dirty="0">
                <a:latin typeface="Arial"/>
                <a:cs typeface="Arial"/>
              </a:rPr>
              <a:t>sua </a:t>
            </a:r>
            <a:r>
              <a:rPr sz="1550" spc="20" dirty="0">
                <a:latin typeface="Arial"/>
                <a:cs typeface="Arial"/>
              </a:rPr>
              <a:t>conformità </a:t>
            </a:r>
            <a:r>
              <a:rPr sz="1550" spc="25" dirty="0">
                <a:latin typeface="Arial"/>
                <a:cs typeface="Arial"/>
              </a:rPr>
              <a:t>alle </a:t>
            </a:r>
            <a:r>
              <a:rPr sz="1550" spc="15" dirty="0">
                <a:latin typeface="Arial"/>
                <a:cs typeface="Arial"/>
              </a:rPr>
              <a:t>norme </a:t>
            </a:r>
            <a:r>
              <a:rPr sz="1550" spc="20" dirty="0">
                <a:latin typeface="Arial"/>
                <a:cs typeface="Arial"/>
              </a:rPr>
              <a:t>di </a:t>
            </a:r>
            <a:r>
              <a:rPr sz="1550" spc="10" dirty="0">
                <a:latin typeface="Arial"/>
                <a:cs typeface="Arial"/>
              </a:rPr>
              <a:t>legge </a:t>
            </a:r>
            <a:r>
              <a:rPr sz="1550" spc="20" dirty="0">
                <a:latin typeface="Arial"/>
                <a:cs typeface="Arial"/>
              </a:rPr>
              <a:t>nonché </a:t>
            </a:r>
            <a:r>
              <a:rPr sz="1550" spc="15" dirty="0">
                <a:latin typeface="Arial"/>
                <a:cs typeface="Arial"/>
              </a:rPr>
              <a:t>l’impossibilità  </a:t>
            </a:r>
            <a:r>
              <a:rPr sz="1550" spc="20" dirty="0">
                <a:latin typeface="Arial"/>
                <a:cs typeface="Arial"/>
              </a:rPr>
              <a:t>di</a:t>
            </a:r>
            <a:r>
              <a:rPr sz="1550" spc="-110" dirty="0">
                <a:latin typeface="Arial"/>
                <a:cs typeface="Arial"/>
              </a:rPr>
              <a:t> </a:t>
            </a:r>
            <a:r>
              <a:rPr sz="1550" spc="25" dirty="0">
                <a:latin typeface="Arial"/>
                <a:cs typeface="Arial"/>
              </a:rPr>
              <a:t>rilasciare</a:t>
            </a:r>
            <a:r>
              <a:rPr sz="1550" spc="-20" dirty="0">
                <a:latin typeface="Arial"/>
                <a:cs typeface="Arial"/>
              </a:rPr>
              <a:t> </a:t>
            </a:r>
            <a:r>
              <a:rPr sz="1550" spc="20" dirty="0">
                <a:latin typeface="Arial"/>
                <a:cs typeface="Arial"/>
              </a:rPr>
              <a:t>la</a:t>
            </a:r>
            <a:r>
              <a:rPr sz="1550" spc="-35" dirty="0">
                <a:latin typeface="Arial"/>
                <a:cs typeface="Arial"/>
              </a:rPr>
              <a:t> </a:t>
            </a:r>
            <a:r>
              <a:rPr sz="1550" spc="25" dirty="0">
                <a:latin typeface="Arial"/>
                <a:cs typeface="Arial"/>
              </a:rPr>
              <a:t>dichiarazione</a:t>
            </a:r>
            <a:r>
              <a:rPr sz="1550" spc="-85" dirty="0">
                <a:latin typeface="Arial"/>
                <a:cs typeface="Arial"/>
              </a:rPr>
              <a:t> </a:t>
            </a:r>
            <a:r>
              <a:rPr sz="1550" spc="20" dirty="0">
                <a:latin typeface="Arial"/>
                <a:cs typeface="Arial"/>
              </a:rPr>
              <a:t>di</a:t>
            </a:r>
            <a:r>
              <a:rPr sz="1550" spc="40" dirty="0">
                <a:latin typeface="Arial"/>
                <a:cs typeface="Arial"/>
              </a:rPr>
              <a:t> </a:t>
            </a:r>
            <a:r>
              <a:rPr sz="1550" spc="25" dirty="0">
                <a:latin typeface="Arial"/>
                <a:cs typeface="Arial"/>
              </a:rPr>
              <a:t>cui</a:t>
            </a:r>
            <a:r>
              <a:rPr sz="1550" spc="-30" dirty="0">
                <a:latin typeface="Arial"/>
                <a:cs typeface="Arial"/>
              </a:rPr>
              <a:t> </a:t>
            </a:r>
            <a:r>
              <a:rPr sz="1550" spc="25" dirty="0">
                <a:latin typeface="Arial"/>
                <a:cs typeface="Arial"/>
              </a:rPr>
              <a:t>all’articolo</a:t>
            </a:r>
            <a:r>
              <a:rPr sz="1550" spc="-95" dirty="0">
                <a:latin typeface="Arial"/>
                <a:cs typeface="Arial"/>
              </a:rPr>
              <a:t> </a:t>
            </a:r>
            <a:r>
              <a:rPr sz="1550" spc="25" dirty="0">
                <a:latin typeface="Arial"/>
                <a:cs typeface="Arial"/>
              </a:rPr>
              <a:t>14,</a:t>
            </a:r>
            <a:r>
              <a:rPr sz="1550" spc="-45" dirty="0">
                <a:latin typeface="Arial"/>
                <a:cs typeface="Arial"/>
              </a:rPr>
              <a:t> </a:t>
            </a:r>
            <a:r>
              <a:rPr sz="1550" spc="40" dirty="0">
                <a:latin typeface="Arial"/>
                <a:cs typeface="Arial"/>
              </a:rPr>
              <a:t>comma</a:t>
            </a:r>
            <a:r>
              <a:rPr sz="1550" spc="-25" dirty="0">
                <a:latin typeface="Arial"/>
                <a:cs typeface="Arial"/>
              </a:rPr>
              <a:t> </a:t>
            </a:r>
            <a:r>
              <a:rPr sz="1550" spc="20" dirty="0">
                <a:latin typeface="Arial"/>
                <a:cs typeface="Arial"/>
              </a:rPr>
              <a:t>2,</a:t>
            </a:r>
            <a:r>
              <a:rPr sz="1550" spc="30" dirty="0">
                <a:latin typeface="Arial"/>
                <a:cs typeface="Arial"/>
              </a:rPr>
              <a:t> </a:t>
            </a:r>
            <a:r>
              <a:rPr sz="1550" spc="20" dirty="0">
                <a:latin typeface="Arial"/>
                <a:cs typeface="Arial"/>
              </a:rPr>
              <a:t>lettera</a:t>
            </a:r>
            <a:r>
              <a:rPr sz="1550" spc="-25" dirty="0">
                <a:latin typeface="Arial"/>
                <a:cs typeface="Arial"/>
              </a:rPr>
              <a:t> </a:t>
            </a:r>
            <a:r>
              <a:rPr sz="1550" spc="15" dirty="0">
                <a:latin typeface="Arial"/>
                <a:cs typeface="Arial"/>
              </a:rPr>
              <a:t>e),</a:t>
            </a:r>
            <a:r>
              <a:rPr sz="1550" spc="30" dirty="0">
                <a:latin typeface="Arial"/>
                <a:cs typeface="Arial"/>
              </a:rPr>
              <a:t> </a:t>
            </a:r>
            <a:r>
              <a:rPr sz="1550" spc="25" dirty="0">
                <a:latin typeface="Arial"/>
                <a:cs typeface="Arial"/>
              </a:rPr>
              <a:t>del</a:t>
            </a:r>
            <a:r>
              <a:rPr sz="1550" spc="45" dirty="0">
                <a:latin typeface="Arial"/>
                <a:cs typeface="Arial"/>
              </a:rPr>
              <a:t> </a:t>
            </a:r>
            <a:r>
              <a:rPr sz="1550" spc="20" dirty="0">
                <a:latin typeface="Arial"/>
                <a:cs typeface="Arial"/>
              </a:rPr>
              <a:t>DLgs</a:t>
            </a:r>
            <a:r>
              <a:rPr sz="1550" spc="-25" dirty="0">
                <a:latin typeface="Arial"/>
                <a:cs typeface="Arial"/>
              </a:rPr>
              <a:t> </a:t>
            </a:r>
            <a:r>
              <a:rPr sz="1550" spc="30" dirty="0">
                <a:latin typeface="Arial"/>
                <a:cs typeface="Arial"/>
              </a:rPr>
              <a:t>39/2010.</a:t>
            </a:r>
            <a:endParaRPr sz="1550">
              <a:latin typeface="Arial"/>
              <a:cs typeface="Arial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383222" y="872807"/>
            <a:ext cx="1845945" cy="35750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pc="5" dirty="0"/>
              <a:t>SA Italia</a:t>
            </a:r>
            <a:r>
              <a:rPr spc="-70" dirty="0"/>
              <a:t> </a:t>
            </a:r>
            <a:r>
              <a:rPr spc="5" dirty="0"/>
              <a:t>720B</a:t>
            </a:r>
          </a:p>
        </p:txBody>
      </p:sp>
      <p:sp>
        <p:nvSpPr>
          <p:cNvPr id="5" name="object 5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ts val="1670"/>
              </a:lnSpc>
            </a:pPr>
            <a:fld id="{81D60167-4931-47E6-BA6A-407CBD079E47}" type="slidenum">
              <a:rPr spc="10" dirty="0"/>
              <a:t>32</a:t>
            </a:fld>
            <a:endParaRPr spc="1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17370F5-C2C8-408B-A47B-222BC85D5CCA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8518" y="76200"/>
            <a:ext cx="1386882" cy="126919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29882" y="1509966"/>
            <a:ext cx="8410575" cy="4316095"/>
          </a:xfrm>
          <a:prstGeom prst="rect">
            <a:avLst/>
          </a:prstGeom>
        </p:spPr>
        <p:txBody>
          <a:bodyPr vert="horz" wrap="square" lIns="0" tIns="10795" rIns="0" bIns="0" rtlCol="0">
            <a:spAutoFit/>
          </a:bodyPr>
          <a:lstStyle/>
          <a:p>
            <a:pPr marL="127000" marR="116205" indent="-5715" algn="ctr">
              <a:lnSpc>
                <a:spcPct val="100800"/>
              </a:lnSpc>
              <a:spcBef>
                <a:spcPts val="85"/>
              </a:spcBef>
            </a:pPr>
            <a:r>
              <a:rPr sz="1800" b="1" dirty="0">
                <a:latin typeface="Arial"/>
                <a:cs typeface="Arial"/>
              </a:rPr>
              <a:t>RELAZIONE </a:t>
            </a:r>
            <a:r>
              <a:rPr sz="1800" b="1" spc="-5" dirty="0">
                <a:latin typeface="Arial"/>
                <a:cs typeface="Arial"/>
              </a:rPr>
              <a:t>[DEL </a:t>
            </a:r>
            <a:r>
              <a:rPr sz="1800" b="1" dirty="0">
                <a:latin typeface="Arial"/>
                <a:cs typeface="Arial"/>
              </a:rPr>
              <a:t>REVISORE][DELLA </a:t>
            </a:r>
            <a:r>
              <a:rPr sz="1800" b="1" spc="5" dirty="0">
                <a:latin typeface="Arial"/>
                <a:cs typeface="Arial"/>
              </a:rPr>
              <a:t>SOCIETÀ </a:t>
            </a:r>
            <a:r>
              <a:rPr sz="1800" b="1" spc="-15" dirty="0">
                <a:latin typeface="Arial"/>
                <a:cs typeface="Arial"/>
              </a:rPr>
              <a:t>DI </a:t>
            </a:r>
            <a:r>
              <a:rPr sz="1800" b="1" dirty="0">
                <a:latin typeface="Arial"/>
                <a:cs typeface="Arial"/>
              </a:rPr>
              <a:t>REVISIONE]  </a:t>
            </a:r>
            <a:r>
              <a:rPr sz="1800" b="1" spc="-5" dirty="0">
                <a:latin typeface="Arial"/>
                <a:cs typeface="Arial"/>
              </a:rPr>
              <a:t>INDIPENDENTE </a:t>
            </a:r>
            <a:r>
              <a:rPr sz="1800" b="1" spc="-15" dirty="0">
                <a:latin typeface="Arial"/>
                <a:cs typeface="Arial"/>
              </a:rPr>
              <a:t>AI </a:t>
            </a:r>
            <a:r>
              <a:rPr sz="1800" b="1" spc="-5" dirty="0">
                <a:latin typeface="Arial"/>
                <a:cs typeface="Arial"/>
              </a:rPr>
              <a:t>SENSI </a:t>
            </a:r>
            <a:r>
              <a:rPr sz="1800" b="1" spc="5" dirty="0">
                <a:latin typeface="Arial"/>
                <a:cs typeface="Arial"/>
              </a:rPr>
              <a:t>DEGLI </a:t>
            </a:r>
            <a:r>
              <a:rPr sz="1800" b="1" dirty="0">
                <a:latin typeface="Arial"/>
                <a:cs typeface="Arial"/>
              </a:rPr>
              <a:t>ARTICOLI </a:t>
            </a:r>
            <a:r>
              <a:rPr sz="1800" b="1" spc="-15" dirty="0">
                <a:latin typeface="Arial"/>
                <a:cs typeface="Arial"/>
              </a:rPr>
              <a:t>14 </a:t>
            </a:r>
            <a:r>
              <a:rPr sz="1800" b="1" dirty="0">
                <a:latin typeface="Arial"/>
                <a:cs typeface="Arial"/>
              </a:rPr>
              <a:t>E </a:t>
            </a:r>
            <a:r>
              <a:rPr sz="1800" b="1" spc="-15" dirty="0">
                <a:latin typeface="Arial"/>
                <a:cs typeface="Arial"/>
              </a:rPr>
              <a:t>16 </a:t>
            </a:r>
            <a:r>
              <a:rPr sz="1800" b="1" spc="-10" dirty="0">
                <a:latin typeface="Arial"/>
                <a:cs typeface="Arial"/>
              </a:rPr>
              <a:t>DEL </a:t>
            </a:r>
            <a:r>
              <a:rPr sz="1800" b="1" spc="5" dirty="0">
                <a:latin typeface="Arial"/>
                <a:cs typeface="Arial"/>
              </a:rPr>
              <a:t>DLGS </a:t>
            </a:r>
            <a:r>
              <a:rPr sz="1800" b="1" spc="-15" dirty="0">
                <a:latin typeface="Arial"/>
                <a:cs typeface="Arial"/>
              </a:rPr>
              <a:t>27 </a:t>
            </a:r>
            <a:r>
              <a:rPr sz="1800" b="1" spc="-5" dirty="0">
                <a:latin typeface="Arial"/>
                <a:cs typeface="Arial"/>
              </a:rPr>
              <a:t>GENNAIO  </a:t>
            </a:r>
            <a:r>
              <a:rPr sz="1800" b="1" spc="-25" dirty="0">
                <a:latin typeface="Arial"/>
                <a:cs typeface="Arial"/>
              </a:rPr>
              <a:t>2010, </a:t>
            </a:r>
            <a:r>
              <a:rPr sz="1800" b="1" spc="-15" dirty="0">
                <a:latin typeface="Arial"/>
                <a:cs typeface="Arial"/>
              </a:rPr>
              <a:t>N°</a:t>
            </a:r>
            <a:r>
              <a:rPr sz="1800" b="1" spc="45" dirty="0">
                <a:latin typeface="Arial"/>
                <a:cs typeface="Arial"/>
              </a:rPr>
              <a:t> </a:t>
            </a:r>
            <a:r>
              <a:rPr sz="1800" b="1" spc="-25" dirty="0">
                <a:latin typeface="Arial"/>
                <a:cs typeface="Arial"/>
              </a:rPr>
              <a:t>39</a:t>
            </a:r>
            <a:endParaRPr sz="1800">
              <a:latin typeface="Arial"/>
              <a:cs typeface="Arial"/>
            </a:endParaRPr>
          </a:p>
          <a:p>
            <a:pPr marL="12700" algn="just">
              <a:lnSpc>
                <a:spcPct val="100000"/>
              </a:lnSpc>
              <a:spcBef>
                <a:spcPts val="395"/>
              </a:spcBef>
            </a:pPr>
            <a:r>
              <a:rPr sz="1800" spc="-15" dirty="0">
                <a:latin typeface="Arial"/>
                <a:cs typeface="Arial"/>
              </a:rPr>
              <a:t>Agli azionisti </a:t>
            </a:r>
            <a:r>
              <a:rPr sz="1800" spc="-20" dirty="0">
                <a:latin typeface="Arial"/>
                <a:cs typeface="Arial"/>
              </a:rPr>
              <a:t>della </a:t>
            </a:r>
            <a:r>
              <a:rPr sz="1800" i="1" dirty="0">
                <a:latin typeface="Arial"/>
                <a:cs typeface="Arial"/>
              </a:rPr>
              <a:t>ABC</a:t>
            </a:r>
            <a:r>
              <a:rPr sz="1800" i="1" spc="185" dirty="0">
                <a:latin typeface="Arial"/>
                <a:cs typeface="Arial"/>
              </a:rPr>
              <a:t> </a:t>
            </a:r>
            <a:r>
              <a:rPr sz="1800" spc="-10" dirty="0">
                <a:latin typeface="Arial"/>
                <a:cs typeface="Arial"/>
              </a:rPr>
              <a:t>SpA</a:t>
            </a:r>
            <a:endParaRPr sz="18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45"/>
              </a:spcBef>
            </a:pPr>
            <a:endParaRPr sz="2650">
              <a:latin typeface="Times New Roman"/>
              <a:cs typeface="Times New Roman"/>
            </a:endParaRPr>
          </a:p>
          <a:p>
            <a:pPr marL="12700" algn="just">
              <a:lnSpc>
                <a:spcPct val="100000"/>
              </a:lnSpc>
            </a:pPr>
            <a:r>
              <a:rPr sz="1800" b="1" dirty="0">
                <a:latin typeface="Arial"/>
                <a:cs typeface="Arial"/>
              </a:rPr>
              <a:t>Relazione </a:t>
            </a:r>
            <a:r>
              <a:rPr sz="1800" b="1" spc="-5" dirty="0">
                <a:latin typeface="Arial"/>
                <a:cs typeface="Arial"/>
              </a:rPr>
              <a:t>sul </a:t>
            </a:r>
            <a:r>
              <a:rPr sz="1800" b="1" spc="5" dirty="0">
                <a:latin typeface="Arial"/>
                <a:cs typeface="Arial"/>
              </a:rPr>
              <a:t>bilancio</a:t>
            </a:r>
            <a:r>
              <a:rPr sz="1800" b="1" spc="-195" dirty="0">
                <a:latin typeface="Arial"/>
                <a:cs typeface="Arial"/>
              </a:rPr>
              <a:t> </a:t>
            </a:r>
            <a:r>
              <a:rPr sz="1800" b="1" dirty="0">
                <a:latin typeface="Arial"/>
                <a:cs typeface="Arial"/>
              </a:rPr>
              <a:t>[d’esercizio][consolidato]</a:t>
            </a:r>
            <a:endParaRPr sz="1800">
              <a:latin typeface="Arial"/>
              <a:cs typeface="Arial"/>
            </a:endParaRPr>
          </a:p>
          <a:p>
            <a:pPr marL="12700" algn="just">
              <a:lnSpc>
                <a:spcPct val="100000"/>
              </a:lnSpc>
              <a:spcBef>
                <a:spcPts val="395"/>
              </a:spcBef>
            </a:pPr>
            <a:r>
              <a:rPr sz="1800" b="1" dirty="0">
                <a:latin typeface="Arial"/>
                <a:cs typeface="Arial"/>
              </a:rPr>
              <a:t>…</a:t>
            </a:r>
            <a:endParaRPr sz="18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35"/>
              </a:spcBef>
            </a:pPr>
            <a:endParaRPr sz="2600">
              <a:latin typeface="Times New Roman"/>
              <a:cs typeface="Times New Roman"/>
            </a:endParaRPr>
          </a:p>
          <a:p>
            <a:pPr marL="12700" algn="just">
              <a:lnSpc>
                <a:spcPct val="100000"/>
              </a:lnSpc>
            </a:pPr>
            <a:r>
              <a:rPr sz="1800" b="1" dirty="0">
                <a:latin typeface="Arial"/>
                <a:cs typeface="Arial"/>
              </a:rPr>
              <a:t>Relazione </a:t>
            </a:r>
            <a:r>
              <a:rPr sz="1800" b="1" spc="-15" dirty="0">
                <a:latin typeface="Arial"/>
                <a:cs typeface="Arial"/>
              </a:rPr>
              <a:t>su </a:t>
            </a:r>
            <a:r>
              <a:rPr sz="1800" b="1" spc="-10" dirty="0">
                <a:latin typeface="Arial"/>
                <a:cs typeface="Arial"/>
              </a:rPr>
              <a:t>altre </a:t>
            </a:r>
            <a:r>
              <a:rPr sz="1800" b="1" spc="10" dirty="0">
                <a:latin typeface="Arial"/>
                <a:cs typeface="Arial"/>
              </a:rPr>
              <a:t>disposizioni di </a:t>
            </a:r>
            <a:r>
              <a:rPr sz="1800" b="1" spc="5" dirty="0">
                <a:latin typeface="Arial"/>
                <a:cs typeface="Arial"/>
              </a:rPr>
              <a:t>legge </a:t>
            </a:r>
            <a:r>
              <a:rPr sz="1800" b="1" dirty="0">
                <a:latin typeface="Arial"/>
                <a:cs typeface="Arial"/>
              </a:rPr>
              <a:t>e</a:t>
            </a:r>
            <a:r>
              <a:rPr sz="1800" b="1" spc="-315" dirty="0">
                <a:latin typeface="Arial"/>
                <a:cs typeface="Arial"/>
              </a:rPr>
              <a:t> </a:t>
            </a:r>
            <a:r>
              <a:rPr sz="1800" b="1" spc="-10" dirty="0">
                <a:latin typeface="Arial"/>
                <a:cs typeface="Arial"/>
              </a:rPr>
              <a:t>regolamentari</a:t>
            </a:r>
            <a:endParaRPr sz="1800">
              <a:latin typeface="Arial"/>
              <a:cs typeface="Arial"/>
            </a:endParaRPr>
          </a:p>
          <a:p>
            <a:pPr marL="12700" marR="5080" algn="just">
              <a:lnSpc>
                <a:spcPct val="99700"/>
              </a:lnSpc>
              <a:spcBef>
                <a:spcPts val="475"/>
              </a:spcBef>
            </a:pPr>
            <a:r>
              <a:rPr sz="1800" spc="-5" dirty="0">
                <a:latin typeface="Arial"/>
                <a:cs typeface="Arial"/>
              </a:rPr>
              <a:t>Gli </a:t>
            </a:r>
            <a:r>
              <a:rPr sz="1800" spc="-10" dirty="0">
                <a:latin typeface="Arial"/>
                <a:cs typeface="Arial"/>
              </a:rPr>
              <a:t>amministratori della </a:t>
            </a:r>
            <a:r>
              <a:rPr sz="1800" dirty="0">
                <a:latin typeface="Arial"/>
                <a:cs typeface="Arial"/>
              </a:rPr>
              <a:t>ABC </a:t>
            </a:r>
            <a:r>
              <a:rPr sz="1800" spc="-10" dirty="0">
                <a:latin typeface="Arial"/>
                <a:cs typeface="Arial"/>
              </a:rPr>
              <a:t>SpA </a:t>
            </a:r>
            <a:r>
              <a:rPr sz="1800" spc="-15" dirty="0">
                <a:latin typeface="Arial"/>
                <a:cs typeface="Arial"/>
              </a:rPr>
              <a:t>sono </a:t>
            </a:r>
            <a:r>
              <a:rPr sz="1800" spc="-5" dirty="0">
                <a:latin typeface="Arial"/>
                <a:cs typeface="Arial"/>
              </a:rPr>
              <a:t>responsabili </a:t>
            </a:r>
            <a:r>
              <a:rPr sz="1800" spc="-20" dirty="0">
                <a:latin typeface="Arial"/>
                <a:cs typeface="Arial"/>
              </a:rPr>
              <a:t>per </a:t>
            </a:r>
            <a:r>
              <a:rPr sz="1800" spc="-15" dirty="0">
                <a:latin typeface="Arial"/>
                <a:cs typeface="Arial"/>
              </a:rPr>
              <a:t>la </a:t>
            </a:r>
            <a:r>
              <a:rPr sz="1800" spc="-5" dirty="0">
                <a:latin typeface="Arial"/>
                <a:cs typeface="Arial"/>
              </a:rPr>
              <a:t>predisposizione </a:t>
            </a:r>
            <a:r>
              <a:rPr sz="1800" spc="-10" dirty="0">
                <a:latin typeface="Arial"/>
                <a:cs typeface="Arial"/>
              </a:rPr>
              <a:t>della  </a:t>
            </a:r>
            <a:r>
              <a:rPr sz="1800" spc="-15" dirty="0">
                <a:latin typeface="Arial"/>
                <a:cs typeface="Arial"/>
              </a:rPr>
              <a:t>relazione </a:t>
            </a:r>
            <a:r>
              <a:rPr sz="1800" spc="-5" dirty="0">
                <a:latin typeface="Arial"/>
                <a:cs typeface="Arial"/>
              </a:rPr>
              <a:t>sulla </a:t>
            </a:r>
            <a:r>
              <a:rPr sz="1800" dirty="0">
                <a:latin typeface="Arial"/>
                <a:cs typeface="Arial"/>
              </a:rPr>
              <a:t>gestione </a:t>
            </a:r>
            <a:r>
              <a:rPr sz="1800" spc="-10" dirty="0">
                <a:latin typeface="Arial"/>
                <a:cs typeface="Arial"/>
              </a:rPr>
              <a:t>della </a:t>
            </a:r>
            <a:r>
              <a:rPr sz="1800" dirty="0">
                <a:latin typeface="Arial"/>
                <a:cs typeface="Arial"/>
              </a:rPr>
              <a:t>ABC </a:t>
            </a:r>
            <a:r>
              <a:rPr sz="1800" spc="-10" dirty="0">
                <a:latin typeface="Arial"/>
                <a:cs typeface="Arial"/>
              </a:rPr>
              <a:t>SpA [del gruppo </a:t>
            </a:r>
            <a:r>
              <a:rPr sz="1800" spc="-5" dirty="0">
                <a:latin typeface="Arial"/>
                <a:cs typeface="Arial"/>
              </a:rPr>
              <a:t>ABC] </a:t>
            </a:r>
            <a:r>
              <a:rPr sz="1800" spc="-15" dirty="0">
                <a:latin typeface="Arial"/>
                <a:cs typeface="Arial"/>
              </a:rPr>
              <a:t>al </a:t>
            </a:r>
            <a:r>
              <a:rPr sz="1800" dirty="0">
                <a:latin typeface="Arial"/>
                <a:cs typeface="Arial"/>
              </a:rPr>
              <a:t>[gg][mm][aa], </a:t>
            </a:r>
            <a:r>
              <a:rPr sz="1800" spc="-20" dirty="0">
                <a:latin typeface="Arial"/>
                <a:cs typeface="Arial"/>
              </a:rPr>
              <a:t>incluse  </a:t>
            </a:r>
            <a:r>
              <a:rPr sz="1800" spc="-15" dirty="0">
                <a:latin typeface="Arial"/>
                <a:cs typeface="Arial"/>
              </a:rPr>
              <a:t>la </a:t>
            </a:r>
            <a:r>
              <a:rPr sz="1800" spc="-10" dirty="0">
                <a:latin typeface="Arial"/>
                <a:cs typeface="Arial"/>
              </a:rPr>
              <a:t>sua coerenza con </a:t>
            </a:r>
            <a:r>
              <a:rPr sz="1800" spc="-15" dirty="0">
                <a:latin typeface="Arial"/>
                <a:cs typeface="Arial"/>
              </a:rPr>
              <a:t>il </a:t>
            </a:r>
            <a:r>
              <a:rPr sz="1800" spc="-5" dirty="0">
                <a:latin typeface="Arial"/>
                <a:cs typeface="Arial"/>
              </a:rPr>
              <a:t>relativo </a:t>
            </a:r>
            <a:r>
              <a:rPr sz="1800" spc="-15" dirty="0">
                <a:latin typeface="Arial"/>
                <a:cs typeface="Arial"/>
              </a:rPr>
              <a:t>bilancio </a:t>
            </a:r>
            <a:r>
              <a:rPr sz="1800" spc="-5" dirty="0">
                <a:latin typeface="Arial"/>
                <a:cs typeface="Arial"/>
              </a:rPr>
              <a:t>[d’esercizio][consolidato] </a:t>
            </a:r>
            <a:r>
              <a:rPr sz="1800" dirty="0">
                <a:latin typeface="Arial"/>
                <a:cs typeface="Arial"/>
              </a:rPr>
              <a:t>e </a:t>
            </a:r>
            <a:r>
              <a:rPr sz="1800" spc="-15" dirty="0">
                <a:latin typeface="Arial"/>
                <a:cs typeface="Arial"/>
              </a:rPr>
              <a:t>la </a:t>
            </a:r>
            <a:r>
              <a:rPr sz="1800" spc="-10" dirty="0">
                <a:latin typeface="Arial"/>
                <a:cs typeface="Arial"/>
              </a:rPr>
              <a:t>sua  conformità </a:t>
            </a:r>
            <a:r>
              <a:rPr sz="1800" spc="-20" dirty="0">
                <a:latin typeface="Arial"/>
                <a:cs typeface="Arial"/>
              </a:rPr>
              <a:t>alle </a:t>
            </a:r>
            <a:r>
              <a:rPr sz="1800" spc="-15" dirty="0">
                <a:latin typeface="Arial"/>
                <a:cs typeface="Arial"/>
              </a:rPr>
              <a:t>norme di</a:t>
            </a:r>
            <a:r>
              <a:rPr sz="1800" spc="180" dirty="0">
                <a:latin typeface="Arial"/>
                <a:cs typeface="Arial"/>
              </a:rPr>
              <a:t> </a:t>
            </a:r>
            <a:r>
              <a:rPr sz="1800" spc="-25" dirty="0">
                <a:latin typeface="Arial"/>
                <a:cs typeface="Arial"/>
              </a:rPr>
              <a:t>legge.</a:t>
            </a:r>
            <a:endParaRPr sz="1800">
              <a:latin typeface="Arial"/>
              <a:cs typeface="Arial"/>
            </a:endParaRPr>
          </a:p>
          <a:p>
            <a:pPr marL="12700" algn="just">
              <a:lnSpc>
                <a:spcPct val="100000"/>
              </a:lnSpc>
              <a:spcBef>
                <a:spcPts val="465"/>
              </a:spcBef>
            </a:pPr>
            <a:r>
              <a:rPr sz="1800" i="1" spc="-10" dirty="0">
                <a:latin typeface="Arial"/>
                <a:cs typeface="Arial"/>
              </a:rPr>
              <a:t>Segue...</a:t>
            </a:r>
            <a:endParaRPr sz="1800">
              <a:latin typeface="Arial"/>
              <a:cs typeface="Arial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383222" y="872807"/>
            <a:ext cx="1845945" cy="35750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pc="5" dirty="0"/>
              <a:t>SA Italia</a:t>
            </a:r>
            <a:r>
              <a:rPr spc="-70" dirty="0"/>
              <a:t> </a:t>
            </a:r>
            <a:r>
              <a:rPr spc="5" dirty="0"/>
              <a:t>720B</a:t>
            </a:r>
          </a:p>
        </p:txBody>
      </p:sp>
      <p:sp>
        <p:nvSpPr>
          <p:cNvPr id="5" name="object 5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ts val="1670"/>
              </a:lnSpc>
            </a:pPr>
            <a:fld id="{81D60167-4931-47E6-BA6A-407CBD079E47}" type="slidenum">
              <a:rPr spc="10" dirty="0"/>
              <a:t>33</a:t>
            </a:fld>
            <a:endParaRPr spc="1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22C83B3-501D-46A6-AA0B-3F8F6DE85F63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8518" y="76200"/>
            <a:ext cx="1386882" cy="126919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29882" y="1509966"/>
            <a:ext cx="8410575" cy="3982085"/>
          </a:xfrm>
          <a:prstGeom prst="rect">
            <a:avLst/>
          </a:prstGeom>
        </p:spPr>
        <p:txBody>
          <a:bodyPr vert="horz" wrap="square" lIns="0" tIns="10795" rIns="0" bIns="0" rtlCol="0">
            <a:spAutoFit/>
          </a:bodyPr>
          <a:lstStyle/>
          <a:p>
            <a:pPr marL="12700" marR="5080" algn="just">
              <a:lnSpc>
                <a:spcPct val="100800"/>
              </a:lnSpc>
              <a:spcBef>
                <a:spcPts val="85"/>
              </a:spcBef>
            </a:pPr>
            <a:r>
              <a:rPr sz="1800" spc="-10" dirty="0">
                <a:latin typeface="Arial"/>
                <a:cs typeface="Arial"/>
              </a:rPr>
              <a:t>[Sono </a:t>
            </a:r>
            <a:r>
              <a:rPr sz="1800" dirty="0">
                <a:latin typeface="Arial"/>
                <a:cs typeface="Arial"/>
              </a:rPr>
              <a:t>stato </a:t>
            </a:r>
            <a:r>
              <a:rPr sz="1800" spc="-10" dirty="0">
                <a:latin typeface="Arial"/>
                <a:cs typeface="Arial"/>
              </a:rPr>
              <a:t>incaricato] [Siamo </a:t>
            </a:r>
            <a:r>
              <a:rPr sz="1800" dirty="0">
                <a:latin typeface="Arial"/>
                <a:cs typeface="Arial"/>
              </a:rPr>
              <a:t>stati </a:t>
            </a:r>
            <a:r>
              <a:rPr sz="1800" spc="-10" dirty="0">
                <a:latin typeface="Arial"/>
                <a:cs typeface="Arial"/>
              </a:rPr>
              <a:t>incaricati] </a:t>
            </a:r>
            <a:r>
              <a:rPr sz="1800" spc="-15" dirty="0">
                <a:latin typeface="Arial"/>
                <a:cs typeface="Arial"/>
              </a:rPr>
              <a:t>di </a:t>
            </a:r>
            <a:r>
              <a:rPr sz="1800" dirty="0">
                <a:latin typeface="Arial"/>
                <a:cs typeface="Arial"/>
              </a:rPr>
              <a:t>svolgere </a:t>
            </a:r>
            <a:r>
              <a:rPr sz="1800" spc="-15" dirty="0">
                <a:latin typeface="Arial"/>
                <a:cs typeface="Arial"/>
              </a:rPr>
              <a:t>le </a:t>
            </a:r>
            <a:r>
              <a:rPr sz="1800" spc="-5" dirty="0">
                <a:latin typeface="Arial"/>
                <a:cs typeface="Arial"/>
              </a:rPr>
              <a:t>procedure </a:t>
            </a:r>
            <a:r>
              <a:rPr sz="1800" spc="-10" dirty="0">
                <a:latin typeface="Arial"/>
                <a:cs typeface="Arial"/>
              </a:rPr>
              <a:t>indicate </a:t>
            </a:r>
            <a:r>
              <a:rPr sz="1800" spc="5" dirty="0">
                <a:latin typeface="Arial"/>
                <a:cs typeface="Arial"/>
              </a:rPr>
              <a:t>nel  </a:t>
            </a:r>
            <a:r>
              <a:rPr sz="1800" spc="-15" dirty="0">
                <a:latin typeface="Arial"/>
                <a:cs typeface="Arial"/>
              </a:rPr>
              <a:t>principio di </a:t>
            </a:r>
            <a:r>
              <a:rPr sz="1800" spc="-10" dirty="0">
                <a:latin typeface="Arial"/>
                <a:cs typeface="Arial"/>
              </a:rPr>
              <a:t>revisione </a:t>
            </a:r>
            <a:r>
              <a:rPr sz="1800" spc="-5" dirty="0">
                <a:latin typeface="Arial"/>
                <a:cs typeface="Arial"/>
              </a:rPr>
              <a:t>(SA </a:t>
            </a:r>
            <a:r>
              <a:rPr sz="1800" spc="-10" dirty="0">
                <a:latin typeface="Arial"/>
                <a:cs typeface="Arial"/>
              </a:rPr>
              <a:t>Italia) </a:t>
            </a:r>
            <a:r>
              <a:rPr sz="1800" spc="-15" dirty="0">
                <a:latin typeface="Arial"/>
                <a:cs typeface="Arial"/>
              </a:rPr>
              <a:t>n° </a:t>
            </a:r>
            <a:r>
              <a:rPr sz="1800" spc="-20" dirty="0">
                <a:latin typeface="Arial"/>
                <a:cs typeface="Arial"/>
              </a:rPr>
              <a:t>720B </a:t>
            </a:r>
            <a:r>
              <a:rPr sz="1800" spc="25" dirty="0">
                <a:latin typeface="Arial"/>
                <a:cs typeface="Arial"/>
              </a:rPr>
              <a:t>al </a:t>
            </a:r>
            <a:r>
              <a:rPr sz="1800" spc="-10" dirty="0">
                <a:latin typeface="Arial"/>
                <a:cs typeface="Arial"/>
              </a:rPr>
              <a:t>fine </a:t>
            </a:r>
            <a:r>
              <a:rPr sz="1800" spc="-15" dirty="0">
                <a:latin typeface="Arial"/>
                <a:cs typeface="Arial"/>
              </a:rPr>
              <a:t>di </a:t>
            </a:r>
            <a:r>
              <a:rPr sz="1800" spc="-5" dirty="0">
                <a:latin typeface="Arial"/>
                <a:cs typeface="Arial"/>
              </a:rPr>
              <a:t>esprimere </a:t>
            </a:r>
            <a:r>
              <a:rPr sz="1800" spc="-15" dirty="0">
                <a:latin typeface="Arial"/>
                <a:cs typeface="Arial"/>
              </a:rPr>
              <a:t>un </a:t>
            </a:r>
            <a:r>
              <a:rPr sz="1800" spc="-5" dirty="0">
                <a:latin typeface="Arial"/>
                <a:cs typeface="Arial"/>
              </a:rPr>
              <a:t>giudizio sulla  </a:t>
            </a:r>
            <a:r>
              <a:rPr sz="1800" spc="-10" dirty="0">
                <a:latin typeface="Arial"/>
                <a:cs typeface="Arial"/>
              </a:rPr>
              <a:t>coerenza della </a:t>
            </a:r>
            <a:r>
              <a:rPr sz="1800" spc="-5" dirty="0">
                <a:latin typeface="Arial"/>
                <a:cs typeface="Arial"/>
              </a:rPr>
              <a:t>relazione sulla </a:t>
            </a:r>
            <a:r>
              <a:rPr sz="1800" spc="-10" dirty="0">
                <a:latin typeface="Arial"/>
                <a:cs typeface="Arial"/>
              </a:rPr>
              <a:t>gestione </a:t>
            </a:r>
            <a:r>
              <a:rPr sz="1800" spc="15" dirty="0">
                <a:latin typeface="Arial"/>
                <a:cs typeface="Arial"/>
              </a:rPr>
              <a:t>con </a:t>
            </a:r>
            <a:r>
              <a:rPr sz="1800" spc="-15" dirty="0">
                <a:latin typeface="Arial"/>
                <a:cs typeface="Arial"/>
              </a:rPr>
              <a:t>il </a:t>
            </a:r>
            <a:r>
              <a:rPr sz="1800" spc="-5" dirty="0">
                <a:latin typeface="Arial"/>
                <a:cs typeface="Arial"/>
              </a:rPr>
              <a:t>bilancio [d’esercizio][consolidato]  </a:t>
            </a:r>
            <a:r>
              <a:rPr sz="1800" spc="-20" dirty="0">
                <a:latin typeface="Arial"/>
                <a:cs typeface="Arial"/>
              </a:rPr>
              <a:t>della </a:t>
            </a:r>
            <a:r>
              <a:rPr sz="1800" dirty="0">
                <a:latin typeface="Arial"/>
                <a:cs typeface="Arial"/>
              </a:rPr>
              <a:t>ABC </a:t>
            </a:r>
            <a:r>
              <a:rPr sz="1800" spc="-10" dirty="0">
                <a:latin typeface="Arial"/>
                <a:cs typeface="Arial"/>
              </a:rPr>
              <a:t>SpA [del </a:t>
            </a:r>
            <a:r>
              <a:rPr sz="1800" spc="-20" dirty="0">
                <a:latin typeface="Arial"/>
                <a:cs typeface="Arial"/>
              </a:rPr>
              <a:t>gruppo </a:t>
            </a:r>
            <a:r>
              <a:rPr sz="1800" spc="-5" dirty="0">
                <a:latin typeface="Arial"/>
                <a:cs typeface="Arial"/>
              </a:rPr>
              <a:t>ABC] </a:t>
            </a:r>
            <a:r>
              <a:rPr sz="1800" spc="-15" dirty="0">
                <a:latin typeface="Arial"/>
                <a:cs typeface="Arial"/>
              </a:rPr>
              <a:t>al </a:t>
            </a:r>
            <a:r>
              <a:rPr sz="1800" spc="-5" dirty="0">
                <a:latin typeface="Arial"/>
                <a:cs typeface="Arial"/>
              </a:rPr>
              <a:t>[gg][mm][aa] </a:t>
            </a:r>
            <a:r>
              <a:rPr sz="1800" dirty="0">
                <a:latin typeface="Arial"/>
                <a:cs typeface="Arial"/>
              </a:rPr>
              <a:t>e </a:t>
            </a:r>
            <a:r>
              <a:rPr sz="1800" spc="-20" dirty="0">
                <a:latin typeface="Arial"/>
                <a:cs typeface="Arial"/>
              </a:rPr>
              <a:t>sulla </a:t>
            </a:r>
            <a:r>
              <a:rPr sz="1800" spc="-10" dirty="0">
                <a:latin typeface="Arial"/>
                <a:cs typeface="Arial"/>
              </a:rPr>
              <a:t>conformità </a:t>
            </a:r>
            <a:r>
              <a:rPr sz="1800" spc="-20" dirty="0">
                <a:latin typeface="Arial"/>
                <a:cs typeface="Arial"/>
              </a:rPr>
              <a:t>della</a:t>
            </a:r>
            <a:r>
              <a:rPr sz="1800" spc="55" dirty="0">
                <a:latin typeface="Arial"/>
                <a:cs typeface="Arial"/>
              </a:rPr>
              <a:t> </a:t>
            </a:r>
            <a:r>
              <a:rPr sz="1800" spc="-5" dirty="0">
                <a:latin typeface="Arial"/>
                <a:cs typeface="Arial"/>
              </a:rPr>
              <a:t>stessa</a:t>
            </a:r>
            <a:endParaRPr sz="1800">
              <a:latin typeface="Arial"/>
              <a:cs typeface="Arial"/>
            </a:endParaRPr>
          </a:p>
          <a:p>
            <a:pPr marL="12700" marR="5080" algn="just">
              <a:lnSpc>
                <a:spcPct val="100800"/>
              </a:lnSpc>
              <a:spcBef>
                <a:spcPts val="375"/>
              </a:spcBef>
            </a:pPr>
            <a:r>
              <a:rPr sz="1800" spc="-20" dirty="0">
                <a:latin typeface="Arial"/>
                <a:cs typeface="Arial"/>
              </a:rPr>
              <a:t>alle </a:t>
            </a:r>
            <a:r>
              <a:rPr sz="1800" dirty="0">
                <a:latin typeface="Arial"/>
                <a:cs typeface="Arial"/>
              </a:rPr>
              <a:t>norme </a:t>
            </a:r>
            <a:r>
              <a:rPr sz="1800" spc="-15" dirty="0">
                <a:latin typeface="Arial"/>
                <a:cs typeface="Arial"/>
              </a:rPr>
              <a:t>di legge, </a:t>
            </a:r>
            <a:r>
              <a:rPr sz="1800" spc="-10" dirty="0">
                <a:latin typeface="Arial"/>
                <a:cs typeface="Arial"/>
              </a:rPr>
              <a:t>nonché </a:t>
            </a:r>
            <a:r>
              <a:rPr sz="1800" spc="25" dirty="0">
                <a:latin typeface="Arial"/>
                <a:cs typeface="Arial"/>
              </a:rPr>
              <a:t>di </a:t>
            </a:r>
            <a:r>
              <a:rPr sz="1800" spc="-10" dirty="0">
                <a:latin typeface="Arial"/>
                <a:cs typeface="Arial"/>
              </a:rPr>
              <a:t>rilasciare </a:t>
            </a:r>
            <a:r>
              <a:rPr sz="1800" spc="5" dirty="0">
                <a:latin typeface="Arial"/>
                <a:cs typeface="Arial"/>
              </a:rPr>
              <a:t>una </a:t>
            </a:r>
            <a:r>
              <a:rPr sz="1800" spc="-5" dirty="0">
                <a:latin typeface="Arial"/>
                <a:cs typeface="Arial"/>
              </a:rPr>
              <a:t>dichiarazione su </a:t>
            </a:r>
            <a:r>
              <a:rPr sz="1800" spc="-10" dirty="0">
                <a:latin typeface="Arial"/>
                <a:cs typeface="Arial"/>
              </a:rPr>
              <a:t>eventuali </a:t>
            </a:r>
            <a:r>
              <a:rPr sz="1800" dirty="0">
                <a:latin typeface="Arial"/>
                <a:cs typeface="Arial"/>
              </a:rPr>
              <a:t>errori  </a:t>
            </a:r>
            <a:r>
              <a:rPr sz="1800" spc="-15" dirty="0">
                <a:latin typeface="Arial"/>
                <a:cs typeface="Arial"/>
              </a:rPr>
              <a:t>significativi.</a:t>
            </a:r>
            <a:endParaRPr sz="1800">
              <a:latin typeface="Arial"/>
              <a:cs typeface="Arial"/>
            </a:endParaRPr>
          </a:p>
          <a:p>
            <a:pPr marL="12700" marR="5080" algn="just">
              <a:lnSpc>
                <a:spcPct val="99900"/>
              </a:lnSpc>
              <a:spcBef>
                <a:spcPts val="470"/>
              </a:spcBef>
            </a:pPr>
            <a:r>
              <a:rPr sz="1800" dirty="0">
                <a:latin typeface="Arial"/>
                <a:cs typeface="Arial"/>
              </a:rPr>
              <a:t>A </a:t>
            </a:r>
            <a:r>
              <a:rPr sz="1800" spc="-15" dirty="0">
                <a:latin typeface="Arial"/>
                <a:cs typeface="Arial"/>
              </a:rPr>
              <a:t>causa </a:t>
            </a:r>
            <a:r>
              <a:rPr sz="1800" spc="-10" dirty="0">
                <a:latin typeface="Arial"/>
                <a:cs typeface="Arial"/>
              </a:rPr>
              <a:t>della significatività </a:t>
            </a:r>
            <a:r>
              <a:rPr sz="1800" spc="25" dirty="0">
                <a:latin typeface="Arial"/>
                <a:cs typeface="Arial"/>
              </a:rPr>
              <a:t>di </a:t>
            </a:r>
            <a:r>
              <a:rPr sz="1800" spc="-20" dirty="0">
                <a:latin typeface="Arial"/>
                <a:cs typeface="Arial"/>
              </a:rPr>
              <a:t>quanto </a:t>
            </a:r>
            <a:r>
              <a:rPr sz="1800" dirty="0">
                <a:latin typeface="Arial"/>
                <a:cs typeface="Arial"/>
              </a:rPr>
              <a:t>descritto </a:t>
            </a:r>
            <a:r>
              <a:rPr sz="1800" spc="-20" dirty="0">
                <a:latin typeface="Arial"/>
                <a:cs typeface="Arial"/>
              </a:rPr>
              <a:t>nel </a:t>
            </a:r>
            <a:r>
              <a:rPr sz="1800" spc="-10" dirty="0">
                <a:latin typeface="Arial"/>
                <a:cs typeface="Arial"/>
              </a:rPr>
              <a:t>paragrafo </a:t>
            </a:r>
            <a:r>
              <a:rPr sz="1800" spc="-5" dirty="0">
                <a:latin typeface="Arial"/>
                <a:cs typeface="Arial"/>
              </a:rPr>
              <a:t>“Elementi alla </a:t>
            </a:r>
            <a:r>
              <a:rPr sz="1800" dirty="0">
                <a:latin typeface="Arial"/>
                <a:cs typeface="Arial"/>
              </a:rPr>
              <a:t>base  </a:t>
            </a:r>
            <a:r>
              <a:rPr sz="1800" spc="-20" dirty="0">
                <a:latin typeface="Arial"/>
                <a:cs typeface="Arial"/>
              </a:rPr>
              <a:t>del </a:t>
            </a:r>
            <a:r>
              <a:rPr sz="1800" spc="-5" dirty="0">
                <a:latin typeface="Arial"/>
                <a:cs typeface="Arial"/>
              </a:rPr>
              <a:t>giudizio </a:t>
            </a:r>
            <a:r>
              <a:rPr sz="1800" spc="-10" dirty="0">
                <a:latin typeface="Arial"/>
                <a:cs typeface="Arial"/>
              </a:rPr>
              <a:t>negativo” della Relazione sul </a:t>
            </a:r>
            <a:r>
              <a:rPr sz="1800" spc="-15" dirty="0">
                <a:latin typeface="Arial"/>
                <a:cs typeface="Arial"/>
              </a:rPr>
              <a:t>bilancio </a:t>
            </a:r>
            <a:r>
              <a:rPr sz="1800" spc="-5" dirty="0">
                <a:latin typeface="Arial"/>
                <a:cs typeface="Arial"/>
              </a:rPr>
              <a:t>[d’esercizio][consolidato], </a:t>
            </a:r>
            <a:r>
              <a:rPr sz="1800" spc="-25" dirty="0">
                <a:latin typeface="Arial"/>
                <a:cs typeface="Arial"/>
              </a:rPr>
              <a:t>non  </a:t>
            </a:r>
            <a:r>
              <a:rPr sz="1800" spc="-15" dirty="0">
                <a:latin typeface="Arial"/>
                <a:cs typeface="Arial"/>
              </a:rPr>
              <a:t>[sono] </a:t>
            </a:r>
            <a:r>
              <a:rPr sz="1800" spc="-10" dirty="0">
                <a:latin typeface="Arial"/>
                <a:cs typeface="Arial"/>
              </a:rPr>
              <a:t>[siamo] </a:t>
            </a:r>
            <a:r>
              <a:rPr sz="1800" spc="-15" dirty="0">
                <a:latin typeface="Arial"/>
                <a:cs typeface="Arial"/>
              </a:rPr>
              <a:t>in </a:t>
            </a:r>
            <a:r>
              <a:rPr sz="1800" spc="-5" dirty="0">
                <a:latin typeface="Arial"/>
                <a:cs typeface="Arial"/>
              </a:rPr>
              <a:t>grado </a:t>
            </a:r>
            <a:r>
              <a:rPr sz="1800" spc="-15" dirty="0">
                <a:latin typeface="Arial"/>
                <a:cs typeface="Arial"/>
              </a:rPr>
              <a:t>di </a:t>
            </a:r>
            <a:r>
              <a:rPr sz="1800" spc="-5" dirty="0">
                <a:latin typeface="Arial"/>
                <a:cs typeface="Arial"/>
              </a:rPr>
              <a:t>esprimere </a:t>
            </a:r>
            <a:r>
              <a:rPr sz="1800" spc="-15" dirty="0">
                <a:latin typeface="Arial"/>
                <a:cs typeface="Arial"/>
              </a:rPr>
              <a:t>un </a:t>
            </a:r>
            <a:r>
              <a:rPr sz="1800" spc="-5" dirty="0">
                <a:latin typeface="Arial"/>
                <a:cs typeface="Arial"/>
              </a:rPr>
              <a:t>giudizio sulla </a:t>
            </a:r>
            <a:r>
              <a:rPr sz="1800" dirty="0">
                <a:latin typeface="Arial"/>
                <a:cs typeface="Arial"/>
              </a:rPr>
              <a:t>coerenza </a:t>
            </a:r>
            <a:r>
              <a:rPr sz="1800" spc="-10" dirty="0">
                <a:latin typeface="Arial"/>
                <a:cs typeface="Arial"/>
              </a:rPr>
              <a:t>della </a:t>
            </a:r>
            <a:r>
              <a:rPr sz="1800" spc="-5" dirty="0">
                <a:latin typeface="Arial"/>
                <a:cs typeface="Arial"/>
              </a:rPr>
              <a:t>relazione  </a:t>
            </a:r>
            <a:r>
              <a:rPr sz="1800" spc="-20" dirty="0">
                <a:latin typeface="Arial"/>
                <a:cs typeface="Arial"/>
              </a:rPr>
              <a:t>sulla </a:t>
            </a:r>
            <a:r>
              <a:rPr sz="1800" spc="-10" dirty="0">
                <a:latin typeface="Arial"/>
                <a:cs typeface="Arial"/>
              </a:rPr>
              <a:t>gestione </a:t>
            </a:r>
            <a:r>
              <a:rPr sz="1800" spc="15" dirty="0">
                <a:latin typeface="Arial"/>
                <a:cs typeface="Arial"/>
              </a:rPr>
              <a:t>con </a:t>
            </a:r>
            <a:r>
              <a:rPr sz="1800" spc="20" dirty="0">
                <a:latin typeface="Arial"/>
                <a:cs typeface="Arial"/>
              </a:rPr>
              <a:t>il </a:t>
            </a:r>
            <a:r>
              <a:rPr sz="1800" spc="-5" dirty="0">
                <a:latin typeface="Arial"/>
                <a:cs typeface="Arial"/>
              </a:rPr>
              <a:t>bilancio [d’esercizio] [consolidato] </a:t>
            </a:r>
            <a:r>
              <a:rPr sz="1800" spc="-10" dirty="0">
                <a:latin typeface="Arial"/>
                <a:cs typeface="Arial"/>
              </a:rPr>
              <a:t>della </a:t>
            </a:r>
            <a:r>
              <a:rPr sz="1800" spc="25" dirty="0">
                <a:latin typeface="Arial"/>
                <a:cs typeface="Arial"/>
              </a:rPr>
              <a:t>ABC </a:t>
            </a:r>
            <a:r>
              <a:rPr sz="1800" spc="-10" dirty="0">
                <a:latin typeface="Arial"/>
                <a:cs typeface="Arial"/>
              </a:rPr>
              <a:t>SpA </a:t>
            </a:r>
            <a:r>
              <a:rPr sz="1800" spc="25" dirty="0">
                <a:latin typeface="Arial"/>
                <a:cs typeface="Arial"/>
              </a:rPr>
              <a:t>al </a:t>
            </a:r>
            <a:r>
              <a:rPr sz="1800" spc="-10" dirty="0">
                <a:latin typeface="Arial"/>
                <a:cs typeface="Arial"/>
              </a:rPr>
              <a:t>[gg]  </a:t>
            </a:r>
            <a:r>
              <a:rPr sz="1800" dirty="0">
                <a:latin typeface="Arial"/>
                <a:cs typeface="Arial"/>
              </a:rPr>
              <a:t>[mm][aa] e </a:t>
            </a:r>
            <a:r>
              <a:rPr sz="1800" spc="-20" dirty="0">
                <a:latin typeface="Arial"/>
                <a:cs typeface="Arial"/>
              </a:rPr>
              <a:t>sulla </a:t>
            </a:r>
            <a:r>
              <a:rPr sz="1800" spc="-10" dirty="0">
                <a:latin typeface="Arial"/>
                <a:cs typeface="Arial"/>
              </a:rPr>
              <a:t>conformità della </a:t>
            </a:r>
            <a:r>
              <a:rPr sz="1800" spc="-5" dirty="0">
                <a:latin typeface="Arial"/>
                <a:cs typeface="Arial"/>
              </a:rPr>
              <a:t>stessa </a:t>
            </a:r>
            <a:r>
              <a:rPr sz="1800" spc="-20" dirty="0">
                <a:latin typeface="Arial"/>
                <a:cs typeface="Arial"/>
              </a:rPr>
              <a:t>alle </a:t>
            </a:r>
            <a:r>
              <a:rPr sz="1800" dirty="0">
                <a:latin typeface="Arial"/>
                <a:cs typeface="Arial"/>
              </a:rPr>
              <a:t>norme </a:t>
            </a:r>
            <a:r>
              <a:rPr sz="1800" spc="-15" dirty="0">
                <a:latin typeface="Arial"/>
                <a:cs typeface="Arial"/>
              </a:rPr>
              <a:t>di </a:t>
            </a:r>
            <a:r>
              <a:rPr sz="1800" spc="-10" dirty="0">
                <a:latin typeface="Arial"/>
                <a:cs typeface="Arial"/>
              </a:rPr>
              <a:t>legge </a:t>
            </a:r>
            <a:r>
              <a:rPr sz="1800" spc="-15" dirty="0">
                <a:latin typeface="Arial"/>
                <a:cs typeface="Arial"/>
              </a:rPr>
              <a:t>né di </a:t>
            </a:r>
            <a:r>
              <a:rPr sz="1800" dirty="0">
                <a:latin typeface="Arial"/>
                <a:cs typeface="Arial"/>
              </a:rPr>
              <a:t>rilasciare </a:t>
            </a:r>
            <a:r>
              <a:rPr sz="1800" spc="-30" dirty="0">
                <a:latin typeface="Arial"/>
                <a:cs typeface="Arial"/>
              </a:rPr>
              <a:t>la  </a:t>
            </a:r>
            <a:r>
              <a:rPr sz="1800" spc="-10" dirty="0">
                <a:latin typeface="Arial"/>
                <a:cs typeface="Arial"/>
              </a:rPr>
              <a:t>dichiarazione </a:t>
            </a:r>
            <a:r>
              <a:rPr sz="1800" spc="-15" dirty="0">
                <a:latin typeface="Arial"/>
                <a:cs typeface="Arial"/>
              </a:rPr>
              <a:t>di </a:t>
            </a:r>
            <a:r>
              <a:rPr sz="1800" spc="15" dirty="0">
                <a:latin typeface="Arial"/>
                <a:cs typeface="Arial"/>
              </a:rPr>
              <a:t>cui </a:t>
            </a:r>
            <a:r>
              <a:rPr sz="1800" spc="-10" dirty="0">
                <a:latin typeface="Arial"/>
                <a:cs typeface="Arial"/>
              </a:rPr>
              <a:t>all’articolo </a:t>
            </a:r>
            <a:r>
              <a:rPr sz="1800" spc="-20" dirty="0">
                <a:latin typeface="Arial"/>
                <a:cs typeface="Arial"/>
              </a:rPr>
              <a:t>14, </a:t>
            </a:r>
            <a:r>
              <a:rPr sz="1800" spc="-5" dirty="0">
                <a:latin typeface="Arial"/>
                <a:cs typeface="Arial"/>
              </a:rPr>
              <a:t>comma </a:t>
            </a:r>
            <a:r>
              <a:rPr sz="1800" spc="-15" dirty="0">
                <a:latin typeface="Arial"/>
                <a:cs typeface="Arial"/>
              </a:rPr>
              <a:t>2, </a:t>
            </a:r>
            <a:r>
              <a:rPr sz="1800" spc="-10" dirty="0">
                <a:latin typeface="Arial"/>
                <a:cs typeface="Arial"/>
              </a:rPr>
              <a:t>lettera e), </a:t>
            </a:r>
            <a:r>
              <a:rPr sz="1800" spc="5" dirty="0">
                <a:latin typeface="Arial"/>
                <a:cs typeface="Arial"/>
              </a:rPr>
              <a:t>del </a:t>
            </a:r>
            <a:r>
              <a:rPr sz="1800" spc="-5" dirty="0">
                <a:latin typeface="Arial"/>
                <a:cs typeface="Arial"/>
              </a:rPr>
              <a:t>DLgs </a:t>
            </a:r>
            <a:r>
              <a:rPr sz="1800" dirty="0">
                <a:latin typeface="Arial"/>
                <a:cs typeface="Arial"/>
              </a:rPr>
              <a:t>39/2010 </a:t>
            </a:r>
            <a:r>
              <a:rPr sz="1800" spc="-5" dirty="0">
                <a:latin typeface="Arial"/>
                <a:cs typeface="Arial"/>
              </a:rPr>
              <a:t>sulla  </a:t>
            </a:r>
            <a:r>
              <a:rPr sz="1800" spc="-15" dirty="0">
                <a:latin typeface="Arial"/>
                <a:cs typeface="Arial"/>
              </a:rPr>
              <a:t>base </a:t>
            </a:r>
            <a:r>
              <a:rPr sz="1800" spc="-10" dirty="0">
                <a:latin typeface="Arial"/>
                <a:cs typeface="Arial"/>
              </a:rPr>
              <a:t>delle conoscenze </a:t>
            </a:r>
            <a:r>
              <a:rPr sz="1800" dirty="0">
                <a:latin typeface="Arial"/>
                <a:cs typeface="Arial"/>
              </a:rPr>
              <a:t>e </a:t>
            </a:r>
            <a:r>
              <a:rPr sz="1800" spc="-10" dirty="0">
                <a:latin typeface="Arial"/>
                <a:cs typeface="Arial"/>
              </a:rPr>
              <a:t>della </a:t>
            </a:r>
            <a:r>
              <a:rPr sz="1800" spc="-5" dirty="0">
                <a:latin typeface="Arial"/>
                <a:cs typeface="Arial"/>
              </a:rPr>
              <a:t>comprensione </a:t>
            </a:r>
            <a:r>
              <a:rPr sz="1800" spc="-10" dirty="0">
                <a:latin typeface="Arial"/>
                <a:cs typeface="Arial"/>
              </a:rPr>
              <a:t>dell’impresa </a:t>
            </a:r>
            <a:r>
              <a:rPr sz="1800" dirty="0">
                <a:latin typeface="Arial"/>
                <a:cs typeface="Arial"/>
              </a:rPr>
              <a:t>e </a:t>
            </a:r>
            <a:r>
              <a:rPr sz="1800" spc="-20" dirty="0">
                <a:latin typeface="Arial"/>
                <a:cs typeface="Arial"/>
              </a:rPr>
              <a:t>del </a:t>
            </a:r>
            <a:r>
              <a:rPr sz="1800" spc="-5" dirty="0">
                <a:latin typeface="Arial"/>
                <a:cs typeface="Arial"/>
              </a:rPr>
              <a:t>relativo </a:t>
            </a:r>
            <a:r>
              <a:rPr sz="1800" spc="-10" dirty="0">
                <a:latin typeface="Arial"/>
                <a:cs typeface="Arial"/>
              </a:rPr>
              <a:t>contesto  </a:t>
            </a:r>
            <a:r>
              <a:rPr sz="1800" spc="-15" dirty="0">
                <a:latin typeface="Arial"/>
                <a:cs typeface="Arial"/>
              </a:rPr>
              <a:t>acquisite </a:t>
            </a:r>
            <a:r>
              <a:rPr sz="1800" spc="-20" dirty="0">
                <a:latin typeface="Arial"/>
                <a:cs typeface="Arial"/>
              </a:rPr>
              <a:t>nel </a:t>
            </a:r>
            <a:r>
              <a:rPr sz="1800" spc="-5" dirty="0">
                <a:latin typeface="Arial"/>
                <a:cs typeface="Arial"/>
              </a:rPr>
              <a:t>corso </a:t>
            </a:r>
            <a:r>
              <a:rPr sz="1800" spc="-15" dirty="0">
                <a:latin typeface="Arial"/>
                <a:cs typeface="Arial"/>
              </a:rPr>
              <a:t>dell’attività di</a:t>
            </a:r>
            <a:r>
              <a:rPr sz="1800" spc="-220" dirty="0">
                <a:latin typeface="Arial"/>
                <a:cs typeface="Arial"/>
              </a:rPr>
              <a:t> </a:t>
            </a:r>
            <a:r>
              <a:rPr sz="1800" spc="-20" dirty="0">
                <a:latin typeface="Arial"/>
                <a:cs typeface="Arial"/>
              </a:rPr>
              <a:t>revisione.</a:t>
            </a:r>
            <a:endParaRPr sz="1800">
              <a:latin typeface="Arial"/>
              <a:cs typeface="Arial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383222" y="872807"/>
            <a:ext cx="1845945" cy="35750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pc="5" dirty="0"/>
              <a:t>SA Italia</a:t>
            </a:r>
            <a:r>
              <a:rPr spc="-70" dirty="0"/>
              <a:t> </a:t>
            </a:r>
            <a:r>
              <a:rPr spc="5" dirty="0"/>
              <a:t>720B</a:t>
            </a:r>
          </a:p>
        </p:txBody>
      </p:sp>
      <p:sp>
        <p:nvSpPr>
          <p:cNvPr id="5" name="object 5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ts val="1670"/>
              </a:lnSpc>
            </a:pPr>
            <a:fld id="{81D60167-4931-47E6-BA6A-407CBD079E47}" type="slidenum">
              <a:rPr spc="10" dirty="0"/>
              <a:t>34</a:t>
            </a:fld>
            <a:endParaRPr spc="1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A34F8BC-6EFA-4F7C-BB38-4564E2F995EE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8518" y="76200"/>
            <a:ext cx="1386882" cy="126919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29882" y="1442488"/>
            <a:ext cx="8425815" cy="4806950"/>
          </a:xfrm>
          <a:prstGeom prst="rect">
            <a:avLst/>
          </a:prstGeom>
        </p:spPr>
        <p:txBody>
          <a:bodyPr vert="horz" wrap="square" lIns="0" tIns="80010" rIns="0" bIns="0" rtlCol="0">
            <a:spAutoFit/>
          </a:bodyPr>
          <a:lstStyle/>
          <a:p>
            <a:pPr marL="12700" algn="just">
              <a:lnSpc>
                <a:spcPct val="100000"/>
              </a:lnSpc>
              <a:spcBef>
                <a:spcPts val="630"/>
              </a:spcBef>
            </a:pPr>
            <a:r>
              <a:rPr sz="1800" b="1" spc="5" dirty="0">
                <a:latin typeface="Arial"/>
                <a:cs typeface="Arial"/>
              </a:rPr>
              <a:t>ATTESTAZIONI</a:t>
            </a:r>
            <a:r>
              <a:rPr sz="1800" b="1" spc="-185" dirty="0">
                <a:latin typeface="Arial"/>
                <a:cs typeface="Arial"/>
              </a:rPr>
              <a:t> </a:t>
            </a:r>
            <a:r>
              <a:rPr sz="1800" b="1" dirty="0">
                <a:latin typeface="Arial"/>
                <a:cs typeface="Arial"/>
              </a:rPr>
              <a:t>SCRITTE</a:t>
            </a:r>
            <a:endParaRPr sz="1800">
              <a:latin typeface="Arial"/>
              <a:cs typeface="Arial"/>
            </a:endParaRPr>
          </a:p>
          <a:p>
            <a:pPr marL="12700" marR="5080" algn="just">
              <a:lnSpc>
                <a:spcPct val="102299"/>
              </a:lnSpc>
              <a:spcBef>
                <a:spcPts val="455"/>
              </a:spcBef>
            </a:pPr>
            <a:r>
              <a:rPr sz="1550" spc="20" dirty="0">
                <a:latin typeface="Arial"/>
                <a:cs typeface="Arial"/>
              </a:rPr>
              <a:t>Nell’ambito </a:t>
            </a:r>
            <a:r>
              <a:rPr sz="1550" spc="10" dirty="0">
                <a:latin typeface="Arial"/>
                <a:cs typeface="Arial"/>
              </a:rPr>
              <a:t>delle </a:t>
            </a:r>
            <a:r>
              <a:rPr sz="1550" spc="15" dirty="0">
                <a:latin typeface="Arial"/>
                <a:cs typeface="Arial"/>
              </a:rPr>
              <a:t>attestazioni previste, </a:t>
            </a:r>
            <a:r>
              <a:rPr sz="1550" spc="30" dirty="0">
                <a:latin typeface="Arial"/>
                <a:cs typeface="Arial"/>
              </a:rPr>
              <a:t>con </a:t>
            </a:r>
            <a:r>
              <a:rPr sz="1550" spc="15" dirty="0">
                <a:latin typeface="Arial"/>
                <a:cs typeface="Arial"/>
              </a:rPr>
              <a:t>riferimento </a:t>
            </a:r>
            <a:r>
              <a:rPr sz="1550" spc="5" dirty="0">
                <a:latin typeface="Arial"/>
                <a:cs typeface="Arial"/>
              </a:rPr>
              <a:t>alla </a:t>
            </a:r>
            <a:r>
              <a:rPr sz="1550" spc="10" dirty="0">
                <a:latin typeface="Arial"/>
                <a:cs typeface="Arial"/>
              </a:rPr>
              <a:t>revisione </a:t>
            </a:r>
            <a:r>
              <a:rPr sz="1550" spc="20" dirty="0">
                <a:latin typeface="Arial"/>
                <a:cs typeface="Arial"/>
              </a:rPr>
              <a:t>contabile </a:t>
            </a:r>
            <a:r>
              <a:rPr sz="1550" dirty="0">
                <a:latin typeface="Arial"/>
                <a:cs typeface="Arial"/>
              </a:rPr>
              <a:t>del </a:t>
            </a:r>
            <a:r>
              <a:rPr sz="1550" spc="10" dirty="0">
                <a:latin typeface="Arial"/>
                <a:cs typeface="Arial"/>
              </a:rPr>
              <a:t>bilancio, </a:t>
            </a:r>
            <a:r>
              <a:rPr sz="1550" spc="30" dirty="0">
                <a:latin typeface="Arial"/>
                <a:cs typeface="Arial"/>
              </a:rPr>
              <a:t>dal  </a:t>
            </a:r>
            <a:r>
              <a:rPr sz="1550" spc="15" dirty="0">
                <a:latin typeface="Arial"/>
                <a:cs typeface="Arial"/>
              </a:rPr>
              <a:t>principio </a:t>
            </a:r>
            <a:r>
              <a:rPr sz="1550" spc="-20" dirty="0">
                <a:latin typeface="Arial"/>
                <a:cs typeface="Arial"/>
              </a:rPr>
              <a:t>di </a:t>
            </a:r>
            <a:r>
              <a:rPr sz="1550" spc="10" dirty="0">
                <a:latin typeface="Arial"/>
                <a:cs typeface="Arial"/>
              </a:rPr>
              <a:t>revisione </a:t>
            </a:r>
            <a:r>
              <a:rPr sz="1550" spc="15" dirty="0">
                <a:latin typeface="Arial"/>
                <a:cs typeface="Arial"/>
              </a:rPr>
              <a:t>internazionale </a:t>
            </a:r>
            <a:r>
              <a:rPr sz="1550" spc="10" dirty="0">
                <a:latin typeface="Arial"/>
                <a:cs typeface="Arial"/>
              </a:rPr>
              <a:t>(ISA </a:t>
            </a:r>
            <a:r>
              <a:rPr sz="1550" spc="20" dirty="0">
                <a:latin typeface="Arial"/>
                <a:cs typeface="Arial"/>
              </a:rPr>
              <a:t>Italia) </a:t>
            </a:r>
            <a:r>
              <a:rPr sz="1550" spc="25" dirty="0">
                <a:latin typeface="Arial"/>
                <a:cs typeface="Arial"/>
              </a:rPr>
              <a:t>n° 580, </a:t>
            </a:r>
            <a:r>
              <a:rPr sz="1550" spc="-25" dirty="0">
                <a:latin typeface="Arial"/>
                <a:cs typeface="Arial"/>
              </a:rPr>
              <a:t>il </a:t>
            </a:r>
            <a:r>
              <a:rPr sz="1550" spc="15" dirty="0">
                <a:latin typeface="Arial"/>
                <a:cs typeface="Arial"/>
              </a:rPr>
              <a:t>revisore </a:t>
            </a:r>
            <a:r>
              <a:rPr sz="1550" spc="30" dirty="0">
                <a:latin typeface="Arial"/>
                <a:cs typeface="Arial"/>
              </a:rPr>
              <a:t>deve </a:t>
            </a:r>
            <a:r>
              <a:rPr sz="1550" spc="10" dirty="0">
                <a:latin typeface="Arial"/>
                <a:cs typeface="Arial"/>
              </a:rPr>
              <a:t>richiedere </a:t>
            </a:r>
            <a:r>
              <a:rPr sz="1550" spc="5" dirty="0">
                <a:latin typeface="Arial"/>
                <a:cs typeface="Arial"/>
              </a:rPr>
              <a:t>agli  </a:t>
            </a:r>
            <a:r>
              <a:rPr sz="1550" spc="20" dirty="0">
                <a:latin typeface="Arial"/>
                <a:cs typeface="Arial"/>
              </a:rPr>
              <a:t>amministratori di </a:t>
            </a:r>
            <a:r>
              <a:rPr sz="1550" spc="5" dirty="0">
                <a:latin typeface="Arial"/>
                <a:cs typeface="Arial"/>
              </a:rPr>
              <a:t>fornire </a:t>
            </a:r>
            <a:r>
              <a:rPr sz="1550" spc="15" dirty="0">
                <a:latin typeface="Arial"/>
                <a:cs typeface="Arial"/>
              </a:rPr>
              <a:t>attestazioni </a:t>
            </a:r>
            <a:r>
              <a:rPr sz="1550" spc="10" dirty="0">
                <a:latin typeface="Arial"/>
                <a:cs typeface="Arial"/>
              </a:rPr>
              <a:t>scritte </a:t>
            </a:r>
            <a:r>
              <a:rPr sz="1550" spc="20" dirty="0">
                <a:latin typeface="Arial"/>
                <a:cs typeface="Arial"/>
              </a:rPr>
              <a:t>in </a:t>
            </a:r>
            <a:r>
              <a:rPr sz="1550" spc="25" dirty="0">
                <a:latin typeface="Arial"/>
                <a:cs typeface="Arial"/>
              </a:rPr>
              <a:t>merito </a:t>
            </a:r>
            <a:r>
              <a:rPr sz="1550" spc="5" dirty="0">
                <a:latin typeface="Arial"/>
                <a:cs typeface="Arial"/>
              </a:rPr>
              <a:t>alle </a:t>
            </a:r>
            <a:r>
              <a:rPr sz="1550" spc="10" dirty="0">
                <a:latin typeface="Arial"/>
                <a:cs typeface="Arial"/>
              </a:rPr>
              <a:t>proprie responsabilità </a:t>
            </a:r>
            <a:r>
              <a:rPr sz="1550" spc="25" dirty="0">
                <a:latin typeface="Arial"/>
                <a:cs typeface="Arial"/>
              </a:rPr>
              <a:t>per </a:t>
            </a:r>
            <a:r>
              <a:rPr sz="1550" spc="30" dirty="0">
                <a:latin typeface="Arial"/>
                <a:cs typeface="Arial"/>
              </a:rPr>
              <a:t>la  </a:t>
            </a:r>
            <a:r>
              <a:rPr sz="1550" spc="20" dirty="0">
                <a:latin typeface="Arial"/>
                <a:cs typeface="Arial"/>
              </a:rPr>
              <a:t>redazione </a:t>
            </a:r>
            <a:r>
              <a:rPr sz="1550" spc="25" dirty="0">
                <a:latin typeface="Arial"/>
                <a:cs typeface="Arial"/>
              </a:rPr>
              <a:t>della </a:t>
            </a:r>
            <a:r>
              <a:rPr sz="1550" spc="20" dirty="0">
                <a:latin typeface="Arial"/>
                <a:cs typeface="Arial"/>
              </a:rPr>
              <a:t>relazione </a:t>
            </a:r>
            <a:r>
              <a:rPr sz="1550" spc="25" dirty="0">
                <a:latin typeface="Arial"/>
                <a:cs typeface="Arial"/>
              </a:rPr>
              <a:t>sulla gestione </a:t>
            </a:r>
            <a:r>
              <a:rPr sz="1550" spc="15" dirty="0">
                <a:latin typeface="Arial"/>
                <a:cs typeface="Arial"/>
              </a:rPr>
              <a:t>e</a:t>
            </a:r>
            <a:r>
              <a:rPr sz="1550" spc="-265" dirty="0">
                <a:latin typeface="Arial"/>
                <a:cs typeface="Arial"/>
              </a:rPr>
              <a:t> </a:t>
            </a:r>
            <a:r>
              <a:rPr sz="1550" spc="25" dirty="0">
                <a:latin typeface="Arial"/>
                <a:cs typeface="Arial"/>
              </a:rPr>
              <a:t>della</a:t>
            </a:r>
            <a:endParaRPr sz="1550">
              <a:latin typeface="Arial"/>
              <a:cs typeface="Arial"/>
            </a:endParaRPr>
          </a:p>
          <a:p>
            <a:pPr marL="12700" marR="6350" algn="just">
              <a:lnSpc>
                <a:spcPct val="104000"/>
              </a:lnSpc>
              <a:spcBef>
                <a:spcPts val="390"/>
              </a:spcBef>
            </a:pPr>
            <a:r>
              <a:rPr sz="1550" spc="20" dirty="0">
                <a:latin typeface="Arial"/>
                <a:cs typeface="Arial"/>
              </a:rPr>
              <a:t>relazione </a:t>
            </a:r>
            <a:r>
              <a:rPr sz="1550" dirty="0">
                <a:latin typeface="Arial"/>
                <a:cs typeface="Arial"/>
              </a:rPr>
              <a:t>sul </a:t>
            </a:r>
            <a:r>
              <a:rPr sz="1550" spc="15" dirty="0">
                <a:latin typeface="Arial"/>
                <a:cs typeface="Arial"/>
              </a:rPr>
              <a:t>governo </a:t>
            </a:r>
            <a:r>
              <a:rPr sz="1550" spc="10" dirty="0">
                <a:latin typeface="Arial"/>
                <a:cs typeface="Arial"/>
              </a:rPr>
              <a:t>societario, </a:t>
            </a:r>
            <a:r>
              <a:rPr sz="1550" spc="5" dirty="0">
                <a:latin typeface="Arial"/>
                <a:cs typeface="Arial"/>
              </a:rPr>
              <a:t>ove </a:t>
            </a:r>
            <a:r>
              <a:rPr sz="1550" spc="15" dirty="0">
                <a:latin typeface="Arial"/>
                <a:cs typeface="Arial"/>
              </a:rPr>
              <a:t>predisposta, </a:t>
            </a:r>
            <a:r>
              <a:rPr sz="1550" dirty="0">
                <a:latin typeface="Arial"/>
                <a:cs typeface="Arial"/>
              </a:rPr>
              <a:t>per </a:t>
            </a:r>
            <a:r>
              <a:rPr sz="1550" spc="20" dirty="0">
                <a:latin typeface="Arial"/>
                <a:cs typeface="Arial"/>
              </a:rPr>
              <a:t>la </a:t>
            </a:r>
            <a:r>
              <a:rPr sz="1550" spc="10" dirty="0">
                <a:latin typeface="Arial"/>
                <a:cs typeface="Arial"/>
              </a:rPr>
              <a:t>coerenza </a:t>
            </a:r>
            <a:r>
              <a:rPr sz="1550" spc="25" dirty="0">
                <a:latin typeface="Arial"/>
                <a:cs typeface="Arial"/>
              </a:rPr>
              <a:t>del </a:t>
            </a:r>
            <a:r>
              <a:rPr sz="1550" spc="20" dirty="0">
                <a:latin typeface="Arial"/>
                <a:cs typeface="Arial"/>
              </a:rPr>
              <a:t>loro contenuto </a:t>
            </a:r>
            <a:r>
              <a:rPr sz="1550" spc="10" dirty="0">
                <a:latin typeface="Arial"/>
                <a:cs typeface="Arial"/>
              </a:rPr>
              <a:t>rispetto  </a:t>
            </a:r>
            <a:r>
              <a:rPr sz="1550" spc="20" dirty="0">
                <a:latin typeface="Arial"/>
                <a:cs typeface="Arial"/>
              </a:rPr>
              <a:t>al </a:t>
            </a:r>
            <a:r>
              <a:rPr sz="1550" spc="10" dirty="0">
                <a:latin typeface="Arial"/>
                <a:cs typeface="Arial"/>
              </a:rPr>
              <a:t>bilancio </a:t>
            </a:r>
            <a:r>
              <a:rPr sz="1550" spc="20" dirty="0">
                <a:latin typeface="Arial"/>
                <a:cs typeface="Arial"/>
              </a:rPr>
              <a:t>nonché </a:t>
            </a:r>
            <a:r>
              <a:rPr sz="1550" spc="25" dirty="0">
                <a:latin typeface="Arial"/>
                <a:cs typeface="Arial"/>
              </a:rPr>
              <a:t>per </a:t>
            </a:r>
            <a:r>
              <a:rPr sz="1550" spc="20" dirty="0">
                <a:latin typeface="Arial"/>
                <a:cs typeface="Arial"/>
              </a:rPr>
              <a:t>la conformità </a:t>
            </a:r>
            <a:r>
              <a:rPr sz="1550" spc="-20" dirty="0">
                <a:latin typeface="Arial"/>
                <a:cs typeface="Arial"/>
              </a:rPr>
              <a:t>di </a:t>
            </a:r>
            <a:r>
              <a:rPr sz="1550" dirty="0">
                <a:latin typeface="Arial"/>
                <a:cs typeface="Arial"/>
              </a:rPr>
              <a:t>tale </a:t>
            </a:r>
            <a:r>
              <a:rPr sz="1550" spc="20" dirty="0">
                <a:latin typeface="Arial"/>
                <a:cs typeface="Arial"/>
              </a:rPr>
              <a:t>contenuto </a:t>
            </a:r>
            <a:r>
              <a:rPr sz="1550" spc="15" dirty="0">
                <a:latin typeface="Arial"/>
                <a:cs typeface="Arial"/>
              </a:rPr>
              <a:t>a quanto previsto </a:t>
            </a:r>
            <a:r>
              <a:rPr sz="1550" spc="10" dirty="0">
                <a:latin typeface="Arial"/>
                <a:cs typeface="Arial"/>
              </a:rPr>
              <a:t>dalle </a:t>
            </a:r>
            <a:r>
              <a:rPr sz="1550" spc="15" dirty="0">
                <a:latin typeface="Arial"/>
                <a:cs typeface="Arial"/>
              </a:rPr>
              <a:t>norme </a:t>
            </a:r>
            <a:r>
              <a:rPr sz="1550" spc="-20" dirty="0">
                <a:latin typeface="Arial"/>
                <a:cs typeface="Arial"/>
              </a:rPr>
              <a:t>di </a:t>
            </a:r>
            <a:r>
              <a:rPr sz="1550" spc="15" dirty="0">
                <a:latin typeface="Arial"/>
                <a:cs typeface="Arial"/>
              </a:rPr>
              <a:t>legge.  </a:t>
            </a:r>
            <a:r>
              <a:rPr sz="1550" spc="10" dirty="0">
                <a:latin typeface="Arial"/>
                <a:cs typeface="Arial"/>
              </a:rPr>
              <a:t>Il </a:t>
            </a:r>
            <a:r>
              <a:rPr sz="1550" spc="25" dirty="0">
                <a:latin typeface="Arial"/>
                <a:cs typeface="Arial"/>
              </a:rPr>
              <a:t>revisore </a:t>
            </a:r>
            <a:r>
              <a:rPr sz="1550" spc="10" dirty="0">
                <a:latin typeface="Arial"/>
                <a:cs typeface="Arial"/>
              </a:rPr>
              <a:t>deve </a:t>
            </a:r>
            <a:r>
              <a:rPr sz="1550" spc="15" dirty="0">
                <a:latin typeface="Arial"/>
                <a:cs typeface="Arial"/>
              </a:rPr>
              <a:t>richiedere </a:t>
            </a:r>
            <a:r>
              <a:rPr sz="1550" spc="10" dirty="0">
                <a:latin typeface="Arial"/>
                <a:cs typeface="Arial"/>
              </a:rPr>
              <a:t>altresì </a:t>
            </a:r>
            <a:r>
              <a:rPr sz="1550" spc="25" dirty="0">
                <a:latin typeface="Arial"/>
                <a:cs typeface="Arial"/>
              </a:rPr>
              <a:t>agli </a:t>
            </a:r>
            <a:r>
              <a:rPr sz="1550" spc="15" dirty="0">
                <a:latin typeface="Arial"/>
                <a:cs typeface="Arial"/>
              </a:rPr>
              <a:t>amministratori </a:t>
            </a:r>
            <a:r>
              <a:rPr sz="1550" spc="-20" dirty="0">
                <a:latin typeface="Arial"/>
                <a:cs typeface="Arial"/>
              </a:rPr>
              <a:t>di </a:t>
            </a:r>
            <a:r>
              <a:rPr sz="1550" spc="20" dirty="0">
                <a:latin typeface="Arial"/>
                <a:cs typeface="Arial"/>
              </a:rPr>
              <a:t>fornire </a:t>
            </a:r>
            <a:r>
              <a:rPr sz="1550" spc="15" dirty="0">
                <a:latin typeface="Arial"/>
                <a:cs typeface="Arial"/>
              </a:rPr>
              <a:t>attestazioni </a:t>
            </a:r>
            <a:r>
              <a:rPr sz="1550" spc="20" dirty="0">
                <a:latin typeface="Arial"/>
                <a:cs typeface="Arial"/>
              </a:rPr>
              <a:t>scritte in </a:t>
            </a:r>
            <a:r>
              <a:rPr sz="1550" spc="25" dirty="0">
                <a:latin typeface="Arial"/>
                <a:cs typeface="Arial"/>
              </a:rPr>
              <a:t>merito  alle </a:t>
            </a:r>
            <a:r>
              <a:rPr sz="1550" spc="10" dirty="0">
                <a:latin typeface="Arial"/>
                <a:cs typeface="Arial"/>
              </a:rPr>
              <a:t>proprie </a:t>
            </a:r>
            <a:r>
              <a:rPr sz="1550" spc="15" dirty="0">
                <a:latin typeface="Arial"/>
                <a:cs typeface="Arial"/>
              </a:rPr>
              <a:t>responsabilità </a:t>
            </a:r>
            <a:r>
              <a:rPr sz="1550" spc="25" dirty="0">
                <a:latin typeface="Arial"/>
                <a:cs typeface="Arial"/>
              </a:rPr>
              <a:t>per </a:t>
            </a:r>
            <a:r>
              <a:rPr sz="1550" spc="20" dirty="0">
                <a:latin typeface="Arial"/>
                <a:cs typeface="Arial"/>
              </a:rPr>
              <a:t>la </a:t>
            </a:r>
            <a:r>
              <a:rPr sz="1550" spc="15" dirty="0">
                <a:latin typeface="Arial"/>
                <a:cs typeface="Arial"/>
              </a:rPr>
              <a:t>completezza e </a:t>
            </a:r>
            <a:r>
              <a:rPr sz="1550" spc="10" dirty="0">
                <a:latin typeface="Arial"/>
                <a:cs typeface="Arial"/>
              </a:rPr>
              <a:t>correttezza </a:t>
            </a:r>
            <a:r>
              <a:rPr sz="1550" spc="25" dirty="0">
                <a:latin typeface="Arial"/>
                <a:cs typeface="Arial"/>
              </a:rPr>
              <a:t>della </a:t>
            </a:r>
            <a:r>
              <a:rPr sz="1550" spc="20" dirty="0">
                <a:latin typeface="Arial"/>
                <a:cs typeface="Arial"/>
              </a:rPr>
              <a:t>relazione </a:t>
            </a:r>
            <a:r>
              <a:rPr sz="1550" spc="10" dirty="0">
                <a:latin typeface="Arial"/>
                <a:cs typeface="Arial"/>
              </a:rPr>
              <a:t>sulla </a:t>
            </a:r>
            <a:r>
              <a:rPr sz="1550" spc="20" dirty="0">
                <a:latin typeface="Arial"/>
                <a:cs typeface="Arial"/>
              </a:rPr>
              <a:t>gestione </a:t>
            </a:r>
            <a:r>
              <a:rPr sz="1550" spc="15" dirty="0">
                <a:latin typeface="Arial"/>
                <a:cs typeface="Arial"/>
              </a:rPr>
              <a:t>e  </a:t>
            </a:r>
            <a:r>
              <a:rPr sz="1550" spc="25" dirty="0">
                <a:latin typeface="Arial"/>
                <a:cs typeface="Arial"/>
              </a:rPr>
              <a:t>della</a:t>
            </a:r>
            <a:r>
              <a:rPr sz="1550" spc="-100" dirty="0">
                <a:latin typeface="Arial"/>
                <a:cs typeface="Arial"/>
              </a:rPr>
              <a:t> </a:t>
            </a:r>
            <a:r>
              <a:rPr sz="1550" spc="20" dirty="0">
                <a:latin typeface="Arial"/>
                <a:cs typeface="Arial"/>
              </a:rPr>
              <a:t>relazione</a:t>
            </a:r>
            <a:r>
              <a:rPr sz="1550" spc="-20" dirty="0">
                <a:latin typeface="Arial"/>
                <a:cs typeface="Arial"/>
              </a:rPr>
              <a:t> </a:t>
            </a:r>
            <a:r>
              <a:rPr sz="1550" spc="25" dirty="0">
                <a:latin typeface="Arial"/>
                <a:cs typeface="Arial"/>
              </a:rPr>
              <a:t>sul</a:t>
            </a:r>
            <a:r>
              <a:rPr sz="1550" spc="-30" dirty="0">
                <a:latin typeface="Arial"/>
                <a:cs typeface="Arial"/>
              </a:rPr>
              <a:t> </a:t>
            </a:r>
            <a:r>
              <a:rPr sz="1550" spc="25" dirty="0">
                <a:latin typeface="Arial"/>
                <a:cs typeface="Arial"/>
              </a:rPr>
              <a:t>governo</a:t>
            </a:r>
            <a:r>
              <a:rPr sz="1550" spc="-25" dirty="0">
                <a:latin typeface="Arial"/>
                <a:cs typeface="Arial"/>
              </a:rPr>
              <a:t> </a:t>
            </a:r>
            <a:r>
              <a:rPr sz="1550" spc="25" dirty="0">
                <a:latin typeface="Arial"/>
                <a:cs typeface="Arial"/>
              </a:rPr>
              <a:t>societario,</a:t>
            </a:r>
            <a:r>
              <a:rPr sz="1550" spc="-105" dirty="0">
                <a:latin typeface="Arial"/>
                <a:cs typeface="Arial"/>
              </a:rPr>
              <a:t> </a:t>
            </a:r>
            <a:r>
              <a:rPr sz="1550" spc="30" dirty="0">
                <a:latin typeface="Arial"/>
                <a:cs typeface="Arial"/>
              </a:rPr>
              <a:t>ove</a:t>
            </a:r>
            <a:r>
              <a:rPr sz="1550" spc="45" dirty="0">
                <a:latin typeface="Arial"/>
                <a:cs typeface="Arial"/>
              </a:rPr>
              <a:t> </a:t>
            </a:r>
            <a:r>
              <a:rPr sz="1550" spc="30" dirty="0">
                <a:latin typeface="Arial"/>
                <a:cs typeface="Arial"/>
              </a:rPr>
              <a:t>predisposta.</a:t>
            </a:r>
            <a:endParaRPr sz="1550">
              <a:latin typeface="Arial"/>
              <a:cs typeface="Arial"/>
            </a:endParaRPr>
          </a:p>
          <a:p>
            <a:pPr marL="12700" marR="5080" algn="just">
              <a:lnSpc>
                <a:spcPct val="103600"/>
              </a:lnSpc>
              <a:spcBef>
                <a:spcPts val="325"/>
              </a:spcBef>
            </a:pPr>
            <a:r>
              <a:rPr sz="1550" spc="15" dirty="0">
                <a:latin typeface="Arial"/>
                <a:cs typeface="Arial"/>
              </a:rPr>
              <a:t>In </a:t>
            </a:r>
            <a:r>
              <a:rPr sz="1550" spc="20" dirty="0">
                <a:latin typeface="Arial"/>
                <a:cs typeface="Arial"/>
              </a:rPr>
              <a:t>relazione </a:t>
            </a:r>
            <a:r>
              <a:rPr sz="1550" spc="5" dirty="0">
                <a:latin typeface="Arial"/>
                <a:cs typeface="Arial"/>
              </a:rPr>
              <a:t>alle </a:t>
            </a:r>
            <a:r>
              <a:rPr sz="1550" spc="15" dirty="0">
                <a:latin typeface="Arial"/>
                <a:cs typeface="Arial"/>
              </a:rPr>
              <a:t>incoerenze e </a:t>
            </a:r>
            <a:r>
              <a:rPr sz="1550" spc="5" dirty="0">
                <a:latin typeface="Arial"/>
                <a:cs typeface="Arial"/>
              </a:rPr>
              <a:t>agli </a:t>
            </a:r>
            <a:r>
              <a:rPr sz="1550" spc="15" dirty="0">
                <a:latin typeface="Arial"/>
                <a:cs typeface="Arial"/>
              </a:rPr>
              <a:t>errori riscontrati </a:t>
            </a:r>
            <a:r>
              <a:rPr sz="1550" spc="25" dirty="0">
                <a:latin typeface="Arial"/>
                <a:cs typeface="Arial"/>
              </a:rPr>
              <a:t>dal </a:t>
            </a:r>
            <a:r>
              <a:rPr sz="1550" spc="15" dirty="0">
                <a:latin typeface="Arial"/>
                <a:cs typeface="Arial"/>
              </a:rPr>
              <a:t>revisore e </a:t>
            </a:r>
            <a:r>
              <a:rPr sz="1550" spc="25" dirty="0">
                <a:latin typeface="Arial"/>
                <a:cs typeface="Arial"/>
              </a:rPr>
              <a:t>non </a:t>
            </a:r>
            <a:r>
              <a:rPr sz="1550" spc="10" dirty="0">
                <a:latin typeface="Arial"/>
                <a:cs typeface="Arial"/>
              </a:rPr>
              <a:t>corretti dagli  </a:t>
            </a:r>
            <a:r>
              <a:rPr sz="1550" spc="20" dirty="0">
                <a:latin typeface="Arial"/>
                <a:cs typeface="Arial"/>
              </a:rPr>
              <a:t>amministratori in </a:t>
            </a:r>
            <a:r>
              <a:rPr sz="1550" spc="25" dirty="0">
                <a:latin typeface="Arial"/>
                <a:cs typeface="Arial"/>
              </a:rPr>
              <a:t>quanto </a:t>
            </a:r>
            <a:r>
              <a:rPr sz="1550" spc="10" dirty="0">
                <a:latin typeface="Arial"/>
                <a:cs typeface="Arial"/>
              </a:rPr>
              <a:t>ritenuti </a:t>
            </a:r>
            <a:r>
              <a:rPr sz="1550" dirty="0">
                <a:latin typeface="Arial"/>
                <a:cs typeface="Arial"/>
              </a:rPr>
              <a:t>non </a:t>
            </a:r>
            <a:r>
              <a:rPr sz="1550" spc="10" dirty="0">
                <a:latin typeface="Arial"/>
                <a:cs typeface="Arial"/>
              </a:rPr>
              <a:t>significativi, </a:t>
            </a:r>
            <a:r>
              <a:rPr sz="1550" spc="15" dirty="0">
                <a:latin typeface="Arial"/>
                <a:cs typeface="Arial"/>
              </a:rPr>
              <a:t>il revisore </a:t>
            </a:r>
            <a:r>
              <a:rPr sz="1550" spc="10" dirty="0">
                <a:latin typeface="Arial"/>
                <a:cs typeface="Arial"/>
              </a:rPr>
              <a:t>deve </a:t>
            </a:r>
            <a:r>
              <a:rPr sz="1550" spc="20" dirty="0">
                <a:latin typeface="Arial"/>
                <a:cs typeface="Arial"/>
              </a:rPr>
              <a:t>applicare </a:t>
            </a:r>
            <a:r>
              <a:rPr sz="1550" spc="15" dirty="0">
                <a:latin typeface="Arial"/>
                <a:cs typeface="Arial"/>
              </a:rPr>
              <a:t>il </a:t>
            </a:r>
            <a:r>
              <a:rPr sz="1550" spc="20" dirty="0">
                <a:latin typeface="Arial"/>
                <a:cs typeface="Arial"/>
              </a:rPr>
              <a:t>paragrafo </a:t>
            </a:r>
            <a:r>
              <a:rPr sz="1550" spc="25" dirty="0">
                <a:latin typeface="Arial"/>
                <a:cs typeface="Arial"/>
              </a:rPr>
              <a:t>14 </a:t>
            </a:r>
            <a:r>
              <a:rPr sz="1550" spc="30" dirty="0">
                <a:latin typeface="Arial"/>
                <a:cs typeface="Arial"/>
              </a:rPr>
              <a:t>del  </a:t>
            </a:r>
            <a:r>
              <a:rPr sz="1550" spc="15" dirty="0">
                <a:latin typeface="Arial"/>
                <a:cs typeface="Arial"/>
              </a:rPr>
              <a:t>principio </a:t>
            </a:r>
            <a:r>
              <a:rPr sz="1550" spc="-20" dirty="0">
                <a:latin typeface="Arial"/>
                <a:cs typeface="Arial"/>
              </a:rPr>
              <a:t>di </a:t>
            </a:r>
            <a:r>
              <a:rPr sz="1550" spc="10" dirty="0">
                <a:latin typeface="Arial"/>
                <a:cs typeface="Arial"/>
              </a:rPr>
              <a:t>revisione </a:t>
            </a:r>
            <a:r>
              <a:rPr sz="1550" spc="15" dirty="0">
                <a:latin typeface="Arial"/>
                <a:cs typeface="Arial"/>
              </a:rPr>
              <a:t>internazionale </a:t>
            </a:r>
            <a:r>
              <a:rPr sz="1550" spc="10" dirty="0">
                <a:latin typeface="Arial"/>
                <a:cs typeface="Arial"/>
              </a:rPr>
              <a:t>(ISA </a:t>
            </a:r>
            <a:r>
              <a:rPr sz="1550" spc="20" dirty="0">
                <a:latin typeface="Arial"/>
                <a:cs typeface="Arial"/>
              </a:rPr>
              <a:t>Italia) n° </a:t>
            </a:r>
            <a:r>
              <a:rPr sz="1550" spc="25" dirty="0">
                <a:latin typeface="Arial"/>
                <a:cs typeface="Arial"/>
              </a:rPr>
              <a:t>450 </a:t>
            </a:r>
            <a:r>
              <a:rPr sz="1550" spc="15" dirty="0">
                <a:latin typeface="Arial"/>
                <a:cs typeface="Arial"/>
              </a:rPr>
              <a:t>“Valutazione </a:t>
            </a:r>
            <a:r>
              <a:rPr sz="1550" spc="10" dirty="0">
                <a:latin typeface="Arial"/>
                <a:cs typeface="Arial"/>
              </a:rPr>
              <a:t>degli </a:t>
            </a:r>
            <a:r>
              <a:rPr sz="1550" spc="15" dirty="0">
                <a:latin typeface="Arial"/>
                <a:cs typeface="Arial"/>
              </a:rPr>
              <a:t>errori </a:t>
            </a:r>
            <a:r>
              <a:rPr sz="1550" spc="10" dirty="0">
                <a:latin typeface="Arial"/>
                <a:cs typeface="Arial"/>
              </a:rPr>
              <a:t>identificati </a:t>
            </a:r>
            <a:r>
              <a:rPr sz="1550" spc="30" dirty="0">
                <a:latin typeface="Arial"/>
                <a:cs typeface="Arial"/>
              </a:rPr>
              <a:t>nel  </a:t>
            </a:r>
            <a:r>
              <a:rPr sz="1550" spc="25" dirty="0">
                <a:latin typeface="Arial"/>
                <a:cs typeface="Arial"/>
              </a:rPr>
              <a:t>corso della revisione</a:t>
            </a:r>
            <a:r>
              <a:rPr sz="1550" spc="-275" dirty="0">
                <a:latin typeface="Arial"/>
                <a:cs typeface="Arial"/>
              </a:rPr>
              <a:t> </a:t>
            </a:r>
            <a:r>
              <a:rPr sz="1550" spc="25" dirty="0">
                <a:latin typeface="Arial"/>
                <a:cs typeface="Arial"/>
              </a:rPr>
              <a:t>contabile”.</a:t>
            </a:r>
            <a:endParaRPr sz="1550">
              <a:latin typeface="Arial"/>
              <a:cs typeface="Arial"/>
            </a:endParaRPr>
          </a:p>
          <a:p>
            <a:pPr marL="12700" algn="just">
              <a:lnSpc>
                <a:spcPct val="100000"/>
              </a:lnSpc>
              <a:spcBef>
                <a:spcPts val="450"/>
              </a:spcBef>
            </a:pPr>
            <a:r>
              <a:rPr sz="1800" b="1" spc="-5" dirty="0">
                <a:latin typeface="Arial"/>
                <a:cs typeface="Arial"/>
              </a:rPr>
              <a:t>DOCUMENTAZIONE</a:t>
            </a:r>
            <a:endParaRPr sz="1800">
              <a:latin typeface="Arial"/>
              <a:cs typeface="Arial"/>
            </a:endParaRPr>
          </a:p>
          <a:p>
            <a:pPr marL="12700" marR="8255" algn="just">
              <a:lnSpc>
                <a:spcPct val="105000"/>
              </a:lnSpc>
              <a:spcBef>
                <a:spcPts val="320"/>
              </a:spcBef>
            </a:pPr>
            <a:r>
              <a:rPr sz="1550" spc="10" dirty="0">
                <a:latin typeface="Arial"/>
                <a:cs typeface="Arial"/>
              </a:rPr>
              <a:t>Il </a:t>
            </a:r>
            <a:r>
              <a:rPr sz="1550" spc="25" dirty="0">
                <a:latin typeface="Arial"/>
                <a:cs typeface="Arial"/>
              </a:rPr>
              <a:t>revisore </a:t>
            </a:r>
            <a:r>
              <a:rPr sz="1550" spc="30" dirty="0">
                <a:latin typeface="Arial"/>
                <a:cs typeface="Arial"/>
              </a:rPr>
              <a:t>deve </a:t>
            </a:r>
            <a:r>
              <a:rPr sz="1550" spc="10" dirty="0">
                <a:latin typeface="Arial"/>
                <a:cs typeface="Arial"/>
              </a:rPr>
              <a:t>includere </a:t>
            </a:r>
            <a:r>
              <a:rPr sz="1550" spc="25" dirty="0">
                <a:latin typeface="Arial"/>
                <a:cs typeface="Arial"/>
              </a:rPr>
              <a:t>nella </a:t>
            </a:r>
            <a:r>
              <a:rPr sz="1550" spc="15" dirty="0">
                <a:latin typeface="Arial"/>
                <a:cs typeface="Arial"/>
              </a:rPr>
              <a:t>documentazione </a:t>
            </a:r>
            <a:r>
              <a:rPr sz="1550" spc="25" dirty="0">
                <a:latin typeface="Arial"/>
                <a:cs typeface="Arial"/>
              </a:rPr>
              <a:t>del lavoro </a:t>
            </a:r>
            <a:r>
              <a:rPr sz="1550" spc="15" dirty="0">
                <a:latin typeface="Arial"/>
                <a:cs typeface="Arial"/>
              </a:rPr>
              <a:t>predisposta </a:t>
            </a:r>
            <a:r>
              <a:rPr sz="1550" spc="20" dirty="0">
                <a:latin typeface="Arial"/>
                <a:cs typeface="Arial"/>
              </a:rPr>
              <a:t>ai </a:t>
            </a:r>
            <a:r>
              <a:rPr sz="1550" spc="15" dirty="0">
                <a:latin typeface="Arial"/>
                <a:cs typeface="Arial"/>
              </a:rPr>
              <a:t>fini </a:t>
            </a:r>
            <a:r>
              <a:rPr sz="1550" spc="10" dirty="0">
                <a:latin typeface="Arial"/>
                <a:cs typeface="Arial"/>
              </a:rPr>
              <a:t>della </a:t>
            </a:r>
            <a:r>
              <a:rPr sz="1550" spc="20" dirty="0">
                <a:latin typeface="Arial"/>
                <a:cs typeface="Arial"/>
              </a:rPr>
              <a:t>revisione  contabile </a:t>
            </a:r>
            <a:r>
              <a:rPr sz="1550" dirty="0">
                <a:latin typeface="Arial"/>
                <a:cs typeface="Arial"/>
              </a:rPr>
              <a:t>del </a:t>
            </a:r>
            <a:r>
              <a:rPr sz="1550" spc="10" dirty="0">
                <a:latin typeface="Arial"/>
                <a:cs typeface="Arial"/>
              </a:rPr>
              <a:t>bilancio </a:t>
            </a:r>
            <a:r>
              <a:rPr sz="1550" spc="5" dirty="0">
                <a:latin typeface="Arial"/>
                <a:cs typeface="Arial"/>
              </a:rPr>
              <a:t>i </a:t>
            </a:r>
            <a:r>
              <a:rPr sz="1550" spc="15" dirty="0">
                <a:latin typeface="Arial"/>
                <a:cs typeface="Arial"/>
              </a:rPr>
              <a:t>risultati </a:t>
            </a:r>
            <a:r>
              <a:rPr sz="1550" spc="10" dirty="0">
                <a:latin typeface="Arial"/>
                <a:cs typeface="Arial"/>
              </a:rPr>
              <a:t>delle </a:t>
            </a:r>
            <a:r>
              <a:rPr sz="1550" spc="15" dirty="0">
                <a:latin typeface="Arial"/>
                <a:cs typeface="Arial"/>
              </a:rPr>
              <a:t>procedure </a:t>
            </a:r>
            <a:r>
              <a:rPr sz="1550" spc="20" dirty="0">
                <a:latin typeface="Arial"/>
                <a:cs typeface="Arial"/>
              </a:rPr>
              <a:t>di </a:t>
            </a:r>
            <a:r>
              <a:rPr sz="1550" dirty="0">
                <a:latin typeface="Arial"/>
                <a:cs typeface="Arial"/>
              </a:rPr>
              <a:t>cui </a:t>
            </a:r>
            <a:r>
              <a:rPr sz="1550" spc="20" dirty="0">
                <a:latin typeface="Arial"/>
                <a:cs typeface="Arial"/>
              </a:rPr>
              <a:t>ai paragrafi </a:t>
            </a:r>
            <a:r>
              <a:rPr sz="1550" dirty="0">
                <a:latin typeface="Arial"/>
                <a:cs typeface="Arial"/>
              </a:rPr>
              <a:t>7-15 </a:t>
            </a:r>
            <a:r>
              <a:rPr sz="1550" spc="25" dirty="0">
                <a:latin typeface="Arial"/>
                <a:cs typeface="Arial"/>
              </a:rPr>
              <a:t>del </a:t>
            </a:r>
            <a:r>
              <a:rPr sz="1550" spc="15" dirty="0">
                <a:latin typeface="Arial"/>
                <a:cs typeface="Arial"/>
              </a:rPr>
              <a:t>presente </a:t>
            </a:r>
            <a:r>
              <a:rPr sz="1550" spc="10" dirty="0">
                <a:latin typeface="Arial"/>
                <a:cs typeface="Arial"/>
              </a:rPr>
              <a:t>principio,  </a:t>
            </a:r>
            <a:r>
              <a:rPr sz="1550" spc="25" dirty="0">
                <a:latin typeface="Arial"/>
                <a:cs typeface="Arial"/>
              </a:rPr>
              <a:t>nel</a:t>
            </a:r>
            <a:r>
              <a:rPr sz="1550" spc="-100" dirty="0">
                <a:latin typeface="Arial"/>
                <a:cs typeface="Arial"/>
              </a:rPr>
              <a:t> </a:t>
            </a:r>
            <a:r>
              <a:rPr sz="1550" spc="20" dirty="0">
                <a:latin typeface="Arial"/>
                <a:cs typeface="Arial"/>
              </a:rPr>
              <a:t>rispetto</a:t>
            </a:r>
            <a:r>
              <a:rPr sz="1550" spc="-10" dirty="0">
                <a:latin typeface="Arial"/>
                <a:cs typeface="Arial"/>
              </a:rPr>
              <a:t> </a:t>
            </a:r>
            <a:r>
              <a:rPr sz="1550" spc="25" dirty="0">
                <a:latin typeface="Arial"/>
                <a:cs typeface="Arial"/>
              </a:rPr>
              <a:t>delle</a:t>
            </a:r>
            <a:r>
              <a:rPr sz="1550" spc="-20" dirty="0">
                <a:latin typeface="Arial"/>
                <a:cs typeface="Arial"/>
              </a:rPr>
              <a:t> </a:t>
            </a:r>
            <a:r>
              <a:rPr sz="1550" spc="25" dirty="0">
                <a:latin typeface="Arial"/>
                <a:cs typeface="Arial"/>
              </a:rPr>
              <a:t>regole</a:t>
            </a:r>
            <a:r>
              <a:rPr sz="1550" spc="-15" dirty="0">
                <a:latin typeface="Arial"/>
                <a:cs typeface="Arial"/>
              </a:rPr>
              <a:t> </a:t>
            </a:r>
            <a:r>
              <a:rPr sz="1550" spc="25" dirty="0">
                <a:latin typeface="Arial"/>
                <a:cs typeface="Arial"/>
              </a:rPr>
              <a:t>previste</a:t>
            </a:r>
            <a:r>
              <a:rPr sz="1550" spc="-10" dirty="0">
                <a:latin typeface="Arial"/>
                <a:cs typeface="Arial"/>
              </a:rPr>
              <a:t> </a:t>
            </a:r>
            <a:r>
              <a:rPr sz="1550" spc="25" dirty="0">
                <a:latin typeface="Arial"/>
                <a:cs typeface="Arial"/>
              </a:rPr>
              <a:t>dal</a:t>
            </a:r>
            <a:r>
              <a:rPr sz="1550" spc="-20" dirty="0">
                <a:latin typeface="Arial"/>
                <a:cs typeface="Arial"/>
              </a:rPr>
              <a:t> </a:t>
            </a:r>
            <a:r>
              <a:rPr sz="1550" spc="25" dirty="0">
                <a:latin typeface="Arial"/>
                <a:cs typeface="Arial"/>
              </a:rPr>
              <a:t>principio</a:t>
            </a:r>
            <a:r>
              <a:rPr sz="1550" spc="-90" dirty="0">
                <a:latin typeface="Arial"/>
                <a:cs typeface="Arial"/>
              </a:rPr>
              <a:t> </a:t>
            </a:r>
            <a:r>
              <a:rPr sz="1550" spc="20" dirty="0">
                <a:latin typeface="Arial"/>
                <a:cs typeface="Arial"/>
              </a:rPr>
              <a:t>di</a:t>
            </a:r>
            <a:r>
              <a:rPr sz="1550" spc="55" dirty="0">
                <a:latin typeface="Arial"/>
                <a:cs typeface="Arial"/>
              </a:rPr>
              <a:t> </a:t>
            </a:r>
            <a:r>
              <a:rPr sz="1550" spc="25" dirty="0">
                <a:latin typeface="Arial"/>
                <a:cs typeface="Arial"/>
              </a:rPr>
              <a:t>revisione</a:t>
            </a:r>
            <a:r>
              <a:rPr sz="1550" spc="-85" dirty="0">
                <a:latin typeface="Arial"/>
                <a:cs typeface="Arial"/>
              </a:rPr>
              <a:t> </a:t>
            </a:r>
            <a:r>
              <a:rPr sz="1550" spc="20" dirty="0">
                <a:latin typeface="Arial"/>
                <a:cs typeface="Arial"/>
              </a:rPr>
              <a:t>internazionale</a:t>
            </a:r>
            <a:r>
              <a:rPr sz="1550" dirty="0">
                <a:latin typeface="Arial"/>
                <a:cs typeface="Arial"/>
              </a:rPr>
              <a:t> </a:t>
            </a:r>
            <a:r>
              <a:rPr sz="1550" spc="10" dirty="0">
                <a:latin typeface="Arial"/>
                <a:cs typeface="Arial"/>
              </a:rPr>
              <a:t>(ISA</a:t>
            </a:r>
            <a:r>
              <a:rPr sz="1550" spc="30" dirty="0">
                <a:latin typeface="Arial"/>
                <a:cs typeface="Arial"/>
              </a:rPr>
              <a:t> </a:t>
            </a:r>
            <a:r>
              <a:rPr sz="1550" spc="20" dirty="0">
                <a:latin typeface="Arial"/>
                <a:cs typeface="Arial"/>
              </a:rPr>
              <a:t>Italia)</a:t>
            </a:r>
            <a:r>
              <a:rPr sz="1550" spc="-40" dirty="0">
                <a:latin typeface="Arial"/>
                <a:cs typeface="Arial"/>
              </a:rPr>
              <a:t> </a:t>
            </a:r>
            <a:r>
              <a:rPr sz="1550" spc="20" dirty="0">
                <a:latin typeface="Arial"/>
                <a:cs typeface="Arial"/>
              </a:rPr>
              <a:t>n°</a:t>
            </a:r>
            <a:r>
              <a:rPr sz="1550" spc="70" dirty="0">
                <a:latin typeface="Arial"/>
                <a:cs typeface="Arial"/>
              </a:rPr>
              <a:t> </a:t>
            </a:r>
            <a:r>
              <a:rPr sz="1550" spc="30" dirty="0">
                <a:latin typeface="Arial"/>
                <a:cs typeface="Arial"/>
              </a:rPr>
              <a:t>23012.</a:t>
            </a:r>
            <a:endParaRPr sz="1550">
              <a:latin typeface="Arial"/>
              <a:cs typeface="Arial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383222" y="872807"/>
            <a:ext cx="1845945" cy="35750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pc="5" dirty="0"/>
              <a:t>SA Italia</a:t>
            </a:r>
            <a:r>
              <a:rPr spc="-70" dirty="0"/>
              <a:t> </a:t>
            </a:r>
            <a:r>
              <a:rPr spc="5" dirty="0"/>
              <a:t>720B</a:t>
            </a:r>
          </a:p>
        </p:txBody>
      </p:sp>
      <p:sp>
        <p:nvSpPr>
          <p:cNvPr id="5" name="object 5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ts val="1670"/>
              </a:lnSpc>
            </a:pPr>
            <a:fld id="{81D60167-4931-47E6-BA6A-407CBD079E47}" type="slidenum">
              <a:rPr spc="10" dirty="0"/>
              <a:t>35</a:t>
            </a:fld>
            <a:endParaRPr spc="1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942B0F4-E625-490F-8C86-C85FCF85D719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8518" y="102408"/>
            <a:ext cx="1386882" cy="126919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29882" y="1843722"/>
            <a:ext cx="8416290" cy="2665730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 marR="10795" algn="just">
              <a:lnSpc>
                <a:spcPct val="99100"/>
              </a:lnSpc>
              <a:spcBef>
                <a:spcPts val="120"/>
              </a:spcBef>
            </a:pPr>
            <a:r>
              <a:rPr sz="1800" spc="10" dirty="0">
                <a:latin typeface="Arial"/>
                <a:cs typeface="Arial"/>
              </a:rPr>
              <a:t>Il </a:t>
            </a:r>
            <a:r>
              <a:rPr sz="1800" spc="-15" dirty="0">
                <a:latin typeface="Arial"/>
                <a:cs typeface="Arial"/>
              </a:rPr>
              <a:t>revisore, durante la </a:t>
            </a:r>
            <a:r>
              <a:rPr sz="1800" spc="-5" dirty="0">
                <a:latin typeface="Arial"/>
                <a:cs typeface="Arial"/>
              </a:rPr>
              <a:t>fase </a:t>
            </a:r>
            <a:r>
              <a:rPr sz="1800" spc="-15" dirty="0">
                <a:latin typeface="Arial"/>
                <a:cs typeface="Arial"/>
              </a:rPr>
              <a:t>di </a:t>
            </a:r>
            <a:r>
              <a:rPr sz="1800" spc="-10" dirty="0">
                <a:latin typeface="Arial"/>
                <a:cs typeface="Arial"/>
              </a:rPr>
              <a:t>pianificazione della revisione </a:t>
            </a:r>
            <a:r>
              <a:rPr sz="1800" spc="-15" dirty="0">
                <a:latin typeface="Arial"/>
                <a:cs typeface="Arial"/>
              </a:rPr>
              <a:t>contabile, </a:t>
            </a:r>
            <a:r>
              <a:rPr sz="1800" spc="-10" dirty="0">
                <a:latin typeface="Arial"/>
                <a:cs typeface="Arial"/>
              </a:rPr>
              <a:t>nell’ambito  della </a:t>
            </a:r>
            <a:r>
              <a:rPr sz="1800" spc="-5" dirty="0">
                <a:latin typeface="Arial"/>
                <a:cs typeface="Arial"/>
              </a:rPr>
              <a:t>comprensione </a:t>
            </a:r>
            <a:r>
              <a:rPr sz="1800" spc="-10" dirty="0">
                <a:latin typeface="Arial"/>
                <a:cs typeface="Arial"/>
              </a:rPr>
              <a:t>dell’impresa </a:t>
            </a:r>
            <a:r>
              <a:rPr sz="1800" dirty="0">
                <a:latin typeface="Arial"/>
                <a:cs typeface="Arial"/>
              </a:rPr>
              <a:t>e </a:t>
            </a:r>
            <a:r>
              <a:rPr sz="1800" spc="-20" dirty="0">
                <a:latin typeface="Arial"/>
                <a:cs typeface="Arial"/>
              </a:rPr>
              <a:t>del </a:t>
            </a:r>
            <a:r>
              <a:rPr sz="1800" dirty="0">
                <a:latin typeface="Arial"/>
                <a:cs typeface="Arial"/>
              </a:rPr>
              <a:t>contesto </a:t>
            </a:r>
            <a:r>
              <a:rPr sz="1800" spc="20" dirty="0">
                <a:latin typeface="Arial"/>
                <a:cs typeface="Arial"/>
              </a:rPr>
              <a:t>in </a:t>
            </a:r>
            <a:r>
              <a:rPr sz="1800" spc="-10" dirty="0">
                <a:latin typeface="Arial"/>
                <a:cs typeface="Arial"/>
              </a:rPr>
              <a:t>cui opera, </a:t>
            </a:r>
            <a:r>
              <a:rPr sz="1800" dirty="0">
                <a:latin typeface="Arial"/>
                <a:cs typeface="Arial"/>
              </a:rPr>
              <a:t>deve </a:t>
            </a:r>
            <a:r>
              <a:rPr sz="1800" spc="-5" dirty="0">
                <a:latin typeface="Arial"/>
                <a:cs typeface="Arial"/>
              </a:rPr>
              <a:t>acquisire </a:t>
            </a:r>
            <a:r>
              <a:rPr sz="1800" spc="5" dirty="0">
                <a:latin typeface="Arial"/>
                <a:cs typeface="Arial"/>
              </a:rPr>
              <a:t>una  </a:t>
            </a:r>
            <a:r>
              <a:rPr sz="1800" b="1" dirty="0">
                <a:latin typeface="Arial"/>
                <a:cs typeface="Arial"/>
              </a:rPr>
              <a:t>comprensione</a:t>
            </a:r>
            <a:r>
              <a:rPr sz="1800" b="1" spc="-85" dirty="0">
                <a:latin typeface="Arial"/>
                <a:cs typeface="Arial"/>
              </a:rPr>
              <a:t> </a:t>
            </a:r>
            <a:r>
              <a:rPr sz="1800" spc="-25" dirty="0">
                <a:latin typeface="Arial"/>
                <a:cs typeface="Arial"/>
              </a:rPr>
              <a:t>generale:</a:t>
            </a:r>
            <a:endParaRPr sz="18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sz="2700">
              <a:latin typeface="Times New Roman"/>
              <a:cs typeface="Times New Roman"/>
            </a:endParaRPr>
          </a:p>
          <a:p>
            <a:pPr marL="355600" marR="5080" indent="-342900" algn="just">
              <a:lnSpc>
                <a:spcPct val="99100"/>
              </a:lnSpc>
              <a:buAutoNum type="alphaLcParenR"/>
              <a:tabLst>
                <a:tab pos="356235" algn="l"/>
              </a:tabLst>
            </a:pPr>
            <a:r>
              <a:rPr sz="1800" spc="-10" dirty="0">
                <a:latin typeface="Arial"/>
                <a:cs typeface="Arial"/>
              </a:rPr>
              <a:t>delle </a:t>
            </a:r>
            <a:r>
              <a:rPr sz="1800" b="1" spc="-5" dirty="0">
                <a:latin typeface="Arial"/>
                <a:cs typeface="Arial"/>
              </a:rPr>
              <a:t>norme </a:t>
            </a:r>
            <a:r>
              <a:rPr sz="1800" b="1" spc="10" dirty="0">
                <a:latin typeface="Arial"/>
                <a:cs typeface="Arial"/>
              </a:rPr>
              <a:t>di </a:t>
            </a:r>
            <a:r>
              <a:rPr sz="1800" b="1" spc="5" dirty="0">
                <a:latin typeface="Arial"/>
                <a:cs typeface="Arial"/>
              </a:rPr>
              <a:t>legge </a:t>
            </a:r>
            <a:r>
              <a:rPr sz="1800" spc="-15" dirty="0">
                <a:latin typeface="Arial"/>
                <a:cs typeface="Arial"/>
              </a:rPr>
              <a:t>relative </a:t>
            </a:r>
            <a:r>
              <a:rPr sz="1800" spc="-20" dirty="0">
                <a:latin typeface="Arial"/>
                <a:cs typeface="Arial"/>
              </a:rPr>
              <a:t>alla </a:t>
            </a:r>
            <a:r>
              <a:rPr sz="1800" spc="-5" dirty="0">
                <a:latin typeface="Arial"/>
                <a:cs typeface="Arial"/>
              </a:rPr>
              <a:t>relazione sulla </a:t>
            </a:r>
            <a:r>
              <a:rPr sz="1800" spc="-10" dirty="0">
                <a:latin typeface="Arial"/>
                <a:cs typeface="Arial"/>
              </a:rPr>
              <a:t>gestione </a:t>
            </a:r>
            <a:r>
              <a:rPr sz="1800" dirty="0">
                <a:latin typeface="Arial"/>
                <a:cs typeface="Arial"/>
              </a:rPr>
              <a:t>e </a:t>
            </a:r>
            <a:r>
              <a:rPr sz="1800" spc="-25" dirty="0">
                <a:latin typeface="Arial"/>
                <a:cs typeface="Arial"/>
              </a:rPr>
              <a:t>alla  </a:t>
            </a:r>
            <a:r>
              <a:rPr sz="1800" spc="-15" dirty="0">
                <a:latin typeface="Arial"/>
                <a:cs typeface="Arial"/>
              </a:rPr>
              <a:t>relazione </a:t>
            </a:r>
            <a:r>
              <a:rPr sz="1800" spc="-10" dirty="0">
                <a:latin typeface="Arial"/>
                <a:cs typeface="Arial"/>
              </a:rPr>
              <a:t>sul </a:t>
            </a:r>
            <a:r>
              <a:rPr sz="1800" spc="-20" dirty="0">
                <a:latin typeface="Arial"/>
                <a:cs typeface="Arial"/>
              </a:rPr>
              <a:t>governo </a:t>
            </a:r>
            <a:r>
              <a:rPr sz="1800" spc="-5" dirty="0">
                <a:latin typeface="Arial"/>
                <a:cs typeface="Arial"/>
              </a:rPr>
              <a:t>societario </a:t>
            </a:r>
            <a:r>
              <a:rPr sz="1800" spc="-15" dirty="0">
                <a:latin typeface="Arial"/>
                <a:cs typeface="Arial"/>
              </a:rPr>
              <a:t>applicabili </a:t>
            </a:r>
            <a:r>
              <a:rPr sz="1800" spc="-5" dirty="0">
                <a:latin typeface="Arial"/>
                <a:cs typeface="Arial"/>
              </a:rPr>
              <a:t>all’impresa </a:t>
            </a:r>
            <a:r>
              <a:rPr sz="1800" dirty="0">
                <a:latin typeface="Arial"/>
                <a:cs typeface="Arial"/>
              </a:rPr>
              <a:t>e </a:t>
            </a:r>
            <a:r>
              <a:rPr sz="1800" spc="-15" dirty="0">
                <a:latin typeface="Arial"/>
                <a:cs typeface="Arial"/>
              </a:rPr>
              <a:t>al </a:t>
            </a:r>
            <a:r>
              <a:rPr sz="1800" spc="-5" dirty="0">
                <a:latin typeface="Arial"/>
                <a:cs typeface="Arial"/>
              </a:rPr>
              <a:t>settore </a:t>
            </a:r>
            <a:r>
              <a:rPr sz="1800" spc="-15" dirty="0">
                <a:latin typeface="Arial"/>
                <a:cs typeface="Arial"/>
              </a:rPr>
              <a:t>di </a:t>
            </a:r>
            <a:r>
              <a:rPr sz="1800" spc="-5" dirty="0">
                <a:latin typeface="Arial"/>
                <a:cs typeface="Arial"/>
              </a:rPr>
              <a:t>attività </a:t>
            </a:r>
            <a:r>
              <a:rPr sz="1800" spc="-30" dirty="0">
                <a:latin typeface="Arial"/>
                <a:cs typeface="Arial"/>
              </a:rPr>
              <a:t>in  </a:t>
            </a:r>
            <a:r>
              <a:rPr sz="1800" spc="-10" dirty="0">
                <a:latin typeface="Arial"/>
                <a:cs typeface="Arial"/>
              </a:rPr>
              <a:t>cui</a:t>
            </a:r>
            <a:r>
              <a:rPr sz="1800" spc="-85" dirty="0">
                <a:latin typeface="Arial"/>
                <a:cs typeface="Arial"/>
              </a:rPr>
              <a:t> </a:t>
            </a:r>
            <a:r>
              <a:rPr sz="1800" spc="-20" dirty="0">
                <a:latin typeface="Arial"/>
                <a:cs typeface="Arial"/>
              </a:rPr>
              <a:t>opera;</a:t>
            </a:r>
            <a:endParaRPr sz="1800">
              <a:latin typeface="Arial"/>
              <a:cs typeface="Arial"/>
            </a:endParaRPr>
          </a:p>
          <a:p>
            <a:pPr marL="355600" marR="10795" indent="-342900" algn="just">
              <a:lnSpc>
                <a:spcPct val="100800"/>
              </a:lnSpc>
              <a:spcBef>
                <a:spcPts val="450"/>
              </a:spcBef>
              <a:buAutoNum type="alphaLcParenR"/>
              <a:tabLst>
                <a:tab pos="356235" algn="l"/>
              </a:tabLst>
            </a:pPr>
            <a:r>
              <a:rPr sz="1800" spc="-10" dirty="0">
                <a:latin typeface="Arial"/>
                <a:cs typeface="Arial"/>
              </a:rPr>
              <a:t>delle </a:t>
            </a:r>
            <a:r>
              <a:rPr sz="1800" b="1" dirty="0">
                <a:latin typeface="Arial"/>
                <a:cs typeface="Arial"/>
              </a:rPr>
              <a:t>modalità </a:t>
            </a:r>
            <a:r>
              <a:rPr sz="1800" spc="-10" dirty="0">
                <a:latin typeface="Arial"/>
                <a:cs typeface="Arial"/>
              </a:rPr>
              <a:t>con cui l'impresa </a:t>
            </a:r>
            <a:r>
              <a:rPr sz="1800" dirty="0">
                <a:latin typeface="Arial"/>
                <a:cs typeface="Arial"/>
              </a:rPr>
              <a:t>rispetta </a:t>
            </a:r>
            <a:r>
              <a:rPr sz="1800" spc="-10" dirty="0">
                <a:latin typeface="Arial"/>
                <a:cs typeface="Arial"/>
              </a:rPr>
              <a:t>tali </a:t>
            </a:r>
            <a:r>
              <a:rPr sz="1800" spc="-15" dirty="0">
                <a:latin typeface="Arial"/>
                <a:cs typeface="Arial"/>
              </a:rPr>
              <a:t>norme </a:t>
            </a:r>
            <a:r>
              <a:rPr sz="1800" spc="5" dirty="0">
                <a:latin typeface="Arial"/>
                <a:cs typeface="Arial"/>
              </a:rPr>
              <a:t>nella </a:t>
            </a:r>
            <a:r>
              <a:rPr sz="1800" spc="-5" dirty="0">
                <a:latin typeface="Arial"/>
                <a:cs typeface="Arial"/>
              </a:rPr>
              <a:t>redazione </a:t>
            </a:r>
            <a:r>
              <a:rPr sz="1800" spc="-10" dirty="0">
                <a:latin typeface="Arial"/>
                <a:cs typeface="Arial"/>
              </a:rPr>
              <a:t>della  </a:t>
            </a:r>
            <a:r>
              <a:rPr sz="1800" spc="-20" dirty="0">
                <a:latin typeface="Arial"/>
                <a:cs typeface="Arial"/>
              </a:rPr>
              <a:t>relazione sulla gestione </a:t>
            </a:r>
            <a:r>
              <a:rPr sz="1800" dirty="0">
                <a:latin typeface="Arial"/>
                <a:cs typeface="Arial"/>
              </a:rPr>
              <a:t>e </a:t>
            </a:r>
            <a:r>
              <a:rPr sz="1800" spc="-20" dirty="0">
                <a:latin typeface="Arial"/>
                <a:cs typeface="Arial"/>
              </a:rPr>
              <a:t>della relazione </a:t>
            </a:r>
            <a:r>
              <a:rPr sz="1800" spc="-10" dirty="0">
                <a:latin typeface="Arial"/>
                <a:cs typeface="Arial"/>
              </a:rPr>
              <a:t>sul </a:t>
            </a:r>
            <a:r>
              <a:rPr sz="1800" spc="-20" dirty="0">
                <a:latin typeface="Arial"/>
                <a:cs typeface="Arial"/>
              </a:rPr>
              <a:t>governo</a:t>
            </a:r>
            <a:r>
              <a:rPr sz="1800" spc="-280" dirty="0">
                <a:latin typeface="Arial"/>
                <a:cs typeface="Arial"/>
              </a:rPr>
              <a:t> </a:t>
            </a:r>
            <a:r>
              <a:rPr sz="1800" spc="-15" dirty="0">
                <a:latin typeface="Arial"/>
                <a:cs typeface="Arial"/>
              </a:rPr>
              <a:t>societario.</a:t>
            </a:r>
            <a:endParaRPr sz="1800">
              <a:latin typeface="Arial"/>
              <a:cs typeface="Arial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383222" y="872807"/>
            <a:ext cx="1845945" cy="35750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pc="5" dirty="0"/>
              <a:t>SA Italia</a:t>
            </a:r>
            <a:r>
              <a:rPr spc="-70" dirty="0"/>
              <a:t> </a:t>
            </a:r>
            <a:r>
              <a:rPr spc="5" dirty="0"/>
              <a:t>720B</a:t>
            </a:r>
          </a:p>
        </p:txBody>
      </p:sp>
      <p:sp>
        <p:nvSpPr>
          <p:cNvPr id="5" name="object 5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ts val="1670"/>
              </a:lnSpc>
            </a:pPr>
            <a:fld id="{81D60167-4931-47E6-BA6A-407CBD079E47}" type="slidenum">
              <a:rPr spc="10" dirty="0"/>
              <a:t>4</a:t>
            </a:fld>
            <a:endParaRPr spc="1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E9829F3-06BF-4B19-9D3D-B537DA7DB904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8518" y="76200"/>
            <a:ext cx="1386882" cy="126919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29882" y="1793938"/>
            <a:ext cx="8409940" cy="3592829"/>
          </a:xfrm>
          <a:prstGeom prst="rect">
            <a:avLst/>
          </a:prstGeom>
        </p:spPr>
        <p:txBody>
          <a:bodyPr vert="horz" wrap="square" lIns="0" tIns="62865" rIns="0" bIns="0" rtlCol="0">
            <a:spAutoFit/>
          </a:bodyPr>
          <a:lstStyle/>
          <a:p>
            <a:pPr marL="2882265">
              <a:lnSpc>
                <a:spcPct val="100000"/>
              </a:lnSpc>
              <a:spcBef>
                <a:spcPts val="495"/>
              </a:spcBef>
            </a:pPr>
            <a:r>
              <a:rPr sz="1800" b="1" spc="5" dirty="0">
                <a:latin typeface="Arial"/>
                <a:cs typeface="Arial"/>
              </a:rPr>
              <a:t>GIUDIZIO </a:t>
            </a:r>
            <a:r>
              <a:rPr sz="1800" b="1" spc="-15" dirty="0">
                <a:latin typeface="Arial"/>
                <a:cs typeface="Arial"/>
              </a:rPr>
              <a:t>DI</a:t>
            </a:r>
            <a:r>
              <a:rPr sz="1800" b="1" spc="-150" dirty="0">
                <a:latin typeface="Arial"/>
                <a:cs typeface="Arial"/>
              </a:rPr>
              <a:t> </a:t>
            </a:r>
            <a:r>
              <a:rPr sz="1800" b="1" spc="-5" dirty="0">
                <a:latin typeface="Arial"/>
                <a:cs typeface="Arial"/>
              </a:rPr>
              <a:t>COERENZA</a:t>
            </a:r>
            <a:endParaRPr sz="1800">
              <a:latin typeface="Arial"/>
              <a:cs typeface="Arial"/>
            </a:endParaRPr>
          </a:p>
          <a:p>
            <a:pPr marL="12700" marR="5080" algn="just">
              <a:lnSpc>
                <a:spcPct val="100800"/>
              </a:lnSpc>
              <a:spcBef>
                <a:spcPts val="375"/>
              </a:spcBef>
            </a:pPr>
            <a:r>
              <a:rPr sz="1800" dirty="0">
                <a:latin typeface="Arial"/>
                <a:cs typeface="Arial"/>
              </a:rPr>
              <a:t>Al </a:t>
            </a:r>
            <a:r>
              <a:rPr sz="1800" spc="-10" dirty="0">
                <a:latin typeface="Arial"/>
                <a:cs typeface="Arial"/>
              </a:rPr>
              <a:t>fine della verifica </a:t>
            </a:r>
            <a:r>
              <a:rPr sz="1800" spc="5" dirty="0">
                <a:latin typeface="Arial"/>
                <a:cs typeface="Arial"/>
              </a:rPr>
              <a:t>della </a:t>
            </a:r>
            <a:r>
              <a:rPr sz="1800" spc="-5" dirty="0">
                <a:latin typeface="Arial"/>
                <a:cs typeface="Arial"/>
              </a:rPr>
              <a:t>coerenza </a:t>
            </a:r>
            <a:r>
              <a:rPr sz="1800" spc="-10" dirty="0">
                <a:latin typeface="Arial"/>
                <a:cs typeface="Arial"/>
              </a:rPr>
              <a:t>con </a:t>
            </a:r>
            <a:r>
              <a:rPr sz="1800" spc="20" dirty="0">
                <a:latin typeface="Arial"/>
                <a:cs typeface="Arial"/>
              </a:rPr>
              <a:t>il </a:t>
            </a:r>
            <a:r>
              <a:rPr sz="1800" spc="-15" dirty="0">
                <a:latin typeface="Arial"/>
                <a:cs typeface="Arial"/>
              </a:rPr>
              <a:t>bilancio </a:t>
            </a:r>
            <a:r>
              <a:rPr sz="1800" spc="5" dirty="0">
                <a:latin typeface="Arial"/>
                <a:cs typeface="Arial"/>
              </a:rPr>
              <a:t>della </a:t>
            </a:r>
            <a:r>
              <a:rPr sz="1800" spc="-5" dirty="0">
                <a:latin typeface="Arial"/>
                <a:cs typeface="Arial"/>
              </a:rPr>
              <a:t>relazione sulla </a:t>
            </a:r>
            <a:r>
              <a:rPr sz="1800" spc="-10" dirty="0">
                <a:latin typeface="Arial"/>
                <a:cs typeface="Arial"/>
              </a:rPr>
              <a:t>gestione </a:t>
            </a:r>
            <a:r>
              <a:rPr sz="1800" dirty="0">
                <a:latin typeface="Arial"/>
                <a:cs typeface="Arial"/>
              </a:rPr>
              <a:t>e  </a:t>
            </a:r>
            <a:r>
              <a:rPr sz="1800" spc="-15" dirty="0">
                <a:latin typeface="Arial"/>
                <a:cs typeface="Arial"/>
              </a:rPr>
              <a:t>di </a:t>
            </a:r>
            <a:r>
              <a:rPr sz="1800" spc="-10" dirty="0">
                <a:latin typeface="Arial"/>
                <a:cs typeface="Arial"/>
              </a:rPr>
              <a:t>alcune </a:t>
            </a:r>
            <a:r>
              <a:rPr sz="1800" dirty="0">
                <a:latin typeface="Arial"/>
                <a:cs typeface="Arial"/>
              </a:rPr>
              <a:t>specifiche </a:t>
            </a:r>
            <a:r>
              <a:rPr sz="1800" spc="-5" dirty="0">
                <a:latin typeface="Arial"/>
                <a:cs typeface="Arial"/>
              </a:rPr>
              <a:t>informazioni contenute </a:t>
            </a:r>
            <a:r>
              <a:rPr sz="1800" spc="5" dirty="0">
                <a:latin typeface="Arial"/>
                <a:cs typeface="Arial"/>
              </a:rPr>
              <a:t>nella </a:t>
            </a:r>
            <a:r>
              <a:rPr sz="1800" spc="-5" dirty="0">
                <a:latin typeface="Arial"/>
                <a:cs typeface="Arial"/>
              </a:rPr>
              <a:t>relazione </a:t>
            </a:r>
            <a:r>
              <a:rPr sz="1800" spc="15" dirty="0">
                <a:latin typeface="Arial"/>
                <a:cs typeface="Arial"/>
              </a:rPr>
              <a:t>sul </a:t>
            </a:r>
            <a:r>
              <a:rPr sz="1800" spc="-10" dirty="0">
                <a:latin typeface="Arial"/>
                <a:cs typeface="Arial"/>
              </a:rPr>
              <a:t>governo </a:t>
            </a:r>
            <a:r>
              <a:rPr sz="1800" dirty="0">
                <a:latin typeface="Arial"/>
                <a:cs typeface="Arial"/>
              </a:rPr>
              <a:t>societario </a:t>
            </a:r>
            <a:r>
              <a:rPr sz="1800" spc="-30" dirty="0">
                <a:latin typeface="Arial"/>
                <a:cs typeface="Arial"/>
              </a:rPr>
              <a:t>il  </a:t>
            </a:r>
            <a:r>
              <a:rPr sz="1800" spc="-15" dirty="0">
                <a:latin typeface="Arial"/>
                <a:cs typeface="Arial"/>
              </a:rPr>
              <a:t>revisore, </a:t>
            </a:r>
            <a:r>
              <a:rPr sz="1800" spc="-10" dirty="0">
                <a:latin typeface="Arial"/>
                <a:cs typeface="Arial"/>
              </a:rPr>
              <a:t>tenendo </a:t>
            </a:r>
            <a:r>
              <a:rPr sz="1800" spc="5" dirty="0">
                <a:latin typeface="Arial"/>
                <a:cs typeface="Arial"/>
              </a:rPr>
              <a:t>conto </a:t>
            </a:r>
            <a:r>
              <a:rPr sz="1800" spc="-20" dirty="0">
                <a:latin typeface="Arial"/>
                <a:cs typeface="Arial"/>
              </a:rPr>
              <a:t>del </a:t>
            </a:r>
            <a:r>
              <a:rPr sz="1800" spc="-5" dirty="0">
                <a:latin typeface="Arial"/>
                <a:cs typeface="Arial"/>
              </a:rPr>
              <a:t>lavoro </a:t>
            </a:r>
            <a:r>
              <a:rPr sz="1800" spc="5" dirty="0">
                <a:latin typeface="Arial"/>
                <a:cs typeface="Arial"/>
              </a:rPr>
              <a:t>svolto </a:t>
            </a:r>
            <a:r>
              <a:rPr sz="1800" spc="-20" dirty="0">
                <a:latin typeface="Arial"/>
                <a:cs typeface="Arial"/>
              </a:rPr>
              <a:t>per </a:t>
            </a:r>
            <a:r>
              <a:rPr sz="1800" spc="-15" dirty="0">
                <a:latin typeface="Arial"/>
                <a:cs typeface="Arial"/>
              </a:rPr>
              <a:t>la </a:t>
            </a:r>
            <a:r>
              <a:rPr sz="1800" dirty="0">
                <a:latin typeface="Arial"/>
                <a:cs typeface="Arial"/>
              </a:rPr>
              <a:t>revisione </a:t>
            </a:r>
            <a:r>
              <a:rPr sz="1800" spc="-5" dirty="0">
                <a:latin typeface="Arial"/>
                <a:cs typeface="Arial"/>
              </a:rPr>
              <a:t>contabile </a:t>
            </a:r>
            <a:r>
              <a:rPr sz="1800" spc="-20" dirty="0">
                <a:latin typeface="Arial"/>
                <a:cs typeface="Arial"/>
              </a:rPr>
              <a:t>del </a:t>
            </a:r>
            <a:r>
              <a:rPr sz="1800" spc="-10" dirty="0">
                <a:latin typeface="Arial"/>
                <a:cs typeface="Arial"/>
              </a:rPr>
              <a:t>bilancio,  </a:t>
            </a:r>
            <a:r>
              <a:rPr sz="1800" spc="-15" dirty="0">
                <a:latin typeface="Arial"/>
                <a:cs typeface="Arial"/>
              </a:rPr>
              <a:t>deve svolgere le </a:t>
            </a:r>
            <a:r>
              <a:rPr sz="1800" spc="-20" dirty="0">
                <a:latin typeface="Arial"/>
                <a:cs typeface="Arial"/>
              </a:rPr>
              <a:t>seguenti</a:t>
            </a:r>
            <a:r>
              <a:rPr sz="1800" spc="250" dirty="0">
                <a:latin typeface="Arial"/>
                <a:cs typeface="Arial"/>
              </a:rPr>
              <a:t> </a:t>
            </a:r>
            <a:r>
              <a:rPr sz="1800" b="1" spc="-5" dirty="0">
                <a:latin typeface="Arial"/>
                <a:cs typeface="Arial"/>
              </a:rPr>
              <a:t>procedure</a:t>
            </a:r>
            <a:r>
              <a:rPr sz="1800" spc="-5" dirty="0">
                <a:latin typeface="Arial"/>
                <a:cs typeface="Arial"/>
              </a:rPr>
              <a:t>:</a:t>
            </a:r>
            <a:endParaRPr sz="18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15"/>
              </a:spcBef>
            </a:pPr>
            <a:endParaRPr sz="2600">
              <a:latin typeface="Times New Roman"/>
              <a:cs typeface="Times New Roman"/>
            </a:endParaRPr>
          </a:p>
          <a:p>
            <a:pPr marL="374650" marR="5080" indent="-361950" algn="just">
              <a:lnSpc>
                <a:spcPct val="100800"/>
              </a:lnSpc>
              <a:buAutoNum type="alphaLcParenR"/>
              <a:tabLst>
                <a:tab pos="375285" algn="l"/>
              </a:tabLst>
            </a:pPr>
            <a:r>
              <a:rPr sz="1800" b="1" spc="-5" dirty="0">
                <a:latin typeface="Arial"/>
                <a:cs typeface="Arial"/>
              </a:rPr>
              <a:t>lettura </a:t>
            </a:r>
            <a:r>
              <a:rPr sz="1800" b="1" spc="-10" dirty="0">
                <a:latin typeface="Arial"/>
                <a:cs typeface="Arial"/>
              </a:rPr>
              <a:t>critica </a:t>
            </a:r>
            <a:r>
              <a:rPr sz="1800" spc="-10" dirty="0">
                <a:latin typeface="Arial"/>
                <a:cs typeface="Arial"/>
              </a:rPr>
              <a:t>della </a:t>
            </a:r>
            <a:r>
              <a:rPr sz="1800" spc="-5" dirty="0">
                <a:latin typeface="Arial"/>
                <a:cs typeface="Arial"/>
              </a:rPr>
              <a:t>relazione sulla </a:t>
            </a:r>
            <a:r>
              <a:rPr sz="1800" dirty="0">
                <a:latin typeface="Arial"/>
                <a:cs typeface="Arial"/>
              </a:rPr>
              <a:t>gestione e </a:t>
            </a:r>
            <a:r>
              <a:rPr sz="1800" spc="-15" dirty="0">
                <a:latin typeface="Arial"/>
                <a:cs typeface="Arial"/>
              </a:rPr>
              <a:t>di </a:t>
            </a:r>
            <a:r>
              <a:rPr sz="1800" spc="-10" dirty="0">
                <a:latin typeface="Arial"/>
                <a:cs typeface="Arial"/>
              </a:rPr>
              <a:t>alcune </a:t>
            </a:r>
            <a:r>
              <a:rPr sz="1800" dirty="0">
                <a:latin typeface="Arial"/>
                <a:cs typeface="Arial"/>
              </a:rPr>
              <a:t>specifiche </a:t>
            </a:r>
            <a:r>
              <a:rPr sz="1800" spc="-5" dirty="0">
                <a:latin typeface="Arial"/>
                <a:cs typeface="Arial"/>
              </a:rPr>
              <a:t>informazioni  </a:t>
            </a:r>
            <a:r>
              <a:rPr sz="1800" spc="-15" dirty="0">
                <a:latin typeface="Arial"/>
                <a:cs typeface="Arial"/>
              </a:rPr>
              <a:t>contenute </a:t>
            </a:r>
            <a:r>
              <a:rPr sz="1800" spc="-20" dirty="0">
                <a:latin typeface="Arial"/>
                <a:cs typeface="Arial"/>
              </a:rPr>
              <a:t>nella relazione </a:t>
            </a:r>
            <a:r>
              <a:rPr sz="1800" spc="-10" dirty="0">
                <a:latin typeface="Arial"/>
                <a:cs typeface="Arial"/>
              </a:rPr>
              <a:t>sul </a:t>
            </a:r>
            <a:r>
              <a:rPr sz="1800" spc="-20" dirty="0">
                <a:latin typeface="Arial"/>
                <a:cs typeface="Arial"/>
              </a:rPr>
              <a:t>governo </a:t>
            </a:r>
            <a:r>
              <a:rPr sz="1800" spc="-15" dirty="0">
                <a:latin typeface="Arial"/>
                <a:cs typeface="Arial"/>
              </a:rPr>
              <a:t>societario, </a:t>
            </a:r>
            <a:r>
              <a:rPr sz="1800" spc="-10" dirty="0">
                <a:latin typeface="Arial"/>
                <a:cs typeface="Arial"/>
              </a:rPr>
              <a:t>ove</a:t>
            </a:r>
            <a:r>
              <a:rPr sz="1800" spc="85" dirty="0">
                <a:latin typeface="Arial"/>
                <a:cs typeface="Arial"/>
              </a:rPr>
              <a:t> </a:t>
            </a:r>
            <a:r>
              <a:rPr sz="1800" spc="-15" dirty="0">
                <a:latin typeface="Arial"/>
                <a:cs typeface="Arial"/>
              </a:rPr>
              <a:t>predisposta;</a:t>
            </a:r>
            <a:endParaRPr sz="1800">
              <a:latin typeface="Arial"/>
              <a:cs typeface="Arial"/>
            </a:endParaRPr>
          </a:p>
          <a:p>
            <a:pPr marL="356235" marR="5080" indent="-356235" algn="just">
              <a:lnSpc>
                <a:spcPct val="100800"/>
              </a:lnSpc>
              <a:spcBef>
                <a:spcPts val="380"/>
              </a:spcBef>
              <a:buAutoNum type="alphaLcParenR"/>
              <a:tabLst>
                <a:tab pos="356235" algn="l"/>
              </a:tabLst>
            </a:pPr>
            <a:r>
              <a:rPr sz="1800" b="1" spc="-5" dirty="0">
                <a:latin typeface="Arial"/>
                <a:cs typeface="Arial"/>
              </a:rPr>
              <a:t>riscontro </a:t>
            </a:r>
            <a:r>
              <a:rPr sz="1800" spc="-20" dirty="0">
                <a:latin typeface="Arial"/>
                <a:cs typeface="Arial"/>
              </a:rPr>
              <a:t>della </a:t>
            </a:r>
            <a:r>
              <a:rPr sz="1800" spc="-5" dirty="0">
                <a:latin typeface="Arial"/>
                <a:cs typeface="Arial"/>
              </a:rPr>
              <a:t>relazione sulla </a:t>
            </a:r>
            <a:r>
              <a:rPr sz="1800" spc="-10" dirty="0">
                <a:latin typeface="Arial"/>
                <a:cs typeface="Arial"/>
              </a:rPr>
              <a:t>gestione </a:t>
            </a:r>
            <a:r>
              <a:rPr sz="1800" dirty="0">
                <a:latin typeface="Arial"/>
                <a:cs typeface="Arial"/>
              </a:rPr>
              <a:t>e </a:t>
            </a:r>
            <a:r>
              <a:rPr sz="1800" spc="-15" dirty="0">
                <a:latin typeface="Arial"/>
                <a:cs typeface="Arial"/>
              </a:rPr>
              <a:t>di </a:t>
            </a:r>
            <a:r>
              <a:rPr sz="1800" spc="5" dirty="0">
                <a:latin typeface="Arial"/>
                <a:cs typeface="Arial"/>
              </a:rPr>
              <a:t>alcune </a:t>
            </a:r>
            <a:r>
              <a:rPr sz="1800" spc="-5" dirty="0">
                <a:latin typeface="Arial"/>
                <a:cs typeface="Arial"/>
              </a:rPr>
              <a:t>specifiche informazioni  </a:t>
            </a:r>
            <a:r>
              <a:rPr sz="1800" spc="-15" dirty="0">
                <a:latin typeface="Arial"/>
                <a:cs typeface="Arial"/>
              </a:rPr>
              <a:t>contenute </a:t>
            </a:r>
            <a:r>
              <a:rPr sz="1800" spc="-10" dirty="0">
                <a:latin typeface="Arial"/>
                <a:cs typeface="Arial"/>
              </a:rPr>
              <a:t>nella </a:t>
            </a:r>
            <a:r>
              <a:rPr sz="1800" spc="-5" dirty="0">
                <a:latin typeface="Arial"/>
                <a:cs typeface="Arial"/>
              </a:rPr>
              <a:t>relazione </a:t>
            </a:r>
            <a:r>
              <a:rPr sz="1800" spc="10" dirty="0">
                <a:latin typeface="Arial"/>
                <a:cs typeface="Arial"/>
              </a:rPr>
              <a:t>sul </a:t>
            </a:r>
            <a:r>
              <a:rPr sz="1800" spc="-10" dirty="0">
                <a:latin typeface="Arial"/>
                <a:cs typeface="Arial"/>
              </a:rPr>
              <a:t>governo </a:t>
            </a:r>
            <a:r>
              <a:rPr sz="1800" spc="-5" dirty="0">
                <a:latin typeface="Arial"/>
                <a:cs typeface="Arial"/>
              </a:rPr>
              <a:t>societario, </a:t>
            </a:r>
            <a:r>
              <a:rPr sz="1800" spc="-10" dirty="0">
                <a:latin typeface="Arial"/>
                <a:cs typeface="Arial"/>
              </a:rPr>
              <a:t>ove predisposta, </a:t>
            </a:r>
            <a:r>
              <a:rPr sz="1800" spc="15" dirty="0">
                <a:latin typeface="Arial"/>
                <a:cs typeface="Arial"/>
              </a:rPr>
              <a:t>con </a:t>
            </a:r>
            <a:r>
              <a:rPr sz="1800" spc="-30" dirty="0">
                <a:latin typeface="Arial"/>
                <a:cs typeface="Arial"/>
              </a:rPr>
              <a:t>il  </a:t>
            </a:r>
            <a:r>
              <a:rPr sz="1800" b="1" spc="5" dirty="0">
                <a:latin typeface="Arial"/>
                <a:cs typeface="Arial"/>
              </a:rPr>
              <a:t>bilancio </a:t>
            </a:r>
            <a:r>
              <a:rPr sz="1800" dirty="0">
                <a:latin typeface="Arial"/>
                <a:cs typeface="Arial"/>
              </a:rPr>
              <a:t>o </a:t>
            </a:r>
            <a:r>
              <a:rPr sz="1800" spc="-10" dirty="0">
                <a:latin typeface="Arial"/>
                <a:cs typeface="Arial"/>
              </a:rPr>
              <a:t>con </a:t>
            </a:r>
            <a:r>
              <a:rPr sz="1800" dirty="0">
                <a:latin typeface="Arial"/>
                <a:cs typeface="Arial"/>
              </a:rPr>
              <a:t>i </a:t>
            </a:r>
            <a:r>
              <a:rPr sz="1800" b="1" dirty="0">
                <a:latin typeface="Arial"/>
                <a:cs typeface="Arial"/>
              </a:rPr>
              <a:t>dettagli </a:t>
            </a:r>
            <a:r>
              <a:rPr sz="1800" spc="-15" dirty="0">
                <a:latin typeface="Arial"/>
                <a:cs typeface="Arial"/>
              </a:rPr>
              <a:t>utilizzati </a:t>
            </a:r>
            <a:r>
              <a:rPr sz="1800" spc="-20" dirty="0">
                <a:latin typeface="Arial"/>
                <a:cs typeface="Arial"/>
              </a:rPr>
              <a:t>per </a:t>
            </a:r>
            <a:r>
              <a:rPr sz="1800" spc="20" dirty="0">
                <a:latin typeface="Arial"/>
                <a:cs typeface="Arial"/>
              </a:rPr>
              <a:t>la </a:t>
            </a:r>
            <a:r>
              <a:rPr sz="1800" spc="-5" dirty="0">
                <a:latin typeface="Arial"/>
                <a:cs typeface="Arial"/>
              </a:rPr>
              <a:t>redazione </a:t>
            </a:r>
            <a:r>
              <a:rPr sz="1800" spc="-10" dirty="0">
                <a:latin typeface="Arial"/>
                <a:cs typeface="Arial"/>
              </a:rPr>
              <a:t>dello </a:t>
            </a:r>
            <a:r>
              <a:rPr sz="1800" spc="-5" dirty="0">
                <a:latin typeface="Arial"/>
                <a:cs typeface="Arial"/>
              </a:rPr>
              <a:t>stesso </a:t>
            </a:r>
            <a:r>
              <a:rPr sz="1800" dirty="0">
                <a:latin typeface="Arial"/>
                <a:cs typeface="Arial"/>
              </a:rPr>
              <a:t>o </a:t>
            </a:r>
            <a:r>
              <a:rPr sz="1800" spc="15" dirty="0">
                <a:latin typeface="Arial"/>
                <a:cs typeface="Arial"/>
              </a:rPr>
              <a:t>con </a:t>
            </a:r>
            <a:r>
              <a:rPr sz="1800" spc="-15" dirty="0">
                <a:latin typeface="Arial"/>
                <a:cs typeface="Arial"/>
              </a:rPr>
              <a:t>il </a:t>
            </a:r>
            <a:r>
              <a:rPr sz="1800" spc="-5" dirty="0">
                <a:latin typeface="Arial"/>
                <a:cs typeface="Arial"/>
              </a:rPr>
              <a:t>sistema  </a:t>
            </a:r>
            <a:r>
              <a:rPr sz="1800" spc="-15" dirty="0">
                <a:latin typeface="Arial"/>
                <a:cs typeface="Arial"/>
              </a:rPr>
              <a:t>di contabilità </a:t>
            </a:r>
            <a:r>
              <a:rPr sz="1800" spc="-25" dirty="0">
                <a:latin typeface="Arial"/>
                <a:cs typeface="Arial"/>
              </a:rPr>
              <a:t>generale </a:t>
            </a:r>
            <a:r>
              <a:rPr sz="1800" dirty="0">
                <a:latin typeface="Arial"/>
                <a:cs typeface="Arial"/>
              </a:rPr>
              <a:t>o </a:t>
            </a:r>
            <a:r>
              <a:rPr sz="1800" spc="-10" dirty="0">
                <a:latin typeface="Arial"/>
                <a:cs typeface="Arial"/>
              </a:rPr>
              <a:t>con </a:t>
            </a:r>
            <a:r>
              <a:rPr sz="1800" spc="-15" dirty="0">
                <a:latin typeface="Arial"/>
                <a:cs typeface="Arial"/>
              </a:rPr>
              <a:t>le </a:t>
            </a:r>
            <a:r>
              <a:rPr sz="1800" spc="-5" dirty="0">
                <a:latin typeface="Arial"/>
                <a:cs typeface="Arial"/>
              </a:rPr>
              <a:t>scritture </a:t>
            </a:r>
            <a:r>
              <a:rPr sz="1800" spc="-20" dirty="0">
                <a:latin typeface="Arial"/>
                <a:cs typeface="Arial"/>
              </a:rPr>
              <a:t>contabili</a:t>
            </a:r>
            <a:r>
              <a:rPr sz="1800" spc="434" dirty="0">
                <a:latin typeface="Arial"/>
                <a:cs typeface="Arial"/>
              </a:rPr>
              <a:t> </a:t>
            </a:r>
            <a:r>
              <a:rPr sz="1800" spc="-5" dirty="0">
                <a:latin typeface="Arial"/>
                <a:cs typeface="Arial"/>
              </a:rPr>
              <a:t>sottostanti.</a:t>
            </a:r>
            <a:endParaRPr sz="1800">
              <a:latin typeface="Arial"/>
              <a:cs typeface="Arial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383222" y="872807"/>
            <a:ext cx="1845945" cy="35750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pc="5" dirty="0"/>
              <a:t>SA Italia</a:t>
            </a:r>
            <a:r>
              <a:rPr spc="-70" dirty="0"/>
              <a:t> </a:t>
            </a:r>
            <a:r>
              <a:rPr spc="5" dirty="0"/>
              <a:t>720B</a:t>
            </a:r>
          </a:p>
        </p:txBody>
      </p:sp>
      <p:sp>
        <p:nvSpPr>
          <p:cNvPr id="5" name="object 5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ts val="1670"/>
              </a:lnSpc>
            </a:pPr>
            <a:fld id="{81D60167-4931-47E6-BA6A-407CBD079E47}" type="slidenum">
              <a:rPr spc="10" dirty="0"/>
              <a:t>5</a:t>
            </a:fld>
            <a:endParaRPr spc="1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98C4FCF-9E47-4169-987E-17C6E42FC798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8518" y="76200"/>
            <a:ext cx="1386882" cy="126919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29882" y="1843722"/>
            <a:ext cx="8410575" cy="35433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748915">
              <a:lnSpc>
                <a:spcPct val="100000"/>
              </a:lnSpc>
              <a:spcBef>
                <a:spcPts val="100"/>
              </a:spcBef>
            </a:pPr>
            <a:r>
              <a:rPr sz="1800" b="1" spc="5" dirty="0">
                <a:latin typeface="Arial"/>
                <a:cs typeface="Arial"/>
              </a:rPr>
              <a:t>GIUDIZIO </a:t>
            </a:r>
            <a:r>
              <a:rPr sz="1800" b="1" spc="-15" dirty="0">
                <a:latin typeface="Arial"/>
                <a:cs typeface="Arial"/>
              </a:rPr>
              <a:t>DI</a:t>
            </a:r>
            <a:r>
              <a:rPr sz="1800" b="1" spc="-135" dirty="0">
                <a:latin typeface="Arial"/>
                <a:cs typeface="Arial"/>
              </a:rPr>
              <a:t> </a:t>
            </a:r>
            <a:r>
              <a:rPr sz="1800" b="1" spc="5" dirty="0">
                <a:latin typeface="Arial"/>
                <a:cs typeface="Arial"/>
              </a:rPr>
              <a:t>CONFORMITÀ</a:t>
            </a:r>
            <a:endParaRPr sz="18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30"/>
              </a:spcBef>
            </a:pPr>
            <a:endParaRPr sz="2600">
              <a:latin typeface="Times New Roman"/>
              <a:cs typeface="Times New Roman"/>
            </a:endParaRPr>
          </a:p>
          <a:p>
            <a:pPr marL="12700" marR="5080" algn="just">
              <a:lnSpc>
                <a:spcPct val="100099"/>
              </a:lnSpc>
            </a:pPr>
            <a:r>
              <a:rPr sz="1800" dirty="0">
                <a:latin typeface="Arial"/>
                <a:cs typeface="Arial"/>
              </a:rPr>
              <a:t>Al </a:t>
            </a:r>
            <a:r>
              <a:rPr sz="1800" spc="-10" dirty="0">
                <a:latin typeface="Arial"/>
                <a:cs typeface="Arial"/>
              </a:rPr>
              <a:t>fine della </a:t>
            </a:r>
            <a:r>
              <a:rPr sz="1800" dirty="0">
                <a:latin typeface="Arial"/>
                <a:cs typeface="Arial"/>
              </a:rPr>
              <a:t>verifica </a:t>
            </a:r>
            <a:r>
              <a:rPr sz="1800" spc="-10" dirty="0">
                <a:latin typeface="Arial"/>
                <a:cs typeface="Arial"/>
              </a:rPr>
              <a:t>della </a:t>
            </a:r>
            <a:r>
              <a:rPr sz="1800" dirty="0">
                <a:latin typeface="Arial"/>
                <a:cs typeface="Arial"/>
              </a:rPr>
              <a:t>conformità </a:t>
            </a:r>
            <a:r>
              <a:rPr sz="1800" spc="-10" dirty="0">
                <a:latin typeface="Arial"/>
                <a:cs typeface="Arial"/>
              </a:rPr>
              <a:t>della </a:t>
            </a:r>
            <a:r>
              <a:rPr sz="1800" spc="-5" dirty="0">
                <a:latin typeface="Arial"/>
                <a:cs typeface="Arial"/>
              </a:rPr>
              <a:t>relazione sulla </a:t>
            </a:r>
            <a:r>
              <a:rPr sz="1800" spc="-10" dirty="0">
                <a:latin typeface="Arial"/>
                <a:cs typeface="Arial"/>
              </a:rPr>
              <a:t>gestione </a:t>
            </a:r>
            <a:r>
              <a:rPr sz="1800" dirty="0">
                <a:latin typeface="Arial"/>
                <a:cs typeface="Arial"/>
              </a:rPr>
              <a:t>e </a:t>
            </a:r>
            <a:r>
              <a:rPr sz="1800" spc="25" dirty="0">
                <a:latin typeface="Arial"/>
                <a:cs typeface="Arial"/>
              </a:rPr>
              <a:t>di </a:t>
            </a:r>
            <a:r>
              <a:rPr sz="1800" spc="-10" dirty="0">
                <a:latin typeface="Arial"/>
                <a:cs typeface="Arial"/>
              </a:rPr>
              <a:t>alcune  </a:t>
            </a:r>
            <a:r>
              <a:rPr sz="1800" spc="-5" dirty="0">
                <a:latin typeface="Arial"/>
                <a:cs typeface="Arial"/>
              </a:rPr>
              <a:t>specifiche informazioni contenute </a:t>
            </a:r>
            <a:r>
              <a:rPr sz="1800" spc="-10" dirty="0">
                <a:latin typeface="Arial"/>
                <a:cs typeface="Arial"/>
              </a:rPr>
              <a:t>nella </a:t>
            </a:r>
            <a:r>
              <a:rPr sz="1800" spc="-5" dirty="0">
                <a:latin typeface="Arial"/>
                <a:cs typeface="Arial"/>
              </a:rPr>
              <a:t>relazione </a:t>
            </a:r>
            <a:r>
              <a:rPr sz="1800" spc="-10" dirty="0">
                <a:latin typeface="Arial"/>
                <a:cs typeface="Arial"/>
              </a:rPr>
              <a:t>sul </a:t>
            </a:r>
            <a:r>
              <a:rPr sz="1800" spc="5" dirty="0">
                <a:latin typeface="Arial"/>
                <a:cs typeface="Arial"/>
              </a:rPr>
              <a:t>governo </a:t>
            </a:r>
            <a:r>
              <a:rPr sz="1800" spc="-10" dirty="0">
                <a:latin typeface="Arial"/>
                <a:cs typeface="Arial"/>
              </a:rPr>
              <a:t>societario, ove  predisposta, </a:t>
            </a:r>
            <a:r>
              <a:rPr sz="1800" spc="-5" dirty="0">
                <a:latin typeface="Arial"/>
                <a:cs typeface="Arial"/>
              </a:rPr>
              <a:t>alle </a:t>
            </a:r>
            <a:r>
              <a:rPr sz="1800" dirty="0">
                <a:latin typeface="Arial"/>
                <a:cs typeface="Arial"/>
              </a:rPr>
              <a:t>norme </a:t>
            </a:r>
            <a:r>
              <a:rPr sz="1800" spc="-15" dirty="0">
                <a:latin typeface="Arial"/>
                <a:cs typeface="Arial"/>
              </a:rPr>
              <a:t>di </a:t>
            </a:r>
            <a:r>
              <a:rPr sz="1800" spc="5" dirty="0">
                <a:latin typeface="Arial"/>
                <a:cs typeface="Arial"/>
              </a:rPr>
              <a:t>legge </a:t>
            </a:r>
            <a:r>
              <a:rPr sz="1800" spc="-15" dirty="0">
                <a:latin typeface="Arial"/>
                <a:cs typeface="Arial"/>
              </a:rPr>
              <a:t>il </a:t>
            </a:r>
            <a:r>
              <a:rPr sz="1800" spc="-5" dirty="0">
                <a:latin typeface="Arial"/>
                <a:cs typeface="Arial"/>
              </a:rPr>
              <a:t>revisore, nell'ambito </a:t>
            </a:r>
            <a:r>
              <a:rPr sz="1800" spc="-10" dirty="0">
                <a:latin typeface="Arial"/>
                <a:cs typeface="Arial"/>
              </a:rPr>
              <a:t>della </a:t>
            </a:r>
            <a:r>
              <a:rPr sz="1800" dirty="0">
                <a:latin typeface="Arial"/>
                <a:cs typeface="Arial"/>
              </a:rPr>
              <a:t>lettura </a:t>
            </a:r>
            <a:r>
              <a:rPr sz="1800" spc="-5" dirty="0">
                <a:latin typeface="Arial"/>
                <a:cs typeface="Arial"/>
              </a:rPr>
              <a:t>critica </a:t>
            </a:r>
            <a:r>
              <a:rPr sz="1800" spc="-10" dirty="0">
                <a:latin typeface="Arial"/>
                <a:cs typeface="Arial"/>
              </a:rPr>
              <a:t>della  </a:t>
            </a:r>
            <a:r>
              <a:rPr sz="1800" spc="-15" dirty="0">
                <a:latin typeface="Arial"/>
                <a:cs typeface="Arial"/>
              </a:rPr>
              <a:t>relazione </a:t>
            </a:r>
            <a:r>
              <a:rPr sz="1800" spc="-5" dirty="0">
                <a:latin typeface="Arial"/>
                <a:cs typeface="Arial"/>
              </a:rPr>
              <a:t>sulla </a:t>
            </a:r>
            <a:r>
              <a:rPr sz="1800" spc="-10" dirty="0">
                <a:latin typeface="Arial"/>
                <a:cs typeface="Arial"/>
              </a:rPr>
              <a:t>gestione </a:t>
            </a:r>
            <a:r>
              <a:rPr sz="1800" dirty="0">
                <a:latin typeface="Arial"/>
                <a:cs typeface="Arial"/>
              </a:rPr>
              <a:t>e </a:t>
            </a:r>
            <a:r>
              <a:rPr sz="1800" spc="-15" dirty="0">
                <a:latin typeface="Arial"/>
                <a:cs typeface="Arial"/>
              </a:rPr>
              <a:t>di </a:t>
            </a:r>
            <a:r>
              <a:rPr sz="1800" spc="-10" dirty="0">
                <a:latin typeface="Arial"/>
                <a:cs typeface="Arial"/>
              </a:rPr>
              <a:t>alcune </a:t>
            </a:r>
            <a:r>
              <a:rPr sz="1800" spc="-5" dirty="0">
                <a:latin typeface="Arial"/>
                <a:cs typeface="Arial"/>
              </a:rPr>
              <a:t>specifiche informazioni contenute </a:t>
            </a:r>
            <a:r>
              <a:rPr sz="1800" spc="-10" dirty="0">
                <a:latin typeface="Arial"/>
                <a:cs typeface="Arial"/>
              </a:rPr>
              <a:t>nella  </a:t>
            </a:r>
            <a:r>
              <a:rPr sz="1800" spc="-15" dirty="0">
                <a:latin typeface="Arial"/>
                <a:cs typeface="Arial"/>
              </a:rPr>
              <a:t>relazione </a:t>
            </a:r>
            <a:r>
              <a:rPr sz="1800" spc="15" dirty="0">
                <a:latin typeface="Arial"/>
                <a:cs typeface="Arial"/>
              </a:rPr>
              <a:t>sul </a:t>
            </a:r>
            <a:r>
              <a:rPr sz="1800" spc="-10" dirty="0">
                <a:latin typeface="Arial"/>
                <a:cs typeface="Arial"/>
              </a:rPr>
              <a:t>governo societario, ove </a:t>
            </a:r>
            <a:r>
              <a:rPr sz="1800" spc="-5" dirty="0">
                <a:latin typeface="Arial"/>
                <a:cs typeface="Arial"/>
              </a:rPr>
              <a:t>predisposta, </a:t>
            </a:r>
            <a:r>
              <a:rPr sz="1800" spc="-15" dirty="0">
                <a:latin typeface="Arial"/>
                <a:cs typeface="Arial"/>
              </a:rPr>
              <a:t>deve </a:t>
            </a:r>
            <a:r>
              <a:rPr sz="1800" spc="-5" dirty="0">
                <a:latin typeface="Arial"/>
                <a:cs typeface="Arial"/>
              </a:rPr>
              <a:t>unicamente </a:t>
            </a:r>
            <a:r>
              <a:rPr sz="1800" b="1" spc="-5" dirty="0">
                <a:latin typeface="Arial"/>
                <a:cs typeface="Arial"/>
              </a:rPr>
              <a:t>riscontrare  </a:t>
            </a:r>
            <a:r>
              <a:rPr sz="1800" spc="-10" dirty="0">
                <a:latin typeface="Arial"/>
                <a:cs typeface="Arial"/>
              </a:rPr>
              <a:t>che </a:t>
            </a:r>
            <a:r>
              <a:rPr sz="1800" spc="-15" dirty="0">
                <a:latin typeface="Arial"/>
                <a:cs typeface="Arial"/>
              </a:rPr>
              <a:t>le </a:t>
            </a:r>
            <a:r>
              <a:rPr sz="1800" b="1" dirty="0">
                <a:latin typeface="Arial"/>
                <a:cs typeface="Arial"/>
              </a:rPr>
              <a:t>informazioni </a:t>
            </a:r>
            <a:r>
              <a:rPr sz="1800" b="1" spc="-10" dirty="0">
                <a:latin typeface="Arial"/>
                <a:cs typeface="Arial"/>
              </a:rPr>
              <a:t>richieste </a:t>
            </a:r>
            <a:r>
              <a:rPr sz="1800" spc="-15" dirty="0">
                <a:latin typeface="Arial"/>
                <a:cs typeface="Arial"/>
              </a:rPr>
              <a:t>da </a:t>
            </a:r>
            <a:r>
              <a:rPr sz="1800" spc="-10" dirty="0">
                <a:latin typeface="Arial"/>
                <a:cs typeface="Arial"/>
              </a:rPr>
              <a:t>tali </a:t>
            </a:r>
            <a:r>
              <a:rPr sz="1800" spc="-15" dirty="0">
                <a:latin typeface="Arial"/>
                <a:cs typeface="Arial"/>
              </a:rPr>
              <a:t>norme </a:t>
            </a:r>
            <a:r>
              <a:rPr sz="1800" spc="-20" dirty="0">
                <a:latin typeface="Arial"/>
                <a:cs typeface="Arial"/>
              </a:rPr>
              <a:t>siano </a:t>
            </a:r>
            <a:r>
              <a:rPr sz="1800" dirty="0">
                <a:latin typeface="Arial"/>
                <a:cs typeface="Arial"/>
              </a:rPr>
              <a:t>state </a:t>
            </a:r>
            <a:r>
              <a:rPr sz="1800" spc="-20" dirty="0">
                <a:latin typeface="Arial"/>
                <a:cs typeface="Arial"/>
              </a:rPr>
              <a:t>incluse </a:t>
            </a:r>
            <a:r>
              <a:rPr sz="1800" spc="-15" dirty="0">
                <a:latin typeface="Arial"/>
                <a:cs typeface="Arial"/>
              </a:rPr>
              <a:t>in </a:t>
            </a:r>
            <a:r>
              <a:rPr sz="1800" spc="-10" dirty="0">
                <a:latin typeface="Arial"/>
                <a:cs typeface="Arial"/>
              </a:rPr>
              <a:t>tali</a:t>
            </a:r>
            <a:r>
              <a:rPr sz="1800" spc="-105" dirty="0">
                <a:latin typeface="Arial"/>
                <a:cs typeface="Arial"/>
              </a:rPr>
              <a:t> </a:t>
            </a:r>
            <a:r>
              <a:rPr sz="1800" spc="-20" dirty="0">
                <a:latin typeface="Arial"/>
                <a:cs typeface="Arial"/>
              </a:rPr>
              <a:t>relazioni.</a:t>
            </a:r>
            <a:endParaRPr sz="18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15"/>
              </a:spcBef>
            </a:pPr>
            <a:endParaRPr sz="2600">
              <a:latin typeface="Times New Roman"/>
              <a:cs typeface="Times New Roman"/>
            </a:endParaRPr>
          </a:p>
          <a:p>
            <a:pPr marL="12700" marR="5080" algn="just">
              <a:lnSpc>
                <a:spcPct val="100800"/>
              </a:lnSpc>
            </a:pPr>
            <a:r>
              <a:rPr sz="1800" spc="10" dirty="0">
                <a:latin typeface="Arial"/>
                <a:cs typeface="Arial"/>
              </a:rPr>
              <a:t>Il </a:t>
            </a:r>
            <a:r>
              <a:rPr sz="1800" spc="-15" dirty="0">
                <a:latin typeface="Arial"/>
                <a:cs typeface="Arial"/>
              </a:rPr>
              <a:t>principio </a:t>
            </a:r>
            <a:r>
              <a:rPr sz="1800" spc="25" dirty="0">
                <a:latin typeface="Arial"/>
                <a:cs typeface="Arial"/>
              </a:rPr>
              <a:t>di </a:t>
            </a:r>
            <a:r>
              <a:rPr sz="1800" spc="-10" dirty="0">
                <a:latin typeface="Arial"/>
                <a:cs typeface="Arial"/>
              </a:rPr>
              <a:t>revisione </a:t>
            </a:r>
            <a:r>
              <a:rPr sz="1800" spc="-5" dirty="0">
                <a:latin typeface="Arial"/>
                <a:cs typeface="Arial"/>
              </a:rPr>
              <a:t>contiene, </a:t>
            </a:r>
            <a:r>
              <a:rPr sz="1800" dirty="0">
                <a:latin typeface="Arial"/>
                <a:cs typeface="Arial"/>
              </a:rPr>
              <a:t>a </a:t>
            </a:r>
            <a:r>
              <a:rPr sz="1800" spc="-10" dirty="0">
                <a:latin typeface="Arial"/>
                <a:cs typeface="Arial"/>
              </a:rPr>
              <a:t>tale </a:t>
            </a:r>
            <a:r>
              <a:rPr sz="1800" spc="-5" dirty="0">
                <a:latin typeface="Arial"/>
                <a:cs typeface="Arial"/>
              </a:rPr>
              <a:t>riguardo, </a:t>
            </a:r>
            <a:r>
              <a:rPr sz="1800" spc="-20" dirty="0">
                <a:latin typeface="Arial"/>
                <a:cs typeface="Arial"/>
              </a:rPr>
              <a:t>una </a:t>
            </a:r>
            <a:r>
              <a:rPr sz="1800" b="1" i="1" spc="-10" dirty="0">
                <a:latin typeface="Arial"/>
                <a:cs typeface="Arial"/>
              </a:rPr>
              <a:t>checklist </a:t>
            </a:r>
            <a:r>
              <a:rPr sz="1800" spc="-10" dirty="0">
                <a:latin typeface="Arial"/>
                <a:cs typeface="Arial"/>
              </a:rPr>
              <a:t>che </a:t>
            </a:r>
            <a:r>
              <a:rPr sz="1800" spc="-20" dirty="0">
                <a:latin typeface="Arial"/>
                <a:cs typeface="Arial"/>
              </a:rPr>
              <a:t>può </a:t>
            </a:r>
            <a:r>
              <a:rPr sz="1800" spc="-5" dirty="0">
                <a:latin typeface="Arial"/>
                <a:cs typeface="Arial"/>
              </a:rPr>
              <a:t>aiutare </a:t>
            </a:r>
            <a:r>
              <a:rPr sz="1800" spc="-30" dirty="0">
                <a:latin typeface="Arial"/>
                <a:cs typeface="Arial"/>
              </a:rPr>
              <a:t>il  </a:t>
            </a:r>
            <a:r>
              <a:rPr sz="1800" spc="-15" dirty="0">
                <a:latin typeface="Arial"/>
                <a:cs typeface="Arial"/>
              </a:rPr>
              <a:t>revisore </a:t>
            </a:r>
            <a:r>
              <a:rPr sz="1800" dirty="0">
                <a:latin typeface="Arial"/>
                <a:cs typeface="Arial"/>
              </a:rPr>
              <a:t>a </a:t>
            </a:r>
            <a:r>
              <a:rPr sz="1800" spc="-5" dirty="0">
                <a:latin typeface="Arial"/>
                <a:cs typeface="Arial"/>
              </a:rPr>
              <a:t>comprendere se </a:t>
            </a:r>
            <a:r>
              <a:rPr sz="1800" spc="-15" dirty="0">
                <a:latin typeface="Arial"/>
                <a:cs typeface="Arial"/>
              </a:rPr>
              <a:t>il </a:t>
            </a:r>
            <a:r>
              <a:rPr sz="1800" spc="5" dirty="0">
                <a:latin typeface="Arial"/>
                <a:cs typeface="Arial"/>
              </a:rPr>
              <a:t>cliente </a:t>
            </a:r>
            <a:r>
              <a:rPr sz="1800" spc="-10" dirty="0">
                <a:latin typeface="Arial"/>
                <a:cs typeface="Arial"/>
              </a:rPr>
              <a:t>abbia </a:t>
            </a:r>
            <a:r>
              <a:rPr sz="1800" dirty="0">
                <a:latin typeface="Arial"/>
                <a:cs typeface="Arial"/>
              </a:rPr>
              <a:t>adempiuto correttamente </a:t>
            </a:r>
            <a:r>
              <a:rPr sz="1800" spc="-5" dirty="0">
                <a:latin typeface="Arial"/>
                <a:cs typeface="Arial"/>
              </a:rPr>
              <a:t>alla  </a:t>
            </a:r>
            <a:r>
              <a:rPr sz="1800" spc="-15" dirty="0">
                <a:latin typeface="Arial"/>
                <a:cs typeface="Arial"/>
              </a:rPr>
              <a:t>normativa.</a:t>
            </a:r>
            <a:endParaRPr sz="1800">
              <a:latin typeface="Arial"/>
              <a:cs typeface="Arial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383222" y="872807"/>
            <a:ext cx="1845945" cy="35750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pc="5" dirty="0"/>
              <a:t>SA Italia</a:t>
            </a:r>
            <a:r>
              <a:rPr spc="-70" dirty="0"/>
              <a:t> </a:t>
            </a:r>
            <a:r>
              <a:rPr spc="5" dirty="0"/>
              <a:t>720B</a:t>
            </a:r>
          </a:p>
        </p:txBody>
      </p:sp>
      <p:sp>
        <p:nvSpPr>
          <p:cNvPr id="5" name="object 5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ts val="1670"/>
              </a:lnSpc>
            </a:pPr>
            <a:fld id="{81D60167-4931-47E6-BA6A-407CBD079E47}" type="slidenum">
              <a:rPr spc="10" dirty="0"/>
              <a:t>6</a:t>
            </a:fld>
            <a:endParaRPr spc="1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BEBF3EA-0D7E-4DEF-8EC7-67FB4C695330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8518" y="76200"/>
            <a:ext cx="1386882" cy="126919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77507" y="1509966"/>
            <a:ext cx="8317865" cy="577215"/>
          </a:xfrm>
          <a:prstGeom prst="rect">
            <a:avLst/>
          </a:prstGeom>
        </p:spPr>
        <p:txBody>
          <a:bodyPr vert="horz" wrap="square" lIns="0" tIns="10795" rIns="0" bIns="0" rtlCol="0">
            <a:spAutoFit/>
          </a:bodyPr>
          <a:lstStyle/>
          <a:p>
            <a:pPr marL="269875" marR="5080" indent="-257810">
              <a:lnSpc>
                <a:spcPct val="100800"/>
              </a:lnSpc>
              <a:spcBef>
                <a:spcPts val="85"/>
              </a:spcBef>
            </a:pPr>
            <a:r>
              <a:rPr sz="1800" b="1" dirty="0">
                <a:latin typeface="Arial"/>
                <a:cs typeface="Arial"/>
              </a:rPr>
              <a:t>Principali </a:t>
            </a:r>
            <a:r>
              <a:rPr sz="1800" b="1" spc="10" dirty="0">
                <a:latin typeface="Arial"/>
                <a:cs typeface="Arial"/>
              </a:rPr>
              <a:t>fonti di </a:t>
            </a:r>
            <a:r>
              <a:rPr sz="1800" b="1" spc="-10" dirty="0">
                <a:latin typeface="Arial"/>
                <a:cs typeface="Arial"/>
              </a:rPr>
              <a:t>riferimento </a:t>
            </a:r>
            <a:r>
              <a:rPr sz="1800" b="1" spc="-15" dirty="0">
                <a:latin typeface="Arial"/>
                <a:cs typeface="Arial"/>
              </a:rPr>
              <a:t>relativamente al </a:t>
            </a:r>
            <a:r>
              <a:rPr sz="1800" b="1" spc="5" dirty="0">
                <a:latin typeface="Arial"/>
                <a:cs typeface="Arial"/>
              </a:rPr>
              <a:t>contenuto della </a:t>
            </a:r>
            <a:r>
              <a:rPr sz="1800" b="1" dirty="0">
                <a:latin typeface="Arial"/>
                <a:cs typeface="Arial"/>
              </a:rPr>
              <a:t>relazione </a:t>
            </a:r>
            <a:r>
              <a:rPr sz="1800" b="1" spc="5" dirty="0">
                <a:latin typeface="Arial"/>
                <a:cs typeface="Arial"/>
              </a:rPr>
              <a:t>sulla  gestione </a:t>
            </a:r>
            <a:r>
              <a:rPr sz="1800" b="1" dirty="0">
                <a:latin typeface="Arial"/>
                <a:cs typeface="Arial"/>
              </a:rPr>
              <a:t>e </a:t>
            </a:r>
            <a:r>
              <a:rPr sz="1800" b="1" spc="5" dirty="0">
                <a:latin typeface="Arial"/>
                <a:cs typeface="Arial"/>
              </a:rPr>
              <a:t>della </a:t>
            </a:r>
            <a:r>
              <a:rPr sz="1800" b="1" dirty="0">
                <a:latin typeface="Arial"/>
                <a:cs typeface="Arial"/>
              </a:rPr>
              <a:t>relazione </a:t>
            </a:r>
            <a:r>
              <a:rPr sz="1800" b="1" spc="-5" dirty="0">
                <a:latin typeface="Arial"/>
                <a:cs typeface="Arial"/>
              </a:rPr>
              <a:t>sul governo </a:t>
            </a:r>
            <a:r>
              <a:rPr sz="1800" b="1" spc="-10" dirty="0">
                <a:latin typeface="Arial"/>
                <a:cs typeface="Arial"/>
              </a:rPr>
              <a:t>societario </a:t>
            </a:r>
            <a:r>
              <a:rPr sz="1800" b="1" dirty="0">
                <a:latin typeface="Arial"/>
                <a:cs typeface="Arial"/>
              </a:rPr>
              <a:t>e </a:t>
            </a:r>
            <a:r>
              <a:rPr sz="1800" b="1" spc="15" dirty="0">
                <a:latin typeface="Arial"/>
                <a:cs typeface="Arial"/>
              </a:rPr>
              <a:t>gli </a:t>
            </a:r>
            <a:r>
              <a:rPr sz="1800" b="1" spc="-20" dirty="0">
                <a:latin typeface="Arial"/>
                <a:cs typeface="Arial"/>
              </a:rPr>
              <a:t>assetti</a:t>
            </a:r>
            <a:r>
              <a:rPr sz="1800" b="1" spc="-114" dirty="0">
                <a:latin typeface="Arial"/>
                <a:cs typeface="Arial"/>
              </a:rPr>
              <a:t> </a:t>
            </a:r>
            <a:r>
              <a:rPr sz="1800" b="1" spc="-5" dirty="0">
                <a:latin typeface="Arial"/>
                <a:cs typeface="Arial"/>
              </a:rPr>
              <a:t>proprietari</a:t>
            </a:r>
            <a:endParaRPr sz="1800">
              <a:latin typeface="Arial"/>
              <a:cs typeface="Arial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383222" y="872807"/>
            <a:ext cx="1845945" cy="35750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pc="5" dirty="0"/>
              <a:t>SA Italia</a:t>
            </a:r>
            <a:r>
              <a:rPr spc="-70" dirty="0"/>
              <a:t> </a:t>
            </a:r>
            <a:r>
              <a:rPr spc="5" dirty="0"/>
              <a:t>720B</a:t>
            </a:r>
          </a:p>
        </p:txBody>
      </p:sp>
      <p:sp>
        <p:nvSpPr>
          <p:cNvPr id="6" name="object 6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ts val="1670"/>
              </a:lnSpc>
            </a:pPr>
            <a:fld id="{81D60167-4931-47E6-BA6A-407CBD079E47}" type="slidenum">
              <a:rPr spc="10" dirty="0"/>
              <a:t>7</a:t>
            </a:fld>
            <a:endParaRPr spc="10" dirty="0"/>
          </a:p>
        </p:txBody>
      </p:sp>
      <p:graphicFrame>
        <p:nvGraphicFramePr>
          <p:cNvPr id="5" name="object 5"/>
          <p:cNvGraphicFramePr>
            <a:graphicFrameLocks noGrp="1"/>
          </p:cNvGraphicFramePr>
          <p:nvPr/>
        </p:nvGraphicFramePr>
        <p:xfrm>
          <a:off x="851560" y="2270125"/>
          <a:ext cx="7152004" cy="3672798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8237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32828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39">
                <a:tc>
                  <a:txBody>
                    <a:bodyPr/>
                    <a:lstStyle/>
                    <a:p>
                      <a:pPr marL="92075">
                        <a:lnSpc>
                          <a:spcPct val="100000"/>
                        </a:lnSpc>
                        <a:spcBef>
                          <a:spcPts val="310"/>
                        </a:spcBef>
                      </a:pPr>
                      <a:r>
                        <a:rPr sz="1800" b="1" spc="1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Fonte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T="3937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BADFE2"/>
                    </a:solidFill>
                  </a:tcPr>
                </a:tc>
                <a:tc>
                  <a:txBody>
                    <a:bodyPr/>
                    <a:lstStyle/>
                    <a:p>
                      <a:pPr marL="93980">
                        <a:lnSpc>
                          <a:spcPct val="100000"/>
                        </a:lnSpc>
                        <a:spcBef>
                          <a:spcPts val="310"/>
                        </a:spcBef>
                      </a:pPr>
                      <a:r>
                        <a:rPr sz="1800" b="1" spc="-1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Norma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T="3937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BADFE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39">
                <a:tc>
                  <a:txBody>
                    <a:bodyPr/>
                    <a:lstStyle/>
                    <a:p>
                      <a:pPr marL="92075">
                        <a:lnSpc>
                          <a:spcPct val="100000"/>
                        </a:lnSpc>
                        <a:spcBef>
                          <a:spcPts val="315"/>
                        </a:spcBef>
                      </a:pPr>
                      <a:r>
                        <a:rPr sz="1800" spc="-20" dirty="0">
                          <a:latin typeface="Arial"/>
                          <a:cs typeface="Arial"/>
                        </a:rPr>
                        <a:t>Codice</a:t>
                      </a:r>
                      <a:r>
                        <a:rPr sz="1800" spc="-1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spc="-20" dirty="0">
                          <a:latin typeface="Arial"/>
                          <a:cs typeface="Arial"/>
                        </a:rPr>
                        <a:t>Civile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T="4000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marL="93980">
                        <a:lnSpc>
                          <a:spcPct val="100000"/>
                        </a:lnSpc>
                        <a:spcBef>
                          <a:spcPts val="315"/>
                        </a:spcBef>
                      </a:pPr>
                      <a:r>
                        <a:rPr sz="1800" b="1" spc="-5" dirty="0">
                          <a:latin typeface="Arial"/>
                          <a:cs typeface="Arial"/>
                        </a:rPr>
                        <a:t>Articolo </a:t>
                      </a:r>
                      <a:r>
                        <a:rPr sz="1800" b="1" spc="-25" dirty="0">
                          <a:latin typeface="Arial"/>
                          <a:cs typeface="Arial"/>
                        </a:rPr>
                        <a:t>2428 </a:t>
                      </a:r>
                      <a:r>
                        <a:rPr sz="1800" b="1" i="1" dirty="0">
                          <a:latin typeface="Arial"/>
                          <a:cs typeface="Arial"/>
                        </a:rPr>
                        <a:t>Relazione </a:t>
                      </a:r>
                      <a:r>
                        <a:rPr sz="1800" b="1" i="1" spc="5" dirty="0">
                          <a:latin typeface="Arial"/>
                          <a:cs typeface="Arial"/>
                        </a:rPr>
                        <a:t>sulla</a:t>
                      </a:r>
                      <a:r>
                        <a:rPr sz="1800" b="1" i="1" spc="-7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b="1" i="1" dirty="0">
                          <a:latin typeface="Arial"/>
                          <a:cs typeface="Arial"/>
                        </a:rPr>
                        <a:t>gestione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T="4000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7F3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40080">
                <a:tc>
                  <a:txBody>
                    <a:bodyPr/>
                    <a:lstStyle/>
                    <a:p>
                      <a:pPr marL="92075">
                        <a:lnSpc>
                          <a:spcPct val="100000"/>
                        </a:lnSpc>
                        <a:spcBef>
                          <a:spcPts val="320"/>
                        </a:spcBef>
                      </a:pPr>
                      <a:r>
                        <a:rPr sz="1800" spc="-20" dirty="0">
                          <a:latin typeface="Arial"/>
                          <a:cs typeface="Arial"/>
                        </a:rPr>
                        <a:t>Codice</a:t>
                      </a:r>
                      <a:r>
                        <a:rPr sz="1800" spc="-1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spc="-20" dirty="0">
                          <a:latin typeface="Arial"/>
                          <a:cs typeface="Arial"/>
                        </a:rPr>
                        <a:t>Civile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T="4064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3F8F9"/>
                    </a:solidFill>
                  </a:tcPr>
                </a:tc>
                <a:tc>
                  <a:txBody>
                    <a:bodyPr/>
                    <a:lstStyle/>
                    <a:p>
                      <a:pPr marL="93980" marR="560705">
                        <a:lnSpc>
                          <a:spcPct val="100800"/>
                        </a:lnSpc>
                        <a:spcBef>
                          <a:spcPts val="300"/>
                        </a:spcBef>
                      </a:pPr>
                      <a:r>
                        <a:rPr sz="1800" b="1" spc="-5" dirty="0">
                          <a:latin typeface="Arial"/>
                          <a:cs typeface="Arial"/>
                        </a:rPr>
                        <a:t>Articolo </a:t>
                      </a:r>
                      <a:r>
                        <a:rPr sz="1800" b="1" spc="-10" dirty="0">
                          <a:latin typeface="Arial"/>
                          <a:cs typeface="Arial"/>
                        </a:rPr>
                        <a:t>2391-</a:t>
                      </a:r>
                      <a:r>
                        <a:rPr sz="1800" b="1" i="1" spc="-10" dirty="0">
                          <a:latin typeface="Arial"/>
                          <a:cs typeface="Arial"/>
                        </a:rPr>
                        <a:t>bis, </a:t>
                      </a:r>
                      <a:r>
                        <a:rPr sz="1800" b="1" spc="-15" dirty="0">
                          <a:latin typeface="Arial"/>
                          <a:cs typeface="Arial"/>
                        </a:rPr>
                        <a:t>comma </a:t>
                      </a:r>
                      <a:r>
                        <a:rPr sz="1800" b="1" dirty="0">
                          <a:latin typeface="Arial"/>
                          <a:cs typeface="Arial"/>
                        </a:rPr>
                        <a:t>1 </a:t>
                      </a:r>
                      <a:r>
                        <a:rPr sz="1800" b="1" i="1" dirty="0">
                          <a:latin typeface="Arial"/>
                          <a:cs typeface="Arial"/>
                        </a:rPr>
                        <a:t>Operazioni </a:t>
                      </a:r>
                      <a:r>
                        <a:rPr sz="1800" b="1" i="1" spc="-5" dirty="0">
                          <a:latin typeface="Arial"/>
                          <a:cs typeface="Arial"/>
                        </a:rPr>
                        <a:t>con  </a:t>
                      </a:r>
                      <a:r>
                        <a:rPr sz="1800" b="1" i="1" spc="-10" dirty="0">
                          <a:latin typeface="Arial"/>
                          <a:cs typeface="Arial"/>
                        </a:rPr>
                        <a:t>parti</a:t>
                      </a:r>
                      <a:r>
                        <a:rPr sz="1800" b="1" i="1" spc="-3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b="1" i="1" spc="-15" dirty="0">
                          <a:latin typeface="Arial"/>
                          <a:cs typeface="Arial"/>
                        </a:rPr>
                        <a:t>correlate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T="3810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3F8F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40079">
                <a:tc>
                  <a:txBody>
                    <a:bodyPr/>
                    <a:lstStyle/>
                    <a:p>
                      <a:pPr marL="92075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sz="1800" spc="-20" dirty="0">
                          <a:latin typeface="Arial"/>
                          <a:cs typeface="Arial"/>
                        </a:rPr>
                        <a:t>Codice</a:t>
                      </a:r>
                      <a:r>
                        <a:rPr sz="1800" spc="-1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spc="-20" dirty="0">
                          <a:latin typeface="Arial"/>
                          <a:cs typeface="Arial"/>
                        </a:rPr>
                        <a:t>Civile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T="4127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marL="93980" marR="210185">
                        <a:lnSpc>
                          <a:spcPct val="100800"/>
                        </a:lnSpc>
                        <a:spcBef>
                          <a:spcPts val="310"/>
                        </a:spcBef>
                      </a:pPr>
                      <a:r>
                        <a:rPr sz="1800" b="1" spc="-5" dirty="0">
                          <a:latin typeface="Arial"/>
                          <a:cs typeface="Arial"/>
                        </a:rPr>
                        <a:t>Articolo </a:t>
                      </a:r>
                      <a:r>
                        <a:rPr sz="1800" b="1" spc="-25" dirty="0">
                          <a:latin typeface="Arial"/>
                          <a:cs typeface="Arial"/>
                        </a:rPr>
                        <a:t>2364, </a:t>
                      </a:r>
                      <a:r>
                        <a:rPr sz="1800" b="1" spc="-15" dirty="0">
                          <a:latin typeface="Arial"/>
                          <a:cs typeface="Arial"/>
                        </a:rPr>
                        <a:t>comma </a:t>
                      </a:r>
                      <a:r>
                        <a:rPr sz="1800" b="1" dirty="0">
                          <a:latin typeface="Arial"/>
                          <a:cs typeface="Arial"/>
                        </a:rPr>
                        <a:t>2 </a:t>
                      </a:r>
                      <a:r>
                        <a:rPr sz="1800" b="1" i="1" spc="-15" dirty="0">
                          <a:latin typeface="Arial"/>
                          <a:cs typeface="Arial"/>
                        </a:rPr>
                        <a:t>Assemblea </a:t>
                      </a:r>
                      <a:r>
                        <a:rPr sz="1800" b="1" i="1" dirty="0">
                          <a:latin typeface="Arial"/>
                          <a:cs typeface="Arial"/>
                        </a:rPr>
                        <a:t>ordinaria  </a:t>
                      </a:r>
                      <a:r>
                        <a:rPr sz="1800" b="1" i="1" spc="5" dirty="0">
                          <a:latin typeface="Arial"/>
                          <a:cs typeface="Arial"/>
                        </a:rPr>
                        <a:t>nelle </a:t>
                      </a:r>
                      <a:r>
                        <a:rPr sz="1800" b="1" i="1" spc="-10" dirty="0">
                          <a:latin typeface="Arial"/>
                          <a:cs typeface="Arial"/>
                        </a:rPr>
                        <a:t>società </a:t>
                      </a:r>
                      <a:r>
                        <a:rPr sz="1800" b="1" i="1" spc="-5" dirty="0">
                          <a:latin typeface="Arial"/>
                          <a:cs typeface="Arial"/>
                        </a:rPr>
                        <a:t>prive </a:t>
                      </a:r>
                      <a:r>
                        <a:rPr sz="1800" b="1" i="1" spc="10" dirty="0">
                          <a:latin typeface="Arial"/>
                          <a:cs typeface="Arial"/>
                        </a:rPr>
                        <a:t>di </a:t>
                      </a:r>
                      <a:r>
                        <a:rPr sz="1800" b="1" i="1" spc="5" dirty="0">
                          <a:latin typeface="Arial"/>
                          <a:cs typeface="Arial"/>
                        </a:rPr>
                        <a:t>consiglio </a:t>
                      </a:r>
                      <a:r>
                        <a:rPr sz="1800" b="1" i="1" spc="10" dirty="0">
                          <a:latin typeface="Arial"/>
                          <a:cs typeface="Arial"/>
                        </a:rPr>
                        <a:t>di</a:t>
                      </a:r>
                      <a:r>
                        <a:rPr sz="1800" b="1" i="1" spc="-26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b="1" i="1" spc="-5" dirty="0">
                          <a:latin typeface="Arial"/>
                          <a:cs typeface="Arial"/>
                        </a:rPr>
                        <a:t>sorveglianza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T="3937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7F3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40080">
                <a:tc>
                  <a:txBody>
                    <a:bodyPr/>
                    <a:lstStyle/>
                    <a:p>
                      <a:pPr marL="92075">
                        <a:lnSpc>
                          <a:spcPct val="100000"/>
                        </a:lnSpc>
                        <a:spcBef>
                          <a:spcPts val="335"/>
                        </a:spcBef>
                      </a:pPr>
                      <a:r>
                        <a:rPr sz="1800" spc="-20" dirty="0">
                          <a:latin typeface="Arial"/>
                          <a:cs typeface="Arial"/>
                        </a:rPr>
                        <a:t>Codice</a:t>
                      </a:r>
                      <a:r>
                        <a:rPr sz="1800" spc="-1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spc="-20" dirty="0">
                          <a:latin typeface="Arial"/>
                          <a:cs typeface="Arial"/>
                        </a:rPr>
                        <a:t>Civile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T="4254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3F8F9"/>
                    </a:solidFill>
                  </a:tcPr>
                </a:tc>
                <a:tc>
                  <a:txBody>
                    <a:bodyPr/>
                    <a:lstStyle/>
                    <a:p>
                      <a:pPr marL="93980">
                        <a:lnSpc>
                          <a:spcPct val="100000"/>
                        </a:lnSpc>
                        <a:spcBef>
                          <a:spcPts val="335"/>
                        </a:spcBef>
                      </a:pPr>
                      <a:r>
                        <a:rPr sz="1800" b="1" spc="-5" dirty="0">
                          <a:latin typeface="Arial"/>
                          <a:cs typeface="Arial"/>
                        </a:rPr>
                        <a:t>Articolo </a:t>
                      </a:r>
                      <a:r>
                        <a:rPr sz="1800" b="1" spc="-10" dirty="0">
                          <a:latin typeface="Arial"/>
                          <a:cs typeface="Arial"/>
                        </a:rPr>
                        <a:t>2497-</a:t>
                      </a:r>
                      <a:r>
                        <a:rPr sz="1800" b="1" i="1" spc="-10" dirty="0">
                          <a:latin typeface="Arial"/>
                          <a:cs typeface="Arial"/>
                        </a:rPr>
                        <a:t>bis</a:t>
                      </a:r>
                      <a:r>
                        <a:rPr sz="1800" b="1" spc="-10" dirty="0">
                          <a:latin typeface="Arial"/>
                          <a:cs typeface="Arial"/>
                        </a:rPr>
                        <a:t>, </a:t>
                      </a:r>
                      <a:r>
                        <a:rPr sz="1800" b="1" spc="-15" dirty="0">
                          <a:latin typeface="Arial"/>
                          <a:cs typeface="Arial"/>
                        </a:rPr>
                        <a:t>comma </a:t>
                      </a:r>
                      <a:r>
                        <a:rPr sz="1800" b="1" dirty="0">
                          <a:latin typeface="Arial"/>
                          <a:cs typeface="Arial"/>
                        </a:rPr>
                        <a:t>5</a:t>
                      </a:r>
                      <a:r>
                        <a:rPr sz="1800" b="1" spc="4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b="1" i="1" spc="5" dirty="0">
                          <a:latin typeface="Arial"/>
                          <a:cs typeface="Arial"/>
                        </a:rPr>
                        <a:t>Pubblicità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T="4254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3F8F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92075">
                        <a:lnSpc>
                          <a:spcPct val="100000"/>
                        </a:lnSpc>
                        <a:spcBef>
                          <a:spcPts val="340"/>
                        </a:spcBef>
                      </a:pPr>
                      <a:r>
                        <a:rPr sz="1800" spc="-20" dirty="0">
                          <a:latin typeface="Arial"/>
                          <a:cs typeface="Arial"/>
                        </a:rPr>
                        <a:t>Codice</a:t>
                      </a:r>
                      <a:r>
                        <a:rPr sz="1800" spc="-1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spc="-20" dirty="0">
                          <a:latin typeface="Arial"/>
                          <a:cs typeface="Arial"/>
                        </a:rPr>
                        <a:t>Civile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T="4318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marL="93980">
                        <a:lnSpc>
                          <a:spcPct val="100000"/>
                        </a:lnSpc>
                        <a:spcBef>
                          <a:spcPts val="340"/>
                        </a:spcBef>
                        <a:tabLst>
                          <a:tab pos="2019935" algn="l"/>
                        </a:tabLst>
                      </a:pPr>
                      <a:r>
                        <a:rPr sz="1800" b="1" spc="-5" dirty="0">
                          <a:latin typeface="Arial"/>
                          <a:cs typeface="Arial"/>
                        </a:rPr>
                        <a:t>Articolo</a:t>
                      </a:r>
                      <a:r>
                        <a:rPr sz="1800" b="1" spc="-9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b="1" spc="-20" dirty="0">
                          <a:latin typeface="Arial"/>
                          <a:cs typeface="Arial"/>
                        </a:rPr>
                        <a:t>2497-</a:t>
                      </a:r>
                      <a:r>
                        <a:rPr sz="1800" b="1" i="1" spc="-20" dirty="0">
                          <a:latin typeface="Arial"/>
                          <a:cs typeface="Arial"/>
                        </a:rPr>
                        <a:t>ter	</a:t>
                      </a:r>
                      <a:r>
                        <a:rPr sz="1800" b="1" i="1" dirty="0">
                          <a:latin typeface="Arial"/>
                          <a:cs typeface="Arial"/>
                        </a:rPr>
                        <a:t>Motivazione </a:t>
                      </a:r>
                      <a:r>
                        <a:rPr sz="1800" b="1" i="1" spc="5" dirty="0">
                          <a:latin typeface="Arial"/>
                          <a:cs typeface="Arial"/>
                        </a:rPr>
                        <a:t>delle</a:t>
                      </a:r>
                      <a:r>
                        <a:rPr sz="1800" b="1" i="1" spc="-16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b="1" i="1" dirty="0">
                          <a:latin typeface="Arial"/>
                          <a:cs typeface="Arial"/>
                        </a:rPr>
                        <a:t>decisioni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T="4318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7F3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640041">
                <a:tc>
                  <a:txBody>
                    <a:bodyPr/>
                    <a:lstStyle/>
                    <a:p>
                      <a:pPr marL="92075">
                        <a:lnSpc>
                          <a:spcPct val="100000"/>
                        </a:lnSpc>
                        <a:spcBef>
                          <a:spcPts val="345"/>
                        </a:spcBef>
                      </a:pPr>
                      <a:r>
                        <a:rPr sz="1800" spc="-20" dirty="0">
                          <a:latin typeface="Arial"/>
                          <a:cs typeface="Arial"/>
                        </a:rPr>
                        <a:t>Codice</a:t>
                      </a:r>
                      <a:r>
                        <a:rPr sz="1800" spc="-1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spc="-20" dirty="0">
                          <a:latin typeface="Arial"/>
                          <a:cs typeface="Arial"/>
                        </a:rPr>
                        <a:t>Civile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T="4381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3F8F9"/>
                    </a:solidFill>
                  </a:tcPr>
                </a:tc>
                <a:tc>
                  <a:txBody>
                    <a:bodyPr/>
                    <a:lstStyle/>
                    <a:p>
                      <a:pPr marL="93980" marR="338455">
                        <a:lnSpc>
                          <a:spcPct val="100899"/>
                        </a:lnSpc>
                        <a:spcBef>
                          <a:spcPts val="325"/>
                        </a:spcBef>
                      </a:pPr>
                      <a:r>
                        <a:rPr sz="1800" b="1" spc="-5" dirty="0">
                          <a:latin typeface="Arial"/>
                          <a:cs typeface="Arial"/>
                        </a:rPr>
                        <a:t>Articolo </a:t>
                      </a:r>
                      <a:r>
                        <a:rPr sz="1800" b="1" spc="-25" dirty="0">
                          <a:latin typeface="Arial"/>
                          <a:cs typeface="Arial"/>
                        </a:rPr>
                        <a:t>2545 </a:t>
                      </a:r>
                      <a:r>
                        <a:rPr sz="1800" b="1" i="1" dirty="0">
                          <a:latin typeface="Arial"/>
                          <a:cs typeface="Arial"/>
                        </a:rPr>
                        <a:t>Relazione annuale </a:t>
                      </a:r>
                      <a:r>
                        <a:rPr sz="1800" b="1" i="1" spc="-5" dirty="0">
                          <a:latin typeface="Arial"/>
                          <a:cs typeface="Arial"/>
                        </a:rPr>
                        <a:t>sul </a:t>
                      </a:r>
                      <a:r>
                        <a:rPr sz="1800" b="1" i="1" spc="-20" dirty="0">
                          <a:latin typeface="Arial"/>
                          <a:cs typeface="Arial"/>
                        </a:rPr>
                        <a:t>carattere  </a:t>
                      </a:r>
                      <a:r>
                        <a:rPr sz="1800" b="1" i="1" spc="-5" dirty="0">
                          <a:latin typeface="Arial"/>
                          <a:cs typeface="Arial"/>
                        </a:rPr>
                        <a:t>mutualistico </a:t>
                      </a:r>
                      <a:r>
                        <a:rPr sz="1800" b="1" i="1" spc="5" dirty="0">
                          <a:latin typeface="Arial"/>
                          <a:cs typeface="Arial"/>
                        </a:rPr>
                        <a:t>della</a:t>
                      </a:r>
                      <a:r>
                        <a:rPr sz="1800" b="1" i="1" spc="-18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b="1" i="1" spc="-10" dirty="0">
                          <a:latin typeface="Arial"/>
                          <a:cs typeface="Arial"/>
                        </a:rPr>
                        <a:t>cooperativa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T="4127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3F8F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pic>
        <p:nvPicPr>
          <p:cNvPr id="8" name="Picture 7">
            <a:extLst>
              <a:ext uri="{FF2B5EF4-FFF2-40B4-BE49-F238E27FC236}">
                <a16:creationId xmlns:a16="http://schemas.microsoft.com/office/drawing/2014/main" id="{8969060E-17DC-42D5-8859-39CEE324222C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8518" y="76200"/>
            <a:ext cx="1386882" cy="126919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383222" y="872807"/>
            <a:ext cx="1845945" cy="35750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pc="5" dirty="0"/>
              <a:t>SA Italia</a:t>
            </a:r>
            <a:r>
              <a:rPr spc="-70" dirty="0"/>
              <a:t> </a:t>
            </a:r>
            <a:r>
              <a:rPr spc="5" dirty="0"/>
              <a:t>720B</a:t>
            </a:r>
          </a:p>
        </p:txBody>
      </p:sp>
      <p:sp>
        <p:nvSpPr>
          <p:cNvPr id="5" name="object 5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ts val="1670"/>
              </a:lnSpc>
            </a:pPr>
            <a:fld id="{81D60167-4931-47E6-BA6A-407CBD079E47}" type="slidenum">
              <a:rPr spc="10" dirty="0"/>
              <a:t>8</a:t>
            </a:fld>
            <a:endParaRPr spc="10" dirty="0"/>
          </a:p>
        </p:txBody>
      </p:sp>
      <p:graphicFrame>
        <p:nvGraphicFramePr>
          <p:cNvPr id="4" name="object 4"/>
          <p:cNvGraphicFramePr>
            <a:graphicFrameLocks noGrp="1"/>
          </p:cNvGraphicFramePr>
          <p:nvPr/>
        </p:nvGraphicFramePr>
        <p:xfrm>
          <a:off x="389191" y="1657350"/>
          <a:ext cx="8024495" cy="3956098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75336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27113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1508"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305"/>
                        </a:spcBef>
                      </a:pPr>
                      <a:r>
                        <a:rPr sz="1800" b="1" spc="1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Fonte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T="3873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BADFE2"/>
                    </a:solidFill>
                  </a:tcPr>
                </a:tc>
                <a:tc>
                  <a:txBody>
                    <a:bodyPr/>
                    <a:lstStyle/>
                    <a:p>
                      <a:pPr marL="94615">
                        <a:lnSpc>
                          <a:spcPct val="100000"/>
                        </a:lnSpc>
                        <a:spcBef>
                          <a:spcPts val="305"/>
                        </a:spcBef>
                      </a:pPr>
                      <a:r>
                        <a:rPr sz="1800" b="1" spc="-1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Norma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T="3873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BADFE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58494"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310"/>
                        </a:spcBef>
                      </a:pPr>
                      <a:r>
                        <a:rPr sz="1800" spc="-20" dirty="0">
                          <a:latin typeface="Arial"/>
                          <a:cs typeface="Arial"/>
                        </a:rPr>
                        <a:t>DLgs</a:t>
                      </a:r>
                      <a:r>
                        <a:rPr sz="1800" spc="2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spc="-15" dirty="0">
                          <a:latin typeface="Arial"/>
                          <a:cs typeface="Arial"/>
                        </a:rPr>
                        <a:t>n°127</a:t>
                      </a:r>
                      <a:endParaRPr sz="1800">
                        <a:latin typeface="Arial"/>
                        <a:cs typeface="Arial"/>
                      </a:endParaRPr>
                    </a:p>
                    <a:p>
                      <a:pPr marL="91440"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r>
                        <a:rPr sz="1800" spc="-20" dirty="0">
                          <a:latin typeface="Arial"/>
                          <a:cs typeface="Arial"/>
                        </a:rPr>
                        <a:t>del </a:t>
                      </a:r>
                      <a:r>
                        <a:rPr sz="1800" dirty="0">
                          <a:latin typeface="Arial"/>
                          <a:cs typeface="Arial"/>
                        </a:rPr>
                        <a:t>9 </a:t>
                      </a:r>
                      <a:r>
                        <a:rPr sz="1800" spc="-20" dirty="0">
                          <a:latin typeface="Arial"/>
                          <a:cs typeface="Arial"/>
                        </a:rPr>
                        <a:t>aprile</a:t>
                      </a:r>
                      <a:r>
                        <a:rPr sz="1800" spc="7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spc="-25" dirty="0">
                          <a:latin typeface="Arial"/>
                          <a:cs typeface="Arial"/>
                        </a:rPr>
                        <a:t>1991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T="3937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marL="94615">
                        <a:lnSpc>
                          <a:spcPct val="100000"/>
                        </a:lnSpc>
                        <a:spcBef>
                          <a:spcPts val="310"/>
                        </a:spcBef>
                      </a:pPr>
                      <a:r>
                        <a:rPr sz="1800" b="1" spc="-5" dirty="0">
                          <a:latin typeface="Arial"/>
                          <a:cs typeface="Arial"/>
                        </a:rPr>
                        <a:t>Articolo </a:t>
                      </a:r>
                      <a:r>
                        <a:rPr sz="1800" b="1" spc="-15" dirty="0">
                          <a:latin typeface="Arial"/>
                          <a:cs typeface="Arial"/>
                        </a:rPr>
                        <a:t>40 </a:t>
                      </a:r>
                      <a:r>
                        <a:rPr sz="1800" b="1" i="1" dirty="0">
                          <a:latin typeface="Arial"/>
                          <a:cs typeface="Arial"/>
                        </a:rPr>
                        <a:t>Relazione </a:t>
                      </a:r>
                      <a:r>
                        <a:rPr sz="1800" b="1" i="1" spc="5" dirty="0">
                          <a:latin typeface="Arial"/>
                          <a:cs typeface="Arial"/>
                        </a:rPr>
                        <a:t>sulla</a:t>
                      </a:r>
                      <a:r>
                        <a:rPr sz="1800" b="1" i="1" spc="-9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b="1" i="1" dirty="0">
                          <a:latin typeface="Arial"/>
                          <a:cs typeface="Arial"/>
                        </a:rPr>
                        <a:t>gestione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T="3937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7F3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58495">
                <a:tc>
                  <a:txBody>
                    <a:bodyPr/>
                    <a:lstStyle/>
                    <a:p>
                      <a:pPr marL="91440" marR="951230">
                        <a:lnSpc>
                          <a:spcPct val="100800"/>
                        </a:lnSpc>
                        <a:spcBef>
                          <a:spcPts val="300"/>
                        </a:spcBef>
                      </a:pPr>
                      <a:r>
                        <a:rPr sz="1800" spc="-20" dirty="0">
                          <a:latin typeface="Arial"/>
                          <a:cs typeface="Arial"/>
                        </a:rPr>
                        <a:t>DLgs </a:t>
                      </a:r>
                      <a:r>
                        <a:rPr sz="1800" spc="-10" dirty="0">
                          <a:latin typeface="Arial"/>
                          <a:cs typeface="Arial"/>
                        </a:rPr>
                        <a:t>n°58 </a:t>
                      </a:r>
                      <a:r>
                        <a:rPr sz="1800" spc="-20" dirty="0">
                          <a:latin typeface="Arial"/>
                          <a:cs typeface="Arial"/>
                        </a:rPr>
                        <a:t>del  </a:t>
                      </a:r>
                      <a:r>
                        <a:rPr sz="1800" spc="-15" dirty="0">
                          <a:latin typeface="Arial"/>
                          <a:cs typeface="Arial"/>
                        </a:rPr>
                        <a:t>24 febbraio</a:t>
                      </a:r>
                      <a:r>
                        <a:rPr sz="1800" spc="2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spc="-25" dirty="0">
                          <a:latin typeface="Arial"/>
                          <a:cs typeface="Arial"/>
                        </a:rPr>
                        <a:t>1998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T="3810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3F8F9"/>
                    </a:solidFill>
                  </a:tcPr>
                </a:tc>
                <a:tc>
                  <a:txBody>
                    <a:bodyPr/>
                    <a:lstStyle/>
                    <a:p>
                      <a:pPr marL="94615" marR="971550">
                        <a:lnSpc>
                          <a:spcPct val="100800"/>
                        </a:lnSpc>
                        <a:spcBef>
                          <a:spcPts val="300"/>
                        </a:spcBef>
                      </a:pPr>
                      <a:r>
                        <a:rPr sz="1800" b="1" spc="-5" dirty="0">
                          <a:latin typeface="Arial"/>
                          <a:cs typeface="Arial"/>
                        </a:rPr>
                        <a:t>Articolo 123-</a:t>
                      </a:r>
                      <a:r>
                        <a:rPr sz="1800" b="1" i="1" spc="-5" dirty="0">
                          <a:latin typeface="Arial"/>
                          <a:cs typeface="Arial"/>
                        </a:rPr>
                        <a:t>bis </a:t>
                      </a:r>
                      <a:r>
                        <a:rPr sz="1800" b="1" i="1" dirty="0">
                          <a:latin typeface="Arial"/>
                          <a:cs typeface="Arial"/>
                        </a:rPr>
                        <a:t>Relazione </a:t>
                      </a:r>
                      <a:r>
                        <a:rPr sz="1800" b="1" i="1" spc="-5" dirty="0">
                          <a:latin typeface="Arial"/>
                          <a:cs typeface="Arial"/>
                        </a:rPr>
                        <a:t>sul</a:t>
                      </a:r>
                      <a:r>
                        <a:rPr sz="1800" b="1" i="1" spc="-1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b="1" i="1" spc="-5" dirty="0">
                          <a:latin typeface="Arial"/>
                          <a:cs typeface="Arial"/>
                        </a:rPr>
                        <a:t>governo  </a:t>
                      </a:r>
                      <a:r>
                        <a:rPr sz="1800" b="1" i="1" spc="-10" dirty="0">
                          <a:latin typeface="Arial"/>
                          <a:cs typeface="Arial"/>
                        </a:rPr>
                        <a:t>societario </a:t>
                      </a:r>
                      <a:r>
                        <a:rPr sz="1800" b="1" i="1" dirty="0">
                          <a:latin typeface="Arial"/>
                          <a:cs typeface="Arial"/>
                        </a:rPr>
                        <a:t>e </a:t>
                      </a:r>
                      <a:r>
                        <a:rPr sz="1800" b="1" i="1" spc="10" dirty="0">
                          <a:latin typeface="Arial"/>
                          <a:cs typeface="Arial"/>
                        </a:rPr>
                        <a:t>gli </a:t>
                      </a:r>
                      <a:r>
                        <a:rPr sz="1800" b="1" i="1" spc="-20" dirty="0">
                          <a:latin typeface="Arial"/>
                          <a:cs typeface="Arial"/>
                        </a:rPr>
                        <a:t>assetti</a:t>
                      </a:r>
                      <a:r>
                        <a:rPr sz="1800" b="1" i="1" spc="-3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b="1" i="1" spc="-10" dirty="0">
                          <a:latin typeface="Arial"/>
                          <a:cs typeface="Arial"/>
                        </a:rPr>
                        <a:t>Proprietari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T="3810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3F8F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58494">
                <a:tc>
                  <a:txBody>
                    <a:bodyPr/>
                    <a:lstStyle/>
                    <a:p>
                      <a:pPr marL="91440" marR="1036955">
                        <a:lnSpc>
                          <a:spcPct val="100899"/>
                        </a:lnSpc>
                        <a:spcBef>
                          <a:spcPts val="305"/>
                        </a:spcBef>
                      </a:pPr>
                      <a:r>
                        <a:rPr sz="1800" spc="-20" dirty="0">
                          <a:latin typeface="Arial"/>
                          <a:cs typeface="Arial"/>
                        </a:rPr>
                        <a:t>DLgs </a:t>
                      </a:r>
                      <a:r>
                        <a:rPr sz="1800" spc="-15" dirty="0">
                          <a:latin typeface="Arial"/>
                          <a:cs typeface="Arial"/>
                        </a:rPr>
                        <a:t>n° 58 </a:t>
                      </a:r>
                      <a:r>
                        <a:rPr sz="1800" spc="-20" dirty="0">
                          <a:latin typeface="Arial"/>
                          <a:cs typeface="Arial"/>
                        </a:rPr>
                        <a:t>del  </a:t>
                      </a:r>
                      <a:r>
                        <a:rPr sz="1800" spc="-15" dirty="0">
                          <a:latin typeface="Arial"/>
                          <a:cs typeface="Arial"/>
                        </a:rPr>
                        <a:t>24</a:t>
                      </a:r>
                      <a:r>
                        <a:rPr sz="1800" spc="-15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spc="-20" dirty="0">
                          <a:latin typeface="Arial"/>
                          <a:cs typeface="Arial"/>
                        </a:rPr>
                        <a:t>febbraio1998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T="3873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marL="94615">
                        <a:lnSpc>
                          <a:spcPct val="100000"/>
                        </a:lnSpc>
                        <a:spcBef>
                          <a:spcPts val="320"/>
                        </a:spcBef>
                      </a:pPr>
                      <a:r>
                        <a:rPr sz="1800" b="1" spc="-5" dirty="0">
                          <a:latin typeface="Arial"/>
                          <a:cs typeface="Arial"/>
                        </a:rPr>
                        <a:t>Articolo </a:t>
                      </a:r>
                      <a:r>
                        <a:rPr sz="1800" b="1" spc="-30" dirty="0">
                          <a:latin typeface="Arial"/>
                          <a:cs typeface="Arial"/>
                        </a:rPr>
                        <a:t>154-</a:t>
                      </a:r>
                      <a:r>
                        <a:rPr sz="1800" b="1" i="1" spc="-30" dirty="0">
                          <a:latin typeface="Arial"/>
                          <a:cs typeface="Arial"/>
                        </a:rPr>
                        <a:t>ter, </a:t>
                      </a:r>
                      <a:r>
                        <a:rPr sz="1800" b="1" spc="-15" dirty="0">
                          <a:latin typeface="Arial"/>
                          <a:cs typeface="Arial"/>
                        </a:rPr>
                        <a:t>comma </a:t>
                      </a:r>
                      <a:r>
                        <a:rPr sz="1800" b="1" dirty="0">
                          <a:latin typeface="Arial"/>
                          <a:cs typeface="Arial"/>
                        </a:rPr>
                        <a:t>4 e </a:t>
                      </a:r>
                      <a:r>
                        <a:rPr sz="1800" b="1" spc="-15" dirty="0">
                          <a:latin typeface="Arial"/>
                          <a:cs typeface="Arial"/>
                        </a:rPr>
                        <a:t>comma</a:t>
                      </a:r>
                      <a:r>
                        <a:rPr sz="1800" b="1" spc="-35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b="1" dirty="0">
                          <a:latin typeface="Arial"/>
                          <a:cs typeface="Arial"/>
                        </a:rPr>
                        <a:t>6</a:t>
                      </a:r>
                      <a:endParaRPr sz="1800">
                        <a:latin typeface="Arial"/>
                        <a:cs typeface="Arial"/>
                      </a:endParaRPr>
                    </a:p>
                    <a:p>
                      <a:pPr marL="94615"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r>
                        <a:rPr sz="1800" b="1" i="1" dirty="0">
                          <a:latin typeface="Arial"/>
                          <a:cs typeface="Arial"/>
                        </a:rPr>
                        <a:t>Relazioni</a:t>
                      </a:r>
                      <a:r>
                        <a:rPr sz="1800" b="1" i="1" spc="-1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b="1" i="1" dirty="0">
                          <a:latin typeface="Arial"/>
                          <a:cs typeface="Arial"/>
                        </a:rPr>
                        <a:t>finanziarie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T="4064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7F3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58368">
                <a:tc>
                  <a:txBody>
                    <a:bodyPr/>
                    <a:lstStyle/>
                    <a:p>
                      <a:pPr marL="91440" marR="970280">
                        <a:lnSpc>
                          <a:spcPct val="100800"/>
                        </a:lnSpc>
                        <a:spcBef>
                          <a:spcPts val="310"/>
                        </a:spcBef>
                      </a:pPr>
                      <a:r>
                        <a:rPr sz="1800" spc="-20" dirty="0">
                          <a:latin typeface="Arial"/>
                          <a:cs typeface="Arial"/>
                        </a:rPr>
                        <a:t>Delibera Consob  </a:t>
                      </a:r>
                      <a:r>
                        <a:rPr sz="1800" spc="-35" dirty="0">
                          <a:latin typeface="Arial"/>
                          <a:cs typeface="Arial"/>
                        </a:rPr>
                        <a:t>11971/1999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T="3937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3F8F9"/>
                    </a:solidFill>
                  </a:tcPr>
                </a:tc>
                <a:tc>
                  <a:txBody>
                    <a:bodyPr/>
                    <a:lstStyle/>
                    <a:p>
                      <a:pPr marL="94615" marR="410845">
                        <a:lnSpc>
                          <a:spcPct val="100800"/>
                        </a:lnSpc>
                        <a:spcBef>
                          <a:spcPts val="310"/>
                        </a:spcBef>
                      </a:pPr>
                      <a:r>
                        <a:rPr sz="1800" b="1" spc="-5" dirty="0">
                          <a:latin typeface="Arial"/>
                          <a:cs typeface="Arial"/>
                        </a:rPr>
                        <a:t>Articolo </a:t>
                      </a:r>
                      <a:r>
                        <a:rPr sz="1800" b="1" dirty="0">
                          <a:latin typeface="Arial"/>
                          <a:cs typeface="Arial"/>
                        </a:rPr>
                        <a:t>89-</a:t>
                      </a:r>
                      <a:r>
                        <a:rPr sz="1800" b="1" i="1" dirty="0">
                          <a:latin typeface="Arial"/>
                          <a:cs typeface="Arial"/>
                        </a:rPr>
                        <a:t>bis Informazioni sull’adesione</a:t>
                      </a:r>
                      <a:r>
                        <a:rPr sz="1800" b="1" i="1" spc="-26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b="1" i="1" spc="-15" dirty="0">
                          <a:latin typeface="Arial"/>
                          <a:cs typeface="Arial"/>
                        </a:rPr>
                        <a:t>ai  </a:t>
                      </a:r>
                      <a:r>
                        <a:rPr sz="1800" b="1" i="1" dirty="0">
                          <a:latin typeface="Arial"/>
                          <a:cs typeface="Arial"/>
                        </a:rPr>
                        <a:t>codici </a:t>
                      </a:r>
                      <a:r>
                        <a:rPr sz="1800" b="1" i="1" spc="10" dirty="0">
                          <a:latin typeface="Arial"/>
                          <a:cs typeface="Arial"/>
                        </a:rPr>
                        <a:t>di</a:t>
                      </a:r>
                      <a:r>
                        <a:rPr sz="1800" b="1" i="1" spc="-14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b="1" i="1" spc="-10" dirty="0">
                          <a:latin typeface="Arial"/>
                          <a:cs typeface="Arial"/>
                        </a:rPr>
                        <a:t>comportamento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T="3937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3F8F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940739">
                <a:tc>
                  <a:txBody>
                    <a:bodyPr/>
                    <a:lstStyle/>
                    <a:p>
                      <a:pPr marL="91440" marR="464820">
                        <a:lnSpc>
                          <a:spcPct val="100800"/>
                        </a:lnSpc>
                        <a:spcBef>
                          <a:spcPts val="320"/>
                        </a:spcBef>
                      </a:pPr>
                      <a:r>
                        <a:rPr sz="1800" spc="-20" dirty="0">
                          <a:latin typeface="Arial"/>
                          <a:cs typeface="Arial"/>
                        </a:rPr>
                        <a:t>Regolamento Consob  </a:t>
                      </a:r>
                      <a:r>
                        <a:rPr sz="1800" spc="-25" dirty="0">
                          <a:latin typeface="Arial"/>
                          <a:cs typeface="Arial"/>
                        </a:rPr>
                        <a:t>17221/2010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T="4064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marL="94615" marR="266700">
                        <a:lnSpc>
                          <a:spcPct val="100800"/>
                        </a:lnSpc>
                        <a:spcBef>
                          <a:spcPts val="320"/>
                        </a:spcBef>
                      </a:pPr>
                      <a:r>
                        <a:rPr sz="1800" b="1" spc="-5" dirty="0">
                          <a:latin typeface="Arial"/>
                          <a:cs typeface="Arial"/>
                        </a:rPr>
                        <a:t>Articolo </a:t>
                      </a:r>
                      <a:r>
                        <a:rPr sz="1800" b="1" spc="-15" dirty="0">
                          <a:latin typeface="Arial"/>
                          <a:cs typeface="Arial"/>
                        </a:rPr>
                        <a:t>5, comma </a:t>
                      </a:r>
                      <a:r>
                        <a:rPr sz="1800" b="1" dirty="0">
                          <a:latin typeface="Arial"/>
                          <a:cs typeface="Arial"/>
                        </a:rPr>
                        <a:t>8 e </a:t>
                      </a:r>
                      <a:r>
                        <a:rPr sz="1800" b="1" spc="-15" dirty="0">
                          <a:latin typeface="Arial"/>
                          <a:cs typeface="Arial"/>
                        </a:rPr>
                        <a:t>comma </a:t>
                      </a:r>
                      <a:r>
                        <a:rPr sz="1800" b="1" dirty="0">
                          <a:latin typeface="Arial"/>
                          <a:cs typeface="Arial"/>
                        </a:rPr>
                        <a:t>9 </a:t>
                      </a:r>
                      <a:r>
                        <a:rPr sz="1800" b="1" i="1" dirty="0">
                          <a:latin typeface="Arial"/>
                          <a:cs typeface="Arial"/>
                        </a:rPr>
                        <a:t>Informazione  </a:t>
                      </a:r>
                      <a:r>
                        <a:rPr sz="1800" b="1" i="1" spc="-15" dirty="0">
                          <a:latin typeface="Arial"/>
                          <a:cs typeface="Arial"/>
                        </a:rPr>
                        <a:t>al </a:t>
                      </a:r>
                      <a:r>
                        <a:rPr sz="1800" b="1" i="1" spc="10" dirty="0">
                          <a:latin typeface="Arial"/>
                          <a:cs typeface="Arial"/>
                        </a:rPr>
                        <a:t>pubblico</a:t>
                      </a:r>
                      <a:r>
                        <a:rPr sz="1800" b="1" i="1" spc="-20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b="1" i="1" spc="5" dirty="0">
                          <a:latin typeface="Arial"/>
                          <a:cs typeface="Arial"/>
                        </a:rPr>
                        <a:t>sulle</a:t>
                      </a:r>
                      <a:endParaRPr sz="1800">
                        <a:latin typeface="Arial"/>
                        <a:cs typeface="Arial"/>
                      </a:endParaRPr>
                    </a:p>
                    <a:p>
                      <a:pPr marL="94615"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r>
                        <a:rPr sz="1800" b="1" i="1" dirty="0">
                          <a:latin typeface="Arial"/>
                          <a:cs typeface="Arial"/>
                        </a:rPr>
                        <a:t>operazioni </a:t>
                      </a:r>
                      <a:r>
                        <a:rPr sz="1800" b="1" i="1" spc="-5" dirty="0">
                          <a:latin typeface="Arial"/>
                          <a:cs typeface="Arial"/>
                        </a:rPr>
                        <a:t>con </a:t>
                      </a:r>
                      <a:r>
                        <a:rPr sz="1800" b="1" i="1" spc="-10" dirty="0">
                          <a:latin typeface="Arial"/>
                          <a:cs typeface="Arial"/>
                        </a:rPr>
                        <a:t>parti</a:t>
                      </a:r>
                      <a:r>
                        <a:rPr sz="1800" b="1" i="1" spc="-9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b="1" i="1" spc="-15" dirty="0">
                          <a:latin typeface="Arial"/>
                          <a:cs typeface="Arial"/>
                        </a:rPr>
                        <a:t>correlate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T="4064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7F3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pic>
        <p:nvPicPr>
          <p:cNvPr id="7" name="Picture 6">
            <a:extLst>
              <a:ext uri="{FF2B5EF4-FFF2-40B4-BE49-F238E27FC236}">
                <a16:creationId xmlns:a16="http://schemas.microsoft.com/office/drawing/2014/main" id="{3999BF22-69A5-4687-BC11-25BCC262DABB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8518" y="76200"/>
            <a:ext cx="1386882" cy="126919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383222" y="872807"/>
            <a:ext cx="1845945" cy="35750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pc="5" dirty="0"/>
              <a:t>SA Italia</a:t>
            </a:r>
            <a:r>
              <a:rPr spc="-70" dirty="0"/>
              <a:t> </a:t>
            </a:r>
            <a:r>
              <a:rPr spc="5" dirty="0"/>
              <a:t>720B</a:t>
            </a:r>
          </a:p>
        </p:txBody>
      </p:sp>
      <p:sp>
        <p:nvSpPr>
          <p:cNvPr id="5" name="object 5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ts val="1670"/>
              </a:lnSpc>
            </a:pPr>
            <a:fld id="{81D60167-4931-47E6-BA6A-407CBD079E47}" type="slidenum">
              <a:rPr spc="10" dirty="0"/>
              <a:t>9</a:t>
            </a:fld>
            <a:endParaRPr spc="10" dirty="0"/>
          </a:p>
        </p:txBody>
      </p:sp>
      <p:graphicFrame>
        <p:nvGraphicFramePr>
          <p:cNvPr id="4" name="object 4"/>
          <p:cNvGraphicFramePr>
            <a:graphicFrameLocks noGrp="1"/>
          </p:cNvGraphicFramePr>
          <p:nvPr/>
        </p:nvGraphicFramePr>
        <p:xfrm>
          <a:off x="821232" y="1604263"/>
          <a:ext cx="7345045" cy="4577027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66446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68058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39">
                <a:tc>
                  <a:txBody>
                    <a:bodyPr/>
                    <a:lstStyle/>
                    <a:p>
                      <a:pPr marL="92075">
                        <a:lnSpc>
                          <a:spcPct val="100000"/>
                        </a:lnSpc>
                        <a:spcBef>
                          <a:spcPts val="305"/>
                        </a:spcBef>
                      </a:pPr>
                      <a:r>
                        <a:rPr sz="1800" b="1" spc="1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Fonte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T="3873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BADFE2"/>
                    </a:solidFill>
                  </a:tcPr>
                </a:tc>
                <a:tc>
                  <a:txBody>
                    <a:bodyPr/>
                    <a:lstStyle/>
                    <a:p>
                      <a:pPr marL="95250">
                        <a:lnSpc>
                          <a:spcPct val="100000"/>
                        </a:lnSpc>
                        <a:spcBef>
                          <a:spcPts val="305"/>
                        </a:spcBef>
                      </a:pPr>
                      <a:r>
                        <a:rPr sz="1800" b="1" spc="-1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Norma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T="3873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BADFE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40080">
                <a:tc>
                  <a:txBody>
                    <a:bodyPr/>
                    <a:lstStyle/>
                    <a:p>
                      <a:pPr marL="92075" marR="379730">
                        <a:lnSpc>
                          <a:spcPct val="100899"/>
                        </a:lnSpc>
                        <a:spcBef>
                          <a:spcPts val="285"/>
                        </a:spcBef>
                      </a:pPr>
                      <a:r>
                        <a:rPr sz="1800" spc="-20" dirty="0">
                          <a:latin typeface="Arial"/>
                          <a:cs typeface="Arial"/>
                        </a:rPr>
                        <a:t>Regolamento Consob  </a:t>
                      </a:r>
                      <a:r>
                        <a:rPr sz="1800" spc="-25" dirty="0">
                          <a:latin typeface="Arial"/>
                          <a:cs typeface="Arial"/>
                        </a:rPr>
                        <a:t>17221/2010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T="3619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marL="95250">
                        <a:lnSpc>
                          <a:spcPct val="100000"/>
                        </a:lnSpc>
                        <a:spcBef>
                          <a:spcPts val="305"/>
                        </a:spcBef>
                      </a:pPr>
                      <a:r>
                        <a:rPr sz="1800" b="1" spc="-5" dirty="0">
                          <a:latin typeface="Arial"/>
                          <a:cs typeface="Arial"/>
                        </a:rPr>
                        <a:t>Articolo </a:t>
                      </a:r>
                      <a:r>
                        <a:rPr sz="1800" b="1" spc="-15" dirty="0">
                          <a:latin typeface="Arial"/>
                          <a:cs typeface="Arial"/>
                        </a:rPr>
                        <a:t>13 </a:t>
                      </a:r>
                      <a:r>
                        <a:rPr sz="1800" b="1" i="1" spc="-25" dirty="0">
                          <a:latin typeface="Arial"/>
                          <a:cs typeface="Arial"/>
                        </a:rPr>
                        <a:t>Casi </a:t>
                      </a:r>
                      <a:r>
                        <a:rPr sz="1800" b="1" i="1" dirty="0">
                          <a:latin typeface="Arial"/>
                          <a:cs typeface="Arial"/>
                        </a:rPr>
                        <a:t>e </a:t>
                      </a:r>
                      <a:r>
                        <a:rPr sz="1800" b="1" i="1" spc="-5" dirty="0">
                          <a:latin typeface="Arial"/>
                          <a:cs typeface="Arial"/>
                        </a:rPr>
                        <a:t>facoltà </a:t>
                      </a:r>
                      <a:r>
                        <a:rPr sz="1800" b="1" i="1" spc="10" dirty="0">
                          <a:latin typeface="Arial"/>
                          <a:cs typeface="Arial"/>
                        </a:rPr>
                        <a:t>di</a:t>
                      </a:r>
                      <a:r>
                        <a:rPr sz="1800" b="1" i="1" spc="3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b="1" i="1" spc="-5" dirty="0">
                          <a:latin typeface="Arial"/>
                          <a:cs typeface="Arial"/>
                        </a:rPr>
                        <a:t>esclusione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T="3873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7F3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14400">
                <a:tc>
                  <a:txBody>
                    <a:bodyPr/>
                    <a:lstStyle/>
                    <a:p>
                      <a:pPr marL="92075" marR="160655">
                        <a:lnSpc>
                          <a:spcPct val="100899"/>
                        </a:lnSpc>
                        <a:spcBef>
                          <a:spcPts val="295"/>
                        </a:spcBef>
                      </a:pPr>
                      <a:r>
                        <a:rPr sz="1800" spc="-20" dirty="0">
                          <a:latin typeface="Arial"/>
                          <a:cs typeface="Arial"/>
                        </a:rPr>
                        <a:t>Comunicazione Consob  </a:t>
                      </a:r>
                      <a:r>
                        <a:rPr sz="1800" spc="-15" dirty="0">
                          <a:latin typeface="Arial"/>
                          <a:cs typeface="Arial"/>
                        </a:rPr>
                        <a:t>n°</a:t>
                      </a:r>
                      <a:r>
                        <a:rPr sz="1800" spc="-3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spc="-25" dirty="0">
                          <a:latin typeface="Arial"/>
                          <a:cs typeface="Arial"/>
                        </a:rPr>
                        <a:t>dem/10078683</a:t>
                      </a:r>
                      <a:endParaRPr sz="1800">
                        <a:latin typeface="Arial"/>
                        <a:cs typeface="Arial"/>
                      </a:endParaRPr>
                    </a:p>
                    <a:p>
                      <a:pPr marL="92075"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r>
                        <a:rPr sz="1800" spc="-20" dirty="0">
                          <a:latin typeface="Arial"/>
                          <a:cs typeface="Arial"/>
                        </a:rPr>
                        <a:t>del </a:t>
                      </a:r>
                      <a:r>
                        <a:rPr sz="1800" spc="-15" dirty="0">
                          <a:latin typeface="Arial"/>
                          <a:cs typeface="Arial"/>
                        </a:rPr>
                        <a:t>24 </a:t>
                      </a:r>
                      <a:r>
                        <a:rPr sz="1800" spc="-5" dirty="0">
                          <a:latin typeface="Arial"/>
                          <a:cs typeface="Arial"/>
                        </a:rPr>
                        <a:t>settembre</a:t>
                      </a:r>
                      <a:r>
                        <a:rPr sz="1800" spc="-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spc="-25" dirty="0">
                          <a:latin typeface="Arial"/>
                          <a:cs typeface="Arial"/>
                        </a:rPr>
                        <a:t>2010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T="3746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3F8F9"/>
                    </a:solidFill>
                  </a:tcPr>
                </a:tc>
                <a:tc>
                  <a:txBody>
                    <a:bodyPr/>
                    <a:lstStyle/>
                    <a:p>
                      <a:pPr marL="95250" marR="518159">
                        <a:lnSpc>
                          <a:spcPct val="100899"/>
                        </a:lnSpc>
                        <a:spcBef>
                          <a:spcPts val="295"/>
                        </a:spcBef>
                      </a:pPr>
                      <a:r>
                        <a:rPr sz="1800" b="1" spc="-15" dirty="0">
                          <a:latin typeface="Arial"/>
                          <a:cs typeface="Arial"/>
                        </a:rPr>
                        <a:t>Paragrafo 10 </a:t>
                      </a:r>
                      <a:r>
                        <a:rPr sz="1800" b="1" i="1" dirty="0">
                          <a:latin typeface="Arial"/>
                          <a:cs typeface="Arial"/>
                        </a:rPr>
                        <a:t>Informazione finanziaria  periodica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T="3746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3F8F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463039">
                <a:tc>
                  <a:txBody>
                    <a:bodyPr/>
                    <a:lstStyle/>
                    <a:p>
                      <a:pPr marL="92075" marR="884555">
                        <a:lnSpc>
                          <a:spcPct val="101000"/>
                        </a:lnSpc>
                        <a:spcBef>
                          <a:spcPts val="300"/>
                        </a:spcBef>
                      </a:pPr>
                      <a:r>
                        <a:rPr sz="1800" spc="-25" dirty="0">
                          <a:latin typeface="Arial"/>
                          <a:cs typeface="Arial"/>
                        </a:rPr>
                        <a:t>Delibera </a:t>
                      </a:r>
                      <a:r>
                        <a:rPr sz="1800" spc="-20" dirty="0">
                          <a:latin typeface="Arial"/>
                          <a:cs typeface="Arial"/>
                        </a:rPr>
                        <a:t>Consob  </a:t>
                      </a:r>
                      <a:r>
                        <a:rPr sz="1800" spc="-25" dirty="0">
                          <a:latin typeface="Arial"/>
                          <a:cs typeface="Arial"/>
                        </a:rPr>
                        <a:t>16191/2007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T="3810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marL="95250" marR="254000">
                        <a:lnSpc>
                          <a:spcPct val="100800"/>
                        </a:lnSpc>
                        <a:spcBef>
                          <a:spcPts val="305"/>
                        </a:spcBef>
                      </a:pPr>
                      <a:r>
                        <a:rPr sz="1800" b="1" spc="-5" dirty="0">
                          <a:latin typeface="Arial"/>
                          <a:cs typeface="Arial"/>
                        </a:rPr>
                        <a:t>Articolo </a:t>
                      </a:r>
                      <a:r>
                        <a:rPr sz="1800" b="1" spc="-15" dirty="0">
                          <a:latin typeface="Arial"/>
                          <a:cs typeface="Arial"/>
                        </a:rPr>
                        <a:t>37 </a:t>
                      </a:r>
                      <a:r>
                        <a:rPr sz="1800" b="1" i="1" spc="10" dirty="0">
                          <a:latin typeface="Arial"/>
                          <a:cs typeface="Arial"/>
                        </a:rPr>
                        <a:t>Condizioni </a:t>
                      </a:r>
                      <a:r>
                        <a:rPr sz="1800" b="1" i="1" spc="-5" dirty="0">
                          <a:latin typeface="Arial"/>
                          <a:cs typeface="Arial"/>
                        </a:rPr>
                        <a:t>che </a:t>
                      </a:r>
                      <a:r>
                        <a:rPr sz="1800" b="1" i="1" spc="5" dirty="0">
                          <a:latin typeface="Arial"/>
                          <a:cs typeface="Arial"/>
                        </a:rPr>
                        <a:t>inibiscono</a:t>
                      </a:r>
                      <a:r>
                        <a:rPr sz="1800" b="1" i="1" spc="-29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b="1" i="1" spc="10" dirty="0">
                          <a:latin typeface="Arial"/>
                          <a:cs typeface="Arial"/>
                        </a:rPr>
                        <a:t>la  quotazione di </a:t>
                      </a:r>
                      <a:r>
                        <a:rPr sz="1800" b="1" i="1" spc="5" dirty="0">
                          <a:latin typeface="Arial"/>
                          <a:cs typeface="Arial"/>
                        </a:rPr>
                        <a:t>azioni </a:t>
                      </a:r>
                      <a:r>
                        <a:rPr sz="1800" b="1" i="1" spc="10" dirty="0">
                          <a:latin typeface="Arial"/>
                          <a:cs typeface="Arial"/>
                        </a:rPr>
                        <a:t>di </a:t>
                      </a:r>
                      <a:r>
                        <a:rPr sz="1800" b="1" i="1" spc="-10" dirty="0">
                          <a:latin typeface="Arial"/>
                          <a:cs typeface="Arial"/>
                        </a:rPr>
                        <a:t>società  </a:t>
                      </a:r>
                      <a:r>
                        <a:rPr sz="1800" b="1" i="1" dirty="0">
                          <a:latin typeface="Arial"/>
                          <a:cs typeface="Arial"/>
                        </a:rPr>
                        <a:t>controllate sottoposte all’attività </a:t>
                      </a:r>
                      <a:r>
                        <a:rPr sz="1800" b="1" i="1" spc="10" dirty="0">
                          <a:latin typeface="Arial"/>
                          <a:cs typeface="Arial"/>
                        </a:rPr>
                        <a:t>di  </a:t>
                      </a:r>
                      <a:r>
                        <a:rPr sz="1800" b="1" i="1" spc="5" dirty="0">
                          <a:latin typeface="Arial"/>
                          <a:cs typeface="Arial"/>
                        </a:rPr>
                        <a:t>direzione </a:t>
                      </a:r>
                      <a:r>
                        <a:rPr sz="1800" b="1" i="1" dirty="0">
                          <a:latin typeface="Arial"/>
                          <a:cs typeface="Arial"/>
                        </a:rPr>
                        <a:t>e </a:t>
                      </a:r>
                      <a:r>
                        <a:rPr sz="1800" b="1" i="1" spc="-5" dirty="0">
                          <a:latin typeface="Arial"/>
                          <a:cs typeface="Arial"/>
                        </a:rPr>
                        <a:t>coordinamento </a:t>
                      </a:r>
                      <a:r>
                        <a:rPr sz="1800" b="1" i="1" spc="10" dirty="0">
                          <a:latin typeface="Arial"/>
                          <a:cs typeface="Arial"/>
                        </a:rPr>
                        <a:t>di </a:t>
                      </a:r>
                      <a:r>
                        <a:rPr sz="1800" b="1" i="1" spc="-10" dirty="0">
                          <a:latin typeface="Arial"/>
                          <a:cs typeface="Arial"/>
                        </a:rPr>
                        <a:t>altra  società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T="3873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7F3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188669">
                <a:tc>
                  <a:txBody>
                    <a:bodyPr/>
                    <a:lstStyle/>
                    <a:p>
                      <a:pPr marL="92075" marR="884555">
                        <a:lnSpc>
                          <a:spcPct val="100800"/>
                        </a:lnSpc>
                        <a:spcBef>
                          <a:spcPts val="325"/>
                        </a:spcBef>
                      </a:pPr>
                      <a:r>
                        <a:rPr sz="1800" spc="-25" dirty="0">
                          <a:latin typeface="Arial"/>
                          <a:cs typeface="Arial"/>
                        </a:rPr>
                        <a:t>Delibera </a:t>
                      </a:r>
                      <a:r>
                        <a:rPr sz="1800" spc="-20" dirty="0">
                          <a:latin typeface="Arial"/>
                          <a:cs typeface="Arial"/>
                        </a:rPr>
                        <a:t>Consob  </a:t>
                      </a:r>
                      <a:r>
                        <a:rPr sz="1800" spc="-25" dirty="0">
                          <a:latin typeface="Arial"/>
                          <a:cs typeface="Arial"/>
                        </a:rPr>
                        <a:t>16191/2007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T="4127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3F8F9"/>
                    </a:solidFill>
                  </a:tcPr>
                </a:tc>
                <a:tc>
                  <a:txBody>
                    <a:bodyPr/>
                    <a:lstStyle/>
                    <a:p>
                      <a:pPr marL="95250" marR="215265">
                        <a:lnSpc>
                          <a:spcPct val="100800"/>
                        </a:lnSpc>
                        <a:spcBef>
                          <a:spcPts val="325"/>
                        </a:spcBef>
                      </a:pPr>
                      <a:r>
                        <a:rPr sz="1800" b="1" spc="-5" dirty="0">
                          <a:latin typeface="Arial"/>
                          <a:cs typeface="Arial"/>
                        </a:rPr>
                        <a:t>Articolo </a:t>
                      </a:r>
                      <a:r>
                        <a:rPr sz="1800" b="1" spc="-15" dirty="0">
                          <a:latin typeface="Arial"/>
                          <a:cs typeface="Arial"/>
                        </a:rPr>
                        <a:t>38 </a:t>
                      </a:r>
                      <a:r>
                        <a:rPr sz="1800" b="1" i="1" spc="10" dirty="0">
                          <a:latin typeface="Arial"/>
                          <a:cs typeface="Arial"/>
                        </a:rPr>
                        <a:t>Condizioni </a:t>
                      </a:r>
                      <a:r>
                        <a:rPr sz="1800" b="1" i="1" spc="-5" dirty="0">
                          <a:latin typeface="Arial"/>
                          <a:cs typeface="Arial"/>
                        </a:rPr>
                        <a:t>per </a:t>
                      </a:r>
                      <a:r>
                        <a:rPr sz="1800" b="1" i="1" spc="10" dirty="0">
                          <a:latin typeface="Arial"/>
                          <a:cs typeface="Arial"/>
                        </a:rPr>
                        <a:t>la</a:t>
                      </a:r>
                      <a:r>
                        <a:rPr sz="1800" b="1" i="1" spc="-23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b="1" i="1" spc="10" dirty="0">
                          <a:latin typeface="Arial"/>
                          <a:cs typeface="Arial"/>
                        </a:rPr>
                        <a:t>quotazione  di </a:t>
                      </a:r>
                      <a:r>
                        <a:rPr sz="1800" b="1" i="1" spc="5" dirty="0">
                          <a:latin typeface="Arial"/>
                          <a:cs typeface="Arial"/>
                        </a:rPr>
                        <a:t>azioni </a:t>
                      </a:r>
                      <a:r>
                        <a:rPr sz="1800" b="1" i="1" spc="10" dirty="0">
                          <a:latin typeface="Arial"/>
                          <a:cs typeface="Arial"/>
                        </a:rPr>
                        <a:t>di </a:t>
                      </a:r>
                      <a:r>
                        <a:rPr sz="1800" b="1" i="1" spc="-10" dirty="0">
                          <a:latin typeface="Arial"/>
                          <a:cs typeface="Arial"/>
                        </a:rPr>
                        <a:t>società </a:t>
                      </a:r>
                      <a:r>
                        <a:rPr sz="1800" b="1" i="1" spc="10" dirty="0">
                          <a:latin typeface="Arial"/>
                          <a:cs typeface="Arial"/>
                        </a:rPr>
                        <a:t>il </a:t>
                      </a:r>
                      <a:r>
                        <a:rPr sz="1800" b="1" i="1" spc="-5" dirty="0">
                          <a:latin typeface="Arial"/>
                          <a:cs typeface="Arial"/>
                        </a:rPr>
                        <a:t>cui </a:t>
                      </a:r>
                      <a:r>
                        <a:rPr sz="1800" b="1" i="1" dirty="0">
                          <a:latin typeface="Arial"/>
                          <a:cs typeface="Arial"/>
                        </a:rPr>
                        <a:t>patrimonio è  costituito </a:t>
                      </a:r>
                      <a:r>
                        <a:rPr sz="1800" b="1" i="1" spc="-15" dirty="0">
                          <a:latin typeface="Arial"/>
                          <a:cs typeface="Arial"/>
                        </a:rPr>
                        <a:t>esclusivamente </a:t>
                      </a:r>
                      <a:r>
                        <a:rPr sz="1800" b="1" i="1" spc="10" dirty="0">
                          <a:latin typeface="Arial"/>
                          <a:cs typeface="Arial"/>
                        </a:rPr>
                        <a:t>da  </a:t>
                      </a:r>
                      <a:r>
                        <a:rPr sz="1800" b="1" i="1" spc="-5" dirty="0">
                          <a:latin typeface="Arial"/>
                          <a:cs typeface="Arial"/>
                        </a:rPr>
                        <a:t>partecipazione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T="4127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3F8F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pic>
        <p:nvPicPr>
          <p:cNvPr id="7" name="Picture 6">
            <a:extLst>
              <a:ext uri="{FF2B5EF4-FFF2-40B4-BE49-F238E27FC236}">
                <a16:creationId xmlns:a16="http://schemas.microsoft.com/office/drawing/2014/main" id="{DBEE5E8C-9EFB-4772-A50D-6155E37D5A05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8518" y="76200"/>
            <a:ext cx="1386882" cy="126919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CustomMKOP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KProdID">
    <vt:lpwstr>ZMExtensions</vt:lpwstr>
  </property>
  <property fmtid="{D5CDD505-2E9C-101B-9397-08002B2CF9AE}" pid="3" name="SizeBefore">
    <vt:lpwstr>390065</vt:lpwstr>
  </property>
  <property fmtid="{D5CDD505-2E9C-101B-9397-08002B2CF9AE}" pid="4" name="OptimizationTime">
    <vt:lpwstr>20241121_1100</vt:lpwstr>
  </property>
</Properties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</TotalTime>
  <Words>4535</Words>
  <Application>Microsoft Office PowerPoint</Application>
  <PresentationFormat>On-screen Show (4:3)</PresentationFormat>
  <Paragraphs>328</Paragraphs>
  <Slides>35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35</vt:i4>
      </vt:variant>
    </vt:vector>
  </HeadingPairs>
  <TitlesOfParts>
    <vt:vector size="41" baseType="lpstr">
      <vt:lpstr>Arial</vt:lpstr>
      <vt:lpstr>Calibri</vt:lpstr>
      <vt:lpstr>MS Reference Sans Serif</vt:lpstr>
      <vt:lpstr>Times New Roman</vt:lpstr>
      <vt:lpstr>Trebuchet MS</vt:lpstr>
      <vt:lpstr>Office Theme</vt:lpstr>
      <vt:lpstr>PowerPoint Presentation</vt:lpstr>
      <vt:lpstr>SA Italia 720B</vt:lpstr>
      <vt:lpstr>SA Italia 720B</vt:lpstr>
      <vt:lpstr>SA Italia 720B</vt:lpstr>
      <vt:lpstr>SA Italia 720B</vt:lpstr>
      <vt:lpstr>SA Italia 720B</vt:lpstr>
      <vt:lpstr>SA Italia 720B</vt:lpstr>
      <vt:lpstr>SA Italia 720B</vt:lpstr>
      <vt:lpstr>SA Italia 720B</vt:lpstr>
      <vt:lpstr>SA Italia 720B</vt:lpstr>
      <vt:lpstr>SA Italia 720B</vt:lpstr>
      <vt:lpstr>SA Italia 720B</vt:lpstr>
      <vt:lpstr>SA Italia 720B</vt:lpstr>
      <vt:lpstr>SA Italia 720B</vt:lpstr>
      <vt:lpstr>SA Italia 720B</vt:lpstr>
      <vt:lpstr>SA Italia 720B</vt:lpstr>
      <vt:lpstr>SA Italia 720B</vt:lpstr>
      <vt:lpstr>SA Italia 720B</vt:lpstr>
      <vt:lpstr>SA Italia 720B</vt:lpstr>
      <vt:lpstr>SA Italia 720B</vt:lpstr>
      <vt:lpstr>SA Italia 720B</vt:lpstr>
      <vt:lpstr>SA Italia 720B</vt:lpstr>
      <vt:lpstr>SA Italia 720B</vt:lpstr>
      <vt:lpstr>SA Italia 720B</vt:lpstr>
      <vt:lpstr>SA Italia 720B</vt:lpstr>
      <vt:lpstr>SA Italia 720B</vt:lpstr>
      <vt:lpstr>SA Italia 720B</vt:lpstr>
      <vt:lpstr>SA Italia 720B</vt:lpstr>
      <vt:lpstr>SA Italia 720B</vt:lpstr>
      <vt:lpstr>SA Italia 720B</vt:lpstr>
      <vt:lpstr>SA Italia 720B</vt:lpstr>
      <vt:lpstr>SA Italia 720B</vt:lpstr>
      <vt:lpstr>SA Italia 720B</vt:lpstr>
      <vt:lpstr>SA Italia 720B</vt:lpstr>
      <vt:lpstr>SA Italia 720B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Corso di Alta Formazione</dc:title>
  <dc:creator>NaBdo</dc:creator>
  <cp:lastModifiedBy>Author</cp:lastModifiedBy>
  <cp:revision>2</cp:revision>
  <dcterms:created xsi:type="dcterms:W3CDTF">2018-12-13T14:30:48Z</dcterms:created>
  <dcterms:modified xsi:type="dcterms:W3CDTF">2024-11-04T08:53:59Z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2018-04-12T00:00:00Z</vt:filetime>
  </property>
  <property fmtid="{D5CDD505-2E9C-101B-9397-08002B2CF9AE}" pid="3" name="Creator">
    <vt:lpwstr>Microsoft® Office PowerPoint® 2007</vt:lpwstr>
  </property>
  <property fmtid="{D5CDD505-2E9C-101B-9397-08002B2CF9AE}" pid="4" name="LastSaved">
    <vt:filetime>2018-12-13T00:00:00Z</vt:filetime>
  </property>
</Properties>
</file>