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577" r:id="rId2"/>
    <p:sldId id="262" r:id="rId3"/>
    <p:sldId id="343" r:id="rId4"/>
    <p:sldId id="344" r:id="rId5"/>
    <p:sldId id="434" r:id="rId6"/>
    <p:sldId id="435" r:id="rId7"/>
    <p:sldId id="436" r:id="rId8"/>
    <p:sldId id="437" r:id="rId9"/>
    <p:sldId id="438" r:id="rId10"/>
    <p:sldId id="473" r:id="rId11"/>
    <p:sldId id="439" r:id="rId12"/>
    <p:sldId id="440" r:id="rId13"/>
    <p:sldId id="441" r:id="rId14"/>
    <p:sldId id="442" r:id="rId15"/>
    <p:sldId id="471" r:id="rId16"/>
    <p:sldId id="474" r:id="rId17"/>
    <p:sldId id="472" r:id="rId18"/>
    <p:sldId id="475" r:id="rId19"/>
    <p:sldId id="443" r:id="rId20"/>
    <p:sldId id="447" r:id="rId21"/>
    <p:sldId id="448" r:id="rId22"/>
    <p:sldId id="445" r:id="rId23"/>
    <p:sldId id="446" r:id="rId24"/>
    <p:sldId id="468" r:id="rId25"/>
    <p:sldId id="469" r:id="rId26"/>
    <p:sldId id="470" r:id="rId27"/>
    <p:sldId id="454" r:id="rId28"/>
    <p:sldId id="455" r:id="rId29"/>
    <p:sldId id="456" r:id="rId30"/>
    <p:sldId id="457" r:id="rId31"/>
    <p:sldId id="458" r:id="rId32"/>
  </p:sldIdLst>
  <p:sldSz cx="9144000" cy="6858000" type="screen4x3"/>
  <p:notesSz cx="9928225" cy="6797675"/>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p15:clr>
            <a:srgbClr val="A4A3A4"/>
          </p15:clr>
        </p15:guide>
        <p15:guide id="11" orient="horz" pos="2160">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2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B4B4"/>
    <a:srgbClr val="CC9900"/>
    <a:srgbClr val="000000"/>
    <a:srgbClr val="FFCD00"/>
    <a:srgbClr val="ED8B00"/>
    <a:srgbClr val="DB291C"/>
    <a:srgbClr val="FF9900"/>
    <a:srgbClr val="C00000"/>
    <a:srgbClr val="3C8A2E"/>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404" autoAdjust="0"/>
  </p:normalViewPr>
  <p:slideViewPr>
    <p:cSldViewPr snapToGrid="0" showGuides="1">
      <p:cViewPr varScale="1">
        <p:scale>
          <a:sx n="82" d="100"/>
          <a:sy n="82" d="100"/>
        </p:scale>
        <p:origin x="1502" y="62"/>
      </p:cViewPr>
      <p:guideLst>
        <p:guide/>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64" d="100"/>
          <a:sy n="64" d="100"/>
        </p:scale>
        <p:origin x="3204" y="84"/>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9B02A944-AFFD-4765-8708-2B20463E15AA}"/>
    <pc:docChg chg="modSld">
      <pc:chgData name="Giovanni Verde" userId="d5dc2423-7363-4f52-84c6-1508ec9f9656" providerId="ADAL" clId="{9B02A944-AFFD-4765-8708-2B20463E15AA}" dt="2023-11-27T11:33:21.451" v="24" actId="20577"/>
      <pc:docMkLst>
        <pc:docMk/>
      </pc:docMkLst>
      <pc:sldChg chg="modSp mod">
        <pc:chgData name="Giovanni Verde" userId="d5dc2423-7363-4f52-84c6-1508ec9f9656" providerId="ADAL" clId="{9B02A944-AFFD-4765-8708-2B20463E15AA}" dt="2023-11-27T11:33:21.451" v="24" actId="20577"/>
        <pc:sldMkLst>
          <pc:docMk/>
          <pc:sldMk cId="0" sldId="577"/>
        </pc:sldMkLst>
        <pc:spChg chg="mod">
          <ac:chgData name="Giovanni Verde" userId="d5dc2423-7363-4f52-84c6-1508ec9f9656" providerId="ADAL" clId="{9B02A944-AFFD-4765-8708-2B20463E15AA}" dt="2023-11-27T11:33:21.451" v="24" actId="20577"/>
          <ac:spMkLst>
            <pc:docMk/>
            <pc:sldMk cId="0" sldId="577"/>
            <ac:spMk id="7" creationId="{6D88CD9D-DA24-4D1D-BA6D-590893AD368B}"/>
          </ac:spMkLst>
        </pc:spChg>
      </pc:sldChg>
    </pc:docChg>
  </pc:docChgLst>
  <pc:docChgLst>
    <pc:chgData name="Giovanni Verde" userId="d5dc2423-7363-4f52-84c6-1508ec9f9656" providerId="ADAL" clId="{D96173D2-FCA9-4152-914C-64AA93837B05}"/>
    <pc:docChg chg="modSld modNotesMaster modHandout">
      <pc:chgData name="Giovanni Verde" userId="d5dc2423-7363-4f52-84c6-1508ec9f9656" providerId="ADAL" clId="{D96173D2-FCA9-4152-914C-64AA93837B05}" dt="2022-12-05T18:28:13.428" v="5"/>
      <pc:docMkLst>
        <pc:docMk/>
      </pc:docMkLst>
      <pc:sldChg chg="modSp mod">
        <pc:chgData name="Giovanni Verde" userId="d5dc2423-7363-4f52-84c6-1508ec9f9656" providerId="ADAL" clId="{D96173D2-FCA9-4152-914C-64AA93837B05}" dt="2022-12-05T18:15:07.296" v="4" actId="20577"/>
        <pc:sldMkLst>
          <pc:docMk/>
          <pc:sldMk cId="0" sldId="577"/>
        </pc:sldMkLst>
        <pc:spChg chg="mod">
          <ac:chgData name="Giovanni Verde" userId="d5dc2423-7363-4f52-84c6-1508ec9f9656" providerId="ADAL" clId="{D96173D2-FCA9-4152-914C-64AA93837B05}" dt="2022-12-05T18:15:07.296" v="4" actId="20577"/>
          <ac:spMkLst>
            <pc:docMk/>
            <pc:sldMk cId="0" sldId="577"/>
            <ac:spMk id="7" creationId="{6D88CD9D-DA24-4D1D-BA6D-590893AD36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1"/>
            <a:ext cx="4302527" cy="339515"/>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5623479" y="1"/>
            <a:ext cx="4302527" cy="339515"/>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11/4/2024</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6" y="6457107"/>
            <a:ext cx="4302527" cy="339515"/>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5623479" y="6457107"/>
            <a:ext cx="4302527" cy="339515"/>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2231" cy="339884"/>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623700" y="1"/>
            <a:ext cx="4302231" cy="339884"/>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11/4/2024</a:t>
            </a:fld>
            <a:endParaRPr lang="en-US"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992823" y="3228897"/>
            <a:ext cx="7942580" cy="3058954"/>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6456613"/>
            <a:ext cx="4302231" cy="339884"/>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623700" y="6456613"/>
            <a:ext cx="4302231" cy="339884"/>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10</a:t>
            </a:fld>
            <a:endParaRPr lang="en-US" dirty="0"/>
          </a:p>
        </p:txBody>
      </p:sp>
    </p:spTree>
    <p:extLst>
      <p:ext uri="{BB962C8B-B14F-4D97-AF65-F5344CB8AC3E}">
        <p14:creationId xmlns:p14="http://schemas.microsoft.com/office/powerpoint/2010/main" val="2779842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2148087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12</a:t>
            </a:fld>
            <a:endParaRPr lang="en-US" dirty="0"/>
          </a:p>
        </p:txBody>
      </p:sp>
    </p:spTree>
    <p:extLst>
      <p:ext uri="{BB962C8B-B14F-4D97-AF65-F5344CB8AC3E}">
        <p14:creationId xmlns:p14="http://schemas.microsoft.com/office/powerpoint/2010/main" val="1091673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13</a:t>
            </a:fld>
            <a:endParaRPr lang="en-US" dirty="0"/>
          </a:p>
        </p:txBody>
      </p:sp>
    </p:spTree>
    <p:extLst>
      <p:ext uri="{BB962C8B-B14F-4D97-AF65-F5344CB8AC3E}">
        <p14:creationId xmlns:p14="http://schemas.microsoft.com/office/powerpoint/2010/main" val="3742953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14</a:t>
            </a:fld>
            <a:endParaRPr lang="en-US" dirty="0"/>
          </a:p>
        </p:txBody>
      </p:sp>
    </p:spTree>
    <p:extLst>
      <p:ext uri="{BB962C8B-B14F-4D97-AF65-F5344CB8AC3E}">
        <p14:creationId xmlns:p14="http://schemas.microsoft.com/office/powerpoint/2010/main" val="3737719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15</a:t>
            </a:fld>
            <a:endParaRPr lang="en-US" dirty="0"/>
          </a:p>
        </p:txBody>
      </p:sp>
    </p:spTree>
    <p:extLst>
      <p:ext uri="{BB962C8B-B14F-4D97-AF65-F5344CB8AC3E}">
        <p14:creationId xmlns:p14="http://schemas.microsoft.com/office/powerpoint/2010/main" val="617887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16</a:t>
            </a:fld>
            <a:endParaRPr lang="en-US" dirty="0"/>
          </a:p>
        </p:txBody>
      </p:sp>
    </p:spTree>
    <p:extLst>
      <p:ext uri="{BB962C8B-B14F-4D97-AF65-F5344CB8AC3E}">
        <p14:creationId xmlns:p14="http://schemas.microsoft.com/office/powerpoint/2010/main" val="1522114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17</a:t>
            </a:fld>
            <a:endParaRPr lang="en-US" dirty="0"/>
          </a:p>
        </p:txBody>
      </p:sp>
    </p:spTree>
    <p:extLst>
      <p:ext uri="{BB962C8B-B14F-4D97-AF65-F5344CB8AC3E}">
        <p14:creationId xmlns:p14="http://schemas.microsoft.com/office/powerpoint/2010/main" val="4002549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18</a:t>
            </a:fld>
            <a:endParaRPr lang="en-US" dirty="0"/>
          </a:p>
        </p:txBody>
      </p:sp>
    </p:spTree>
    <p:extLst>
      <p:ext uri="{BB962C8B-B14F-4D97-AF65-F5344CB8AC3E}">
        <p14:creationId xmlns:p14="http://schemas.microsoft.com/office/powerpoint/2010/main" val="14675699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19</a:t>
            </a:fld>
            <a:endParaRPr lang="en-US" dirty="0"/>
          </a:p>
        </p:txBody>
      </p:sp>
    </p:spTree>
    <p:extLst>
      <p:ext uri="{BB962C8B-B14F-4D97-AF65-F5344CB8AC3E}">
        <p14:creationId xmlns:p14="http://schemas.microsoft.com/office/powerpoint/2010/main" val="2118138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2</a:t>
            </a:fld>
            <a:endParaRPr lang="en-US" dirty="0"/>
          </a:p>
        </p:txBody>
      </p:sp>
    </p:spTree>
    <p:extLst>
      <p:ext uri="{BB962C8B-B14F-4D97-AF65-F5344CB8AC3E}">
        <p14:creationId xmlns:p14="http://schemas.microsoft.com/office/powerpoint/2010/main" val="1444461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20</a:t>
            </a:fld>
            <a:endParaRPr lang="en-US" dirty="0"/>
          </a:p>
        </p:txBody>
      </p:sp>
    </p:spTree>
    <p:extLst>
      <p:ext uri="{BB962C8B-B14F-4D97-AF65-F5344CB8AC3E}">
        <p14:creationId xmlns:p14="http://schemas.microsoft.com/office/powerpoint/2010/main" val="2855445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21</a:t>
            </a:fld>
            <a:endParaRPr lang="en-US" dirty="0"/>
          </a:p>
        </p:txBody>
      </p:sp>
    </p:spTree>
    <p:extLst>
      <p:ext uri="{BB962C8B-B14F-4D97-AF65-F5344CB8AC3E}">
        <p14:creationId xmlns:p14="http://schemas.microsoft.com/office/powerpoint/2010/main" val="24142199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22</a:t>
            </a:fld>
            <a:endParaRPr lang="en-US" dirty="0"/>
          </a:p>
        </p:txBody>
      </p:sp>
    </p:spTree>
    <p:extLst>
      <p:ext uri="{BB962C8B-B14F-4D97-AF65-F5344CB8AC3E}">
        <p14:creationId xmlns:p14="http://schemas.microsoft.com/office/powerpoint/2010/main" val="3088045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23</a:t>
            </a:fld>
            <a:endParaRPr lang="en-US" dirty="0"/>
          </a:p>
        </p:txBody>
      </p:sp>
    </p:spTree>
    <p:extLst>
      <p:ext uri="{BB962C8B-B14F-4D97-AF65-F5344CB8AC3E}">
        <p14:creationId xmlns:p14="http://schemas.microsoft.com/office/powerpoint/2010/main" val="54794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24</a:t>
            </a:fld>
            <a:endParaRPr lang="en-US" dirty="0"/>
          </a:p>
        </p:txBody>
      </p:sp>
    </p:spTree>
    <p:extLst>
      <p:ext uri="{BB962C8B-B14F-4D97-AF65-F5344CB8AC3E}">
        <p14:creationId xmlns:p14="http://schemas.microsoft.com/office/powerpoint/2010/main" val="327105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25</a:t>
            </a:fld>
            <a:endParaRPr lang="en-US" dirty="0"/>
          </a:p>
        </p:txBody>
      </p:sp>
    </p:spTree>
    <p:extLst>
      <p:ext uri="{BB962C8B-B14F-4D97-AF65-F5344CB8AC3E}">
        <p14:creationId xmlns:p14="http://schemas.microsoft.com/office/powerpoint/2010/main" val="3201905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26</a:t>
            </a:fld>
            <a:endParaRPr lang="en-US" dirty="0"/>
          </a:p>
        </p:txBody>
      </p:sp>
    </p:spTree>
    <p:extLst>
      <p:ext uri="{BB962C8B-B14F-4D97-AF65-F5344CB8AC3E}">
        <p14:creationId xmlns:p14="http://schemas.microsoft.com/office/powerpoint/2010/main" val="13917975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27</a:t>
            </a:fld>
            <a:endParaRPr lang="en-US" dirty="0"/>
          </a:p>
        </p:txBody>
      </p:sp>
    </p:spTree>
    <p:extLst>
      <p:ext uri="{BB962C8B-B14F-4D97-AF65-F5344CB8AC3E}">
        <p14:creationId xmlns:p14="http://schemas.microsoft.com/office/powerpoint/2010/main" val="927392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28</a:t>
            </a:fld>
            <a:endParaRPr lang="en-US" dirty="0"/>
          </a:p>
        </p:txBody>
      </p:sp>
    </p:spTree>
    <p:extLst>
      <p:ext uri="{BB962C8B-B14F-4D97-AF65-F5344CB8AC3E}">
        <p14:creationId xmlns:p14="http://schemas.microsoft.com/office/powerpoint/2010/main" val="2808562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29</a:t>
            </a:fld>
            <a:endParaRPr lang="en-US" dirty="0"/>
          </a:p>
        </p:txBody>
      </p:sp>
    </p:spTree>
    <p:extLst>
      <p:ext uri="{BB962C8B-B14F-4D97-AF65-F5344CB8AC3E}">
        <p14:creationId xmlns:p14="http://schemas.microsoft.com/office/powerpoint/2010/main" val="3039716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3</a:t>
            </a:fld>
            <a:endParaRPr lang="en-US" dirty="0"/>
          </a:p>
        </p:txBody>
      </p:sp>
    </p:spTree>
    <p:extLst>
      <p:ext uri="{BB962C8B-B14F-4D97-AF65-F5344CB8AC3E}">
        <p14:creationId xmlns:p14="http://schemas.microsoft.com/office/powerpoint/2010/main" val="13517155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30</a:t>
            </a:fld>
            <a:endParaRPr lang="en-US" dirty="0"/>
          </a:p>
        </p:txBody>
      </p:sp>
    </p:spTree>
    <p:extLst>
      <p:ext uri="{BB962C8B-B14F-4D97-AF65-F5344CB8AC3E}">
        <p14:creationId xmlns:p14="http://schemas.microsoft.com/office/powerpoint/2010/main" val="16782956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31</a:t>
            </a:fld>
            <a:endParaRPr lang="en-US" dirty="0"/>
          </a:p>
        </p:txBody>
      </p:sp>
    </p:spTree>
    <p:extLst>
      <p:ext uri="{BB962C8B-B14F-4D97-AF65-F5344CB8AC3E}">
        <p14:creationId xmlns:p14="http://schemas.microsoft.com/office/powerpoint/2010/main" val="1014557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4</a:t>
            </a:fld>
            <a:endParaRPr lang="en-US" dirty="0"/>
          </a:p>
        </p:txBody>
      </p:sp>
    </p:spTree>
    <p:extLst>
      <p:ext uri="{BB962C8B-B14F-4D97-AF65-F5344CB8AC3E}">
        <p14:creationId xmlns:p14="http://schemas.microsoft.com/office/powerpoint/2010/main" val="2665515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5</a:t>
            </a:fld>
            <a:endParaRPr lang="en-US" dirty="0"/>
          </a:p>
        </p:txBody>
      </p:sp>
    </p:spTree>
    <p:extLst>
      <p:ext uri="{BB962C8B-B14F-4D97-AF65-F5344CB8AC3E}">
        <p14:creationId xmlns:p14="http://schemas.microsoft.com/office/powerpoint/2010/main" val="434830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6</a:t>
            </a:fld>
            <a:endParaRPr lang="en-US" dirty="0"/>
          </a:p>
        </p:txBody>
      </p:sp>
    </p:spTree>
    <p:extLst>
      <p:ext uri="{BB962C8B-B14F-4D97-AF65-F5344CB8AC3E}">
        <p14:creationId xmlns:p14="http://schemas.microsoft.com/office/powerpoint/2010/main" val="2587631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7</a:t>
            </a:fld>
            <a:endParaRPr lang="en-US" dirty="0"/>
          </a:p>
        </p:txBody>
      </p:sp>
    </p:spTree>
    <p:extLst>
      <p:ext uri="{BB962C8B-B14F-4D97-AF65-F5344CB8AC3E}">
        <p14:creationId xmlns:p14="http://schemas.microsoft.com/office/powerpoint/2010/main" val="1623937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8</a:t>
            </a:fld>
            <a:endParaRPr lang="en-US" dirty="0"/>
          </a:p>
        </p:txBody>
      </p:sp>
    </p:spTree>
    <p:extLst>
      <p:ext uri="{BB962C8B-B14F-4D97-AF65-F5344CB8AC3E}">
        <p14:creationId xmlns:p14="http://schemas.microsoft.com/office/powerpoint/2010/main" val="2252226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9</a:t>
            </a:fld>
            <a:endParaRPr lang="en-US" dirty="0"/>
          </a:p>
        </p:txBody>
      </p:sp>
    </p:spTree>
    <p:extLst>
      <p:ext uri="{BB962C8B-B14F-4D97-AF65-F5344CB8AC3E}">
        <p14:creationId xmlns:p14="http://schemas.microsoft.com/office/powerpoint/2010/main" val="3684895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Ref idx="1001">
        <a:schemeClr val="bg2"/>
      </p:bgRef>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79392" y="727200"/>
            <a:ext cx="5400000" cy="5400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2" name="Title 1"/>
          <p:cNvSpPr>
            <a:spLocks noGrp="1"/>
          </p:cNvSpPr>
          <p:nvPr>
            <p:ph type="ctrTitle"/>
          </p:nvPr>
        </p:nvSpPr>
        <p:spPr bwMode="gray">
          <a:xfrm>
            <a:off x="377991" y="5549440"/>
            <a:ext cx="4194009" cy="324000"/>
          </a:xfrm>
        </p:spPr>
        <p:txBody>
          <a:bodyPr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377992" y="5864229"/>
            <a:ext cx="4194008" cy="505645"/>
          </a:xfrm>
          <a:prstGeom prst="rect">
            <a:avLst/>
          </a:prstGeom>
        </p:spPr>
        <p:txBody>
          <a:bodyPr lIns="0" tIns="0" rIns="0" bIns="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210455783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2879515099"/>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864277"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88688157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7200"/>
            <a:ext cx="6958012" cy="4759584"/>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83856764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673754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rm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52248670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76238" y="1628774"/>
            <a:ext cx="6958012" cy="4752975"/>
          </a:xfrm>
          <a:prstGeom prst="rect">
            <a:avLst/>
          </a:prstGeom>
        </p:spPr>
        <p:txBody>
          <a:bodyPr>
            <a:normAutofit/>
          </a:bodyPr>
          <a:lstStyle>
            <a:lvl1pPr>
              <a:spcBef>
                <a:spcPts val="3600"/>
              </a:spcBef>
              <a:defRPr sz="28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376238" y="1665288"/>
            <a:ext cx="6958012" cy="4716463"/>
          </a:xfrm>
          <a:prstGeom prst="rect">
            <a:avLst/>
          </a:prstGeom>
        </p:spPr>
        <p:txBody>
          <a:bodyPr/>
          <a:lstStyle>
            <a:lvl1pPr>
              <a:tabLst>
                <a:tab pos="6729413" algn="r"/>
              </a:tabLst>
              <a:defRPr/>
            </a:lvl1pPr>
            <a:lvl2pPr>
              <a:tabLst>
                <a:tab pos="6729413" algn="r"/>
              </a:tabLst>
              <a:defRPr/>
            </a:lvl2pPr>
            <a:lvl3pPr>
              <a:tabLst>
                <a:tab pos="6729413" algn="r"/>
              </a:tabLst>
              <a:defRPr/>
            </a:lvl3pPr>
            <a:lvl4pPr>
              <a:tabLst>
                <a:tab pos="6729413" algn="r"/>
              </a:tabLst>
              <a:defRPr/>
            </a:lvl4pPr>
            <a:lvl5pPr>
              <a:tabLst>
                <a:tab pos="5029200" algn="r"/>
              </a:tabLst>
              <a:defRPr baseline="0"/>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376239" y="317499"/>
            <a:ext cx="8385174"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2365108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8" y="317501"/>
            <a:ext cx="8391525"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4087763" y="1701801"/>
            <a:ext cx="4680000" cy="4679950"/>
          </a:xfrm>
        </p:spPr>
        <p:txBody>
          <a:bodyPr/>
          <a:lstStyle/>
          <a:p>
            <a:r>
              <a:rPr lang="en-US" noProof="0"/>
              <a:t>Click icon to add picture</a:t>
            </a:r>
            <a:endParaRPr lang="en-US" noProof="0" dirty="0"/>
          </a:p>
        </p:txBody>
      </p:sp>
      <p:sp>
        <p:nvSpPr>
          <p:cNvPr id="6" name="Content Placeholder 3"/>
          <p:cNvSpPr>
            <a:spLocks noGrp="1"/>
          </p:cNvSpPr>
          <p:nvPr>
            <p:ph sz="quarter" idx="10"/>
          </p:nvPr>
        </p:nvSpPr>
        <p:spPr>
          <a:xfrm>
            <a:off x="376238" y="1665288"/>
            <a:ext cx="3342322"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6397904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698500"/>
          </a:xfrm>
        </p:spPr>
        <p:txBody>
          <a:bodyPr/>
          <a:lstStyle/>
          <a:p>
            <a:r>
              <a:rPr lang="en-US" noProof="0"/>
              <a:t>Click to edit Master title style</a:t>
            </a:r>
            <a:endParaRPr lang="en-US" noProof="0" dirty="0"/>
          </a:p>
        </p:txBody>
      </p:sp>
      <p:sp>
        <p:nvSpPr>
          <p:cNvPr id="14" name="Text Placeholder 18"/>
          <p:cNvSpPr>
            <a:spLocks noGrp="1"/>
          </p:cNvSpPr>
          <p:nvPr>
            <p:ph idx="1"/>
          </p:nvPr>
        </p:nvSpPr>
        <p:spPr>
          <a:xfrm>
            <a:off x="376238" y="1665288"/>
            <a:ext cx="8374062" cy="4716463"/>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88109111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376238" y="317499"/>
            <a:ext cx="8371762"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376238" y="1700213"/>
            <a:ext cx="8374062" cy="4678986"/>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27264712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1867360" y="727200"/>
            <a:ext cx="5400000" cy="5400000"/>
          </a:xfrm>
          <a:prstGeom prst="rect">
            <a:avLst/>
          </a:prstGeom>
        </p:spPr>
        <p:txBody>
          <a:bodyPr/>
          <a:lstStyle/>
          <a:p>
            <a:r>
              <a:rPr lang="en-US" noProof="0"/>
              <a:t>Click icon to add picture</a:t>
            </a:r>
            <a:endParaRPr lang="en-US" noProof="0" dirty="0"/>
          </a:p>
        </p:txBody>
      </p:sp>
      <p:sp>
        <p:nvSpPr>
          <p:cNvPr id="2" name="Title 1"/>
          <p:cNvSpPr>
            <a:spLocks noGrp="1"/>
          </p:cNvSpPr>
          <p:nvPr>
            <p:ph type="ctrTitle"/>
          </p:nvPr>
        </p:nvSpPr>
        <p:spPr bwMode="gray">
          <a:xfrm>
            <a:off x="376238" y="5549440"/>
            <a:ext cx="4195762" cy="324000"/>
          </a:xfrm>
        </p:spPr>
        <p:txBody>
          <a:bodyPr anchor="t" anchorCtr="0">
            <a:noAutofit/>
          </a:bodyPr>
          <a:lstStyle>
            <a:lvl1pPr algn="l">
              <a:lnSpc>
                <a:spcPct val="100000"/>
              </a:lnSpc>
              <a:defRPr sz="180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376238" y="5864229"/>
            <a:ext cx="4195761" cy="505645"/>
          </a:xfrm>
          <a:prstGeom prst="rect">
            <a:avLst/>
          </a:prstGeom>
        </p:spPr>
        <p:txBody>
          <a:bodyPr lIns="0" tIns="0" rIns="0" bIns="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2783079461"/>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376238" y="317499"/>
            <a:ext cx="8371762"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376238" y="1700213"/>
            <a:ext cx="8374062"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1277893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376239" y="2051999"/>
            <a:ext cx="8391524" cy="4069013"/>
          </a:xfrm>
          <a:prstGeom prst="rect">
            <a:avLst/>
          </a:prstGeom>
        </p:spPr>
        <p:txBody>
          <a:bodyPr/>
          <a:lstStyle/>
          <a:p>
            <a:r>
              <a:rPr lang="en-US" noProof="0"/>
              <a:t>Click icon to add chart</a:t>
            </a:r>
            <a:endParaRPr lang="en-US" noProof="0" dirty="0"/>
          </a:p>
        </p:txBody>
      </p:sp>
      <p:sp>
        <p:nvSpPr>
          <p:cNvPr id="18" name="Text Placeholder 8"/>
          <p:cNvSpPr>
            <a:spLocks noGrp="1"/>
          </p:cNvSpPr>
          <p:nvPr>
            <p:ph type="body" sz="quarter" idx="18"/>
          </p:nvPr>
        </p:nvSpPr>
        <p:spPr>
          <a:xfrm>
            <a:off x="376239" y="1700213"/>
            <a:ext cx="8391524" cy="357187"/>
          </a:xfrm>
        </p:spPr>
        <p:txBody>
          <a:bodyPr/>
          <a:lstStyle/>
          <a:p>
            <a:pPr lvl="0"/>
            <a:r>
              <a:rPr lang="en-US" noProof="0"/>
              <a:t>Edit Master text styles</a:t>
            </a:r>
          </a:p>
        </p:txBody>
      </p:sp>
      <p:sp>
        <p:nvSpPr>
          <p:cNvPr id="19" name="Text Placeholder 7"/>
          <p:cNvSpPr>
            <a:spLocks noGrp="1"/>
          </p:cNvSpPr>
          <p:nvPr>
            <p:ph type="body" sz="quarter" idx="23"/>
          </p:nvPr>
        </p:nvSpPr>
        <p:spPr>
          <a:xfrm>
            <a:off x="376238" y="6121013"/>
            <a:ext cx="8391525" cy="260737"/>
          </a:xfrm>
        </p:spPr>
        <p:txBody>
          <a:bodyPr>
            <a:normAutofit/>
          </a:bodyPr>
          <a:lstStyle>
            <a:lvl1pPr>
              <a:spcAft>
                <a:spcPts val="0"/>
              </a:spcAft>
              <a:defRPr sz="900"/>
            </a:lvl1pPr>
          </a:lstStyle>
          <a:p>
            <a:pPr lvl="0"/>
            <a:r>
              <a:rPr lang="en-US" noProof="0"/>
              <a:t>Edit Master text styles</a:t>
            </a:r>
          </a:p>
        </p:txBody>
      </p:sp>
    </p:spTree>
    <p:extLst>
      <p:ext uri="{BB962C8B-B14F-4D97-AF65-F5344CB8AC3E}">
        <p14:creationId xmlns:p14="http://schemas.microsoft.com/office/powerpoint/2010/main" val="182970294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376238"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6"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7" name="Chart Placeholder 3"/>
          <p:cNvSpPr>
            <a:spLocks noGrp="1"/>
          </p:cNvSpPr>
          <p:nvPr>
            <p:ph type="chart" sz="quarter" idx="15"/>
          </p:nvPr>
        </p:nvSpPr>
        <p:spPr>
          <a:xfrm>
            <a:off x="378000" y="2051999"/>
            <a:ext cx="2662162" cy="4069014"/>
          </a:xfrm>
          <a:prstGeom prst="rect">
            <a:avLst/>
          </a:prstGeom>
        </p:spPr>
        <p:txBody>
          <a:bodyPr/>
          <a:lstStyle/>
          <a:p>
            <a:r>
              <a:rPr lang="en-US" noProof="0"/>
              <a:t>Click icon to add chart</a:t>
            </a:r>
            <a:endParaRPr lang="en-US" noProof="0" dirty="0"/>
          </a:p>
        </p:txBody>
      </p:sp>
      <p:sp>
        <p:nvSpPr>
          <p:cNvPr id="18" name="Text Placeholder 8"/>
          <p:cNvSpPr>
            <a:spLocks noGrp="1"/>
          </p:cNvSpPr>
          <p:nvPr>
            <p:ph type="body" sz="quarter" idx="18"/>
          </p:nvPr>
        </p:nvSpPr>
        <p:spPr>
          <a:xfrm>
            <a:off x="376237" y="1665289"/>
            <a:ext cx="2671763" cy="392112"/>
          </a:xfrm>
        </p:spPr>
        <p:txBody>
          <a:bodyPr/>
          <a:lstStyle/>
          <a:p>
            <a:pPr lvl="0"/>
            <a:r>
              <a:rPr lang="en-US" noProof="0"/>
              <a:t>Edit Master text styles</a:t>
            </a:r>
          </a:p>
        </p:txBody>
      </p:sp>
      <p:sp>
        <p:nvSpPr>
          <p:cNvPr id="7" name="Chart Placeholder 3"/>
          <p:cNvSpPr>
            <a:spLocks noGrp="1"/>
          </p:cNvSpPr>
          <p:nvPr>
            <p:ph type="chart" sz="quarter" idx="19"/>
          </p:nvPr>
        </p:nvSpPr>
        <p:spPr>
          <a:xfrm>
            <a:off x="3227388" y="2051999"/>
            <a:ext cx="2671212" cy="4069014"/>
          </a:xfrm>
          <a:prstGeom prst="rect">
            <a:avLst/>
          </a:prstGeom>
        </p:spPr>
        <p:txBody>
          <a:bodyPr/>
          <a:lstStyle/>
          <a:p>
            <a:r>
              <a:rPr lang="en-US" noProof="0"/>
              <a:t>Click icon to add chart</a:t>
            </a:r>
            <a:endParaRPr lang="en-US" noProof="0" dirty="0"/>
          </a:p>
        </p:txBody>
      </p:sp>
      <p:sp>
        <p:nvSpPr>
          <p:cNvPr id="8" name="Text Placeholder 8"/>
          <p:cNvSpPr>
            <a:spLocks noGrp="1"/>
          </p:cNvSpPr>
          <p:nvPr>
            <p:ph type="body" sz="quarter" idx="20"/>
          </p:nvPr>
        </p:nvSpPr>
        <p:spPr>
          <a:xfrm>
            <a:off x="3227388" y="1665289"/>
            <a:ext cx="2671211" cy="392112"/>
          </a:xfrm>
        </p:spPr>
        <p:txBody>
          <a:bodyPr/>
          <a:lstStyle/>
          <a:p>
            <a:pPr lvl="0"/>
            <a:r>
              <a:rPr lang="en-US" noProof="0"/>
              <a:t>Edit Master text styles</a:t>
            </a:r>
          </a:p>
        </p:txBody>
      </p:sp>
      <p:sp>
        <p:nvSpPr>
          <p:cNvPr id="9" name="Chart Placeholder 3"/>
          <p:cNvSpPr>
            <a:spLocks noGrp="1"/>
          </p:cNvSpPr>
          <p:nvPr>
            <p:ph type="chart" sz="quarter" idx="21"/>
          </p:nvPr>
        </p:nvSpPr>
        <p:spPr>
          <a:xfrm>
            <a:off x="6094797" y="2051999"/>
            <a:ext cx="2672965" cy="4069014"/>
          </a:xfrm>
          <a:prstGeom prst="rect">
            <a:avLst/>
          </a:prstGeom>
        </p:spPr>
        <p:txBody>
          <a:bodyPr/>
          <a:lstStyle/>
          <a:p>
            <a:r>
              <a:rPr lang="en-US" noProof="0"/>
              <a:t>Click icon to add chart</a:t>
            </a:r>
            <a:endParaRPr lang="en-US" noProof="0" dirty="0"/>
          </a:p>
        </p:txBody>
      </p:sp>
      <p:sp>
        <p:nvSpPr>
          <p:cNvPr id="10" name="Text Placeholder 8"/>
          <p:cNvSpPr>
            <a:spLocks noGrp="1"/>
          </p:cNvSpPr>
          <p:nvPr>
            <p:ph type="body" sz="quarter" idx="22"/>
          </p:nvPr>
        </p:nvSpPr>
        <p:spPr>
          <a:xfrm>
            <a:off x="6094797" y="1659145"/>
            <a:ext cx="2672966" cy="398256"/>
          </a:xfrm>
        </p:spPr>
        <p:txBody>
          <a:bodyPr/>
          <a:lstStyle/>
          <a:p>
            <a:pPr lvl="0"/>
            <a:r>
              <a:rPr lang="en-US" noProof="0"/>
              <a:t>Edit Master text styles</a:t>
            </a:r>
          </a:p>
        </p:txBody>
      </p:sp>
      <p:sp>
        <p:nvSpPr>
          <p:cNvPr id="12" name="Text Placeholder 7"/>
          <p:cNvSpPr>
            <a:spLocks noGrp="1"/>
          </p:cNvSpPr>
          <p:nvPr>
            <p:ph type="body" sz="quarter" idx="23"/>
          </p:nvPr>
        </p:nvSpPr>
        <p:spPr>
          <a:xfrm>
            <a:off x="376237" y="6121013"/>
            <a:ext cx="8374064" cy="260737"/>
          </a:xfrm>
        </p:spPr>
        <p:txBody>
          <a:bodyPr>
            <a:normAutofit/>
          </a:bodyPr>
          <a:lstStyle>
            <a:lvl1pPr>
              <a:spcAft>
                <a:spcPts val="0"/>
              </a:spcAft>
              <a:defRPr sz="900"/>
            </a:lvl1pPr>
          </a:lstStyle>
          <a:p>
            <a:pPr lvl="0"/>
            <a:r>
              <a:rPr lang="en-US" noProof="0"/>
              <a:t>Edit Master text styles</a:t>
            </a:r>
          </a:p>
        </p:txBody>
      </p:sp>
    </p:spTree>
    <p:extLst>
      <p:ext uri="{BB962C8B-B14F-4D97-AF65-F5344CB8AC3E}">
        <p14:creationId xmlns:p14="http://schemas.microsoft.com/office/powerpoint/2010/main" val="221508164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376238" y="317499"/>
            <a:ext cx="8402002"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9" name="Text Placeholder 8"/>
          <p:cNvSpPr>
            <a:spLocks noGrp="1"/>
          </p:cNvSpPr>
          <p:nvPr>
            <p:ph type="body" sz="quarter" idx="13" hasCustomPrompt="1"/>
          </p:nvPr>
        </p:nvSpPr>
        <p:spPr>
          <a:xfrm>
            <a:off x="376238" y="651600"/>
            <a:ext cx="840200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Content Placeholder 3"/>
          <p:cNvSpPr>
            <a:spLocks noGrp="1"/>
          </p:cNvSpPr>
          <p:nvPr>
            <p:ph sz="quarter" idx="10"/>
          </p:nvPr>
        </p:nvSpPr>
        <p:spPr>
          <a:xfrm>
            <a:off x="376238" y="1665288"/>
            <a:ext cx="3979184"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4786154" y="1665288"/>
            <a:ext cx="3992086"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84289120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8" name="Title Placeholder 1"/>
          <p:cNvSpPr>
            <a:spLocks noGrp="1"/>
          </p:cNvSpPr>
          <p:nvPr>
            <p:ph type="title" hasCustomPrompt="1"/>
          </p:nvPr>
        </p:nvSpPr>
        <p:spPr>
          <a:xfrm>
            <a:off x="376237" y="317500"/>
            <a:ext cx="8391525"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1" name="Content Placeholder 3"/>
          <p:cNvSpPr>
            <a:spLocks noGrp="1"/>
          </p:cNvSpPr>
          <p:nvPr>
            <p:ph sz="quarter" idx="10"/>
          </p:nvPr>
        </p:nvSpPr>
        <p:spPr>
          <a:xfrm>
            <a:off x="376237" y="1665288"/>
            <a:ext cx="3979185"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3"/>
          <p:cNvSpPr>
            <a:spLocks noGrp="1"/>
          </p:cNvSpPr>
          <p:nvPr>
            <p:ph sz="quarter" idx="20"/>
          </p:nvPr>
        </p:nvSpPr>
        <p:spPr>
          <a:xfrm>
            <a:off x="4787999" y="1665288"/>
            <a:ext cx="3979763"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03103631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376239" y="1665288"/>
            <a:ext cx="4016374"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Chart Placeholder 2"/>
          <p:cNvSpPr>
            <a:spLocks noGrp="1"/>
          </p:cNvSpPr>
          <p:nvPr>
            <p:ph type="chart" sz="quarter" idx="21"/>
          </p:nvPr>
        </p:nvSpPr>
        <p:spPr>
          <a:xfrm>
            <a:off x="4755917" y="2125013"/>
            <a:ext cx="4011846" cy="3996000"/>
          </a:xfrm>
        </p:spPr>
        <p:txBody>
          <a:bodyPr/>
          <a:lstStyle/>
          <a:p>
            <a:r>
              <a:rPr lang="en-US" noProof="0"/>
              <a:t>Click icon to add chart</a:t>
            </a:r>
            <a:endParaRPr lang="en-US" noProof="0" dirty="0"/>
          </a:p>
        </p:txBody>
      </p:sp>
      <p:sp>
        <p:nvSpPr>
          <p:cNvPr id="6" name="Text Placeholder 5"/>
          <p:cNvSpPr>
            <a:spLocks noGrp="1"/>
          </p:cNvSpPr>
          <p:nvPr>
            <p:ph type="body" sz="quarter" idx="22"/>
          </p:nvPr>
        </p:nvSpPr>
        <p:spPr>
          <a:xfrm>
            <a:off x="4755917" y="1665288"/>
            <a:ext cx="4011846" cy="420687"/>
          </a:xfrm>
        </p:spPr>
        <p:txBody>
          <a:bodyPr/>
          <a:lstStyle/>
          <a:p>
            <a:pPr lvl="0"/>
            <a:r>
              <a:rPr lang="en-US" noProof="0"/>
              <a:t>Edit Master text styles</a:t>
            </a:r>
          </a:p>
        </p:txBody>
      </p:sp>
      <p:sp>
        <p:nvSpPr>
          <p:cNvPr id="11"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376237" y="6121013"/>
            <a:ext cx="8391525" cy="260737"/>
          </a:xfrm>
        </p:spPr>
        <p:txBody>
          <a:bodyPr>
            <a:normAutofit/>
          </a:bodyPr>
          <a:lstStyle>
            <a:lvl1pPr>
              <a:spcAft>
                <a:spcPts val="0"/>
              </a:spcAft>
              <a:defRPr sz="900"/>
            </a:lvl1pPr>
          </a:lstStyle>
          <a:p>
            <a:pPr lvl="0"/>
            <a:r>
              <a:rPr lang="en-US" noProof="0"/>
              <a:t>Edit Master text styles</a:t>
            </a:r>
          </a:p>
        </p:txBody>
      </p:sp>
    </p:spTree>
    <p:extLst>
      <p:ext uri="{BB962C8B-B14F-4D97-AF65-F5344CB8AC3E}">
        <p14:creationId xmlns:p14="http://schemas.microsoft.com/office/powerpoint/2010/main" val="217946623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4755915" y="2125013"/>
            <a:ext cx="4011847" cy="3996000"/>
          </a:xfrm>
        </p:spPr>
        <p:txBody>
          <a:bodyPr/>
          <a:lstStyle/>
          <a:p>
            <a:r>
              <a:rPr lang="en-US" noProof="0"/>
              <a:t>Click icon to add chart</a:t>
            </a:r>
            <a:endParaRPr lang="en-US" noProof="0" dirty="0"/>
          </a:p>
        </p:txBody>
      </p:sp>
      <p:sp>
        <p:nvSpPr>
          <p:cNvPr id="6" name="Text Placeholder 5"/>
          <p:cNvSpPr>
            <a:spLocks noGrp="1"/>
          </p:cNvSpPr>
          <p:nvPr>
            <p:ph type="body" sz="quarter" idx="22"/>
          </p:nvPr>
        </p:nvSpPr>
        <p:spPr>
          <a:xfrm>
            <a:off x="4755916" y="1665288"/>
            <a:ext cx="4011847" cy="420687"/>
          </a:xfrm>
        </p:spPr>
        <p:txBody>
          <a:bodyPr/>
          <a:lstStyle/>
          <a:p>
            <a:pPr lvl="0"/>
            <a:r>
              <a:rPr lang="en-US" noProof="0"/>
              <a:t>Edit Master text styles</a:t>
            </a:r>
          </a:p>
        </p:txBody>
      </p:sp>
      <p:sp>
        <p:nvSpPr>
          <p:cNvPr id="11"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3"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5" name="Text Placeholder 7"/>
          <p:cNvSpPr>
            <a:spLocks noGrp="1"/>
          </p:cNvSpPr>
          <p:nvPr>
            <p:ph type="body" sz="quarter" idx="23"/>
          </p:nvPr>
        </p:nvSpPr>
        <p:spPr>
          <a:xfrm>
            <a:off x="376237" y="6121013"/>
            <a:ext cx="8374064" cy="260737"/>
          </a:xfrm>
        </p:spPr>
        <p:txBody>
          <a:bodyPr>
            <a:normAutofit/>
          </a:bodyPr>
          <a:lstStyle>
            <a:lvl1pPr>
              <a:spcAft>
                <a:spcPts val="0"/>
              </a:spcAft>
              <a:defRPr sz="900"/>
            </a:lvl1pPr>
          </a:lstStyle>
          <a:p>
            <a:pPr lvl="0"/>
            <a:r>
              <a:rPr lang="en-US" noProof="0"/>
              <a:t>Edit Master text styles</a:t>
            </a:r>
          </a:p>
        </p:txBody>
      </p:sp>
      <p:sp>
        <p:nvSpPr>
          <p:cNvPr id="9" name="Chart Placeholder 2"/>
          <p:cNvSpPr>
            <a:spLocks noGrp="1"/>
          </p:cNvSpPr>
          <p:nvPr>
            <p:ph type="chart" sz="quarter" idx="24"/>
          </p:nvPr>
        </p:nvSpPr>
        <p:spPr>
          <a:xfrm>
            <a:off x="376238" y="2125013"/>
            <a:ext cx="4004297" cy="3996000"/>
          </a:xfrm>
        </p:spPr>
        <p:txBody>
          <a:bodyPr/>
          <a:lstStyle/>
          <a:p>
            <a:r>
              <a:rPr lang="en-US" noProof="0"/>
              <a:t>Click icon to add chart</a:t>
            </a:r>
            <a:endParaRPr lang="en-US" noProof="0" dirty="0"/>
          </a:p>
        </p:txBody>
      </p:sp>
      <p:sp>
        <p:nvSpPr>
          <p:cNvPr id="12" name="Text Placeholder 5"/>
          <p:cNvSpPr>
            <a:spLocks noGrp="1"/>
          </p:cNvSpPr>
          <p:nvPr>
            <p:ph type="body" sz="quarter" idx="25"/>
          </p:nvPr>
        </p:nvSpPr>
        <p:spPr>
          <a:xfrm>
            <a:off x="376237" y="1665288"/>
            <a:ext cx="4004298" cy="420687"/>
          </a:xfrm>
        </p:spPr>
        <p:txBody>
          <a:bodyPr/>
          <a:lstStyle/>
          <a:p>
            <a:pPr lvl="0"/>
            <a:r>
              <a:rPr lang="en-US" noProof="0"/>
              <a:t>Edit Master text styles</a:t>
            </a:r>
          </a:p>
        </p:txBody>
      </p:sp>
    </p:spTree>
    <p:extLst>
      <p:ext uri="{BB962C8B-B14F-4D97-AF65-F5344CB8AC3E}">
        <p14:creationId xmlns:p14="http://schemas.microsoft.com/office/powerpoint/2010/main" val="1200285679"/>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9" y="317499"/>
            <a:ext cx="8391524"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376237" y="1665288"/>
            <a:ext cx="3323893"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Content Placeholder 3"/>
          <p:cNvSpPr>
            <a:spLocks noGrp="1"/>
          </p:cNvSpPr>
          <p:nvPr>
            <p:ph sz="quarter" idx="16"/>
          </p:nvPr>
        </p:nvSpPr>
        <p:spPr>
          <a:xfrm>
            <a:off x="4087762" y="1700213"/>
            <a:ext cx="468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89027477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376238" y="317500"/>
            <a:ext cx="8391525"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6" name="Content Placeholder 3"/>
          <p:cNvSpPr>
            <a:spLocks noGrp="1"/>
          </p:cNvSpPr>
          <p:nvPr>
            <p:ph sz="quarter" idx="10"/>
          </p:nvPr>
        </p:nvSpPr>
        <p:spPr>
          <a:xfrm>
            <a:off x="5683411" y="1658680"/>
            <a:ext cx="3084351" cy="4723072"/>
          </a:xfrm>
          <a:prstGeom prst="rect">
            <a:avLst/>
          </a:prstGeom>
        </p:spPr>
        <p:txBody>
          <a:bodyPr>
            <a:normAutofit/>
          </a:bodyPr>
          <a:lstStyle>
            <a:lvl1pPr>
              <a:tabLst>
                <a:tab pos="5029200" algn="r"/>
              </a:tabLst>
              <a:defRPr sz="24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p:txBody>
      </p:sp>
      <p:sp>
        <p:nvSpPr>
          <p:cNvPr id="8" name="Content Placeholder 3"/>
          <p:cNvSpPr>
            <a:spLocks noGrp="1"/>
          </p:cNvSpPr>
          <p:nvPr>
            <p:ph sz="quarter" idx="16"/>
          </p:nvPr>
        </p:nvSpPr>
        <p:spPr>
          <a:xfrm>
            <a:off x="376238" y="1665288"/>
            <a:ext cx="4879761"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376239" y="651600"/>
            <a:ext cx="8391524"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98019857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0"/>
            <a:ext cx="8391525" cy="698500"/>
          </a:xfrm>
        </p:spPr>
        <p:txBody>
          <a:bodyPr/>
          <a:lstStyle/>
          <a:p>
            <a:r>
              <a:rPr lang="en-US" noProof="0"/>
              <a:t>Click to edit Master title style</a:t>
            </a:r>
            <a:endParaRPr lang="en-US" noProof="0" dirty="0"/>
          </a:p>
        </p:txBody>
      </p:sp>
      <p:sp>
        <p:nvSpPr>
          <p:cNvPr id="4" name="Picture Placeholder 6"/>
          <p:cNvSpPr>
            <a:spLocks noGrp="1"/>
          </p:cNvSpPr>
          <p:nvPr>
            <p:ph type="pic" sz="quarter" idx="13"/>
          </p:nvPr>
        </p:nvSpPr>
        <p:spPr>
          <a:xfrm>
            <a:off x="376237" y="1700213"/>
            <a:ext cx="2034000" cy="1260000"/>
          </a:xfrm>
        </p:spPr>
        <p:txBody>
          <a:bodyPr lIns="0" tIns="0" rIns="0" bIns="0">
            <a:noAutofit/>
          </a:bodyPr>
          <a:lstStyle/>
          <a:p>
            <a:r>
              <a:rPr lang="en-US" noProof="0"/>
              <a:t>Click icon to add picture</a:t>
            </a:r>
            <a:endParaRPr lang="en-US" noProof="0" dirty="0"/>
          </a:p>
        </p:txBody>
      </p:sp>
      <p:sp>
        <p:nvSpPr>
          <p:cNvPr id="5" name="Picture Placeholder 6"/>
          <p:cNvSpPr>
            <a:spLocks noGrp="1"/>
          </p:cNvSpPr>
          <p:nvPr>
            <p:ph type="pic" sz="quarter" idx="14"/>
          </p:nvPr>
        </p:nvSpPr>
        <p:spPr>
          <a:xfrm>
            <a:off x="2495412" y="1700213"/>
            <a:ext cx="2034000" cy="1260000"/>
          </a:xfrm>
        </p:spPr>
        <p:txBody>
          <a:bodyPr lIns="0" tIns="0" rIns="0" bIns="0">
            <a:noAutofit/>
          </a:bodyPr>
          <a:lstStyle/>
          <a:p>
            <a:r>
              <a:rPr lang="en-US" noProof="0"/>
              <a:t>Click icon to add picture</a:t>
            </a:r>
            <a:endParaRPr lang="en-US" noProof="0" dirty="0"/>
          </a:p>
        </p:txBody>
      </p:sp>
      <p:sp>
        <p:nvSpPr>
          <p:cNvPr id="6" name="Picture Placeholder 6"/>
          <p:cNvSpPr>
            <a:spLocks noGrp="1"/>
          </p:cNvSpPr>
          <p:nvPr>
            <p:ph type="pic" sz="quarter" idx="15"/>
          </p:nvPr>
        </p:nvSpPr>
        <p:spPr>
          <a:xfrm>
            <a:off x="4614587" y="1700213"/>
            <a:ext cx="2034000" cy="1260000"/>
          </a:xfrm>
        </p:spPr>
        <p:txBody>
          <a:bodyPr lIns="0" tIns="0" rIns="0" bIns="0">
            <a:noAutofit/>
          </a:bodyPr>
          <a:lstStyle/>
          <a:p>
            <a:r>
              <a:rPr lang="en-US" noProof="0"/>
              <a:t>Click icon to add picture</a:t>
            </a:r>
            <a:endParaRPr lang="en-US" noProof="0" dirty="0"/>
          </a:p>
        </p:txBody>
      </p:sp>
      <p:sp>
        <p:nvSpPr>
          <p:cNvPr id="7" name="Picture Placeholder 6"/>
          <p:cNvSpPr>
            <a:spLocks noGrp="1"/>
          </p:cNvSpPr>
          <p:nvPr>
            <p:ph type="pic" sz="quarter" idx="16"/>
          </p:nvPr>
        </p:nvSpPr>
        <p:spPr>
          <a:xfrm>
            <a:off x="6733763" y="1700213"/>
            <a:ext cx="2034000" cy="1260000"/>
          </a:xfrm>
        </p:spPr>
        <p:txBody>
          <a:bodyPr lIns="0" tIns="0" rIns="0" bIns="0">
            <a:noAutofit/>
          </a:bodyPr>
          <a:lstStyle/>
          <a:p>
            <a:r>
              <a:rPr lang="en-US" noProof="0"/>
              <a:t>Click icon to add picture</a:t>
            </a:r>
            <a:endParaRPr lang="en-US" noProof="0" dirty="0"/>
          </a:p>
        </p:txBody>
      </p:sp>
      <p:sp>
        <p:nvSpPr>
          <p:cNvPr id="9" name="Text Placeholder 8"/>
          <p:cNvSpPr>
            <a:spLocks noGrp="1"/>
          </p:cNvSpPr>
          <p:nvPr>
            <p:ph type="body" sz="quarter" idx="17"/>
          </p:nvPr>
        </p:nvSpPr>
        <p:spPr>
          <a:xfrm>
            <a:off x="376237" y="3124200"/>
            <a:ext cx="2040351"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4612472" y="3120550"/>
            <a:ext cx="2034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2497530" y="3124199"/>
            <a:ext cx="2034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6744876" y="3108508"/>
            <a:ext cx="2022887"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p:cNvSpPr>
            <a:spLocks noGrp="1"/>
          </p:cNvSpPr>
          <p:nvPr>
            <p:ph type="body" sz="quarter" idx="21" hasCustomPrompt="1"/>
          </p:nvPr>
        </p:nvSpPr>
        <p:spPr>
          <a:xfrm>
            <a:off x="376237" y="651600"/>
            <a:ext cx="8391526"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93032526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377992" y="5864229"/>
            <a:ext cx="4194008" cy="505645"/>
          </a:xfrm>
          <a:prstGeom prst="rect">
            <a:avLst/>
          </a:prstGeom>
        </p:spPr>
        <p:txBody>
          <a:bodyPr lIns="0" tIns="0" rIns="0" bIns="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66500873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0"/>
            <a:ext cx="8391525" cy="698500"/>
          </a:xfrm>
        </p:spPr>
        <p:txBody>
          <a:bodyPr/>
          <a:lstStyle/>
          <a:p>
            <a:r>
              <a:rPr lang="en-US" noProof="0"/>
              <a:t>Click to edit Master title style</a:t>
            </a:r>
            <a:endParaRPr lang="en-US" noProof="0" dirty="0"/>
          </a:p>
        </p:txBody>
      </p:sp>
      <p:sp>
        <p:nvSpPr>
          <p:cNvPr id="4" name="Rectangle 3"/>
          <p:cNvSpPr/>
          <p:nvPr userDrawn="1"/>
        </p:nvSpPr>
        <p:spPr>
          <a:xfrm>
            <a:off x="378000" y="1707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4668064" y="1700213"/>
            <a:ext cx="4106300"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378000" y="4065173"/>
            <a:ext cx="4122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Rectangle 6"/>
          <p:cNvSpPr/>
          <p:nvPr userDrawn="1"/>
        </p:nvSpPr>
        <p:spPr>
          <a:xfrm>
            <a:off x="4668064" y="4065173"/>
            <a:ext cx="41063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8" name="Picture Placeholder 11"/>
          <p:cNvSpPr>
            <a:spLocks noGrp="1"/>
          </p:cNvSpPr>
          <p:nvPr>
            <p:ph type="pic" sz="quarter" idx="25"/>
          </p:nvPr>
        </p:nvSpPr>
        <p:spPr>
          <a:xfrm>
            <a:off x="378000" y="1880213"/>
            <a:ext cx="1476000" cy="1476000"/>
          </a:xfrm>
        </p:spPr>
        <p:txBody>
          <a:bodyPr/>
          <a:lstStyle>
            <a:lvl1pPr algn="ctr">
              <a:defRPr/>
            </a:lvl1pPr>
          </a:lstStyle>
          <a:p>
            <a:r>
              <a:rPr lang="en-US" noProof="0"/>
              <a:t>Click icon to add picture</a:t>
            </a:r>
            <a:endParaRPr lang="en-US" noProof="0" dirty="0"/>
          </a:p>
        </p:txBody>
      </p:sp>
      <p:sp>
        <p:nvSpPr>
          <p:cNvPr id="9" name="Picture Placeholder 11"/>
          <p:cNvSpPr>
            <a:spLocks noGrp="1"/>
          </p:cNvSpPr>
          <p:nvPr>
            <p:ph type="pic" sz="quarter" idx="27"/>
          </p:nvPr>
        </p:nvSpPr>
        <p:spPr>
          <a:xfrm>
            <a:off x="4668064" y="1880213"/>
            <a:ext cx="1476000" cy="1476000"/>
          </a:xfrm>
        </p:spPr>
        <p:txBody>
          <a:bodyPr/>
          <a:lstStyle>
            <a:lvl1pPr algn="ctr">
              <a:defRPr/>
            </a:lvl1pPr>
          </a:lstStyle>
          <a:p>
            <a:r>
              <a:rPr lang="en-US" noProof="0"/>
              <a:t>Click icon to add picture</a:t>
            </a:r>
            <a:endParaRPr lang="en-US" noProof="0" dirty="0"/>
          </a:p>
        </p:txBody>
      </p:sp>
      <p:sp>
        <p:nvSpPr>
          <p:cNvPr id="10" name="Picture Placeholder 11"/>
          <p:cNvSpPr>
            <a:spLocks noGrp="1"/>
          </p:cNvSpPr>
          <p:nvPr>
            <p:ph type="pic" sz="quarter" idx="29"/>
          </p:nvPr>
        </p:nvSpPr>
        <p:spPr>
          <a:xfrm>
            <a:off x="378000" y="4256213"/>
            <a:ext cx="1476000" cy="1476000"/>
          </a:xfrm>
        </p:spPr>
        <p:txBody>
          <a:bodyPr/>
          <a:lstStyle>
            <a:lvl1pPr algn="ctr">
              <a:defRPr/>
            </a:lvl1pPr>
          </a:lstStyle>
          <a:p>
            <a:r>
              <a:rPr lang="en-US" noProof="0"/>
              <a:t>Click icon to add picture</a:t>
            </a:r>
            <a:endParaRPr lang="en-US" noProof="0" dirty="0"/>
          </a:p>
        </p:txBody>
      </p:sp>
      <p:sp>
        <p:nvSpPr>
          <p:cNvPr id="11" name="Picture Placeholder 11"/>
          <p:cNvSpPr>
            <a:spLocks noGrp="1"/>
          </p:cNvSpPr>
          <p:nvPr>
            <p:ph type="pic" sz="quarter" idx="31"/>
          </p:nvPr>
        </p:nvSpPr>
        <p:spPr>
          <a:xfrm>
            <a:off x="4668064" y="4256213"/>
            <a:ext cx="1476000" cy="1476000"/>
          </a:xfrm>
        </p:spPr>
        <p:txBody>
          <a:bodyPr/>
          <a:lstStyle>
            <a:lvl1pPr algn="ctr">
              <a:defRPr/>
            </a:lvl1pPr>
          </a:lstStyle>
          <a:p>
            <a:r>
              <a:rPr lang="en-US" noProof="0"/>
              <a:t>Click icon to add picture</a:t>
            </a:r>
            <a:endParaRPr lang="en-US" noProof="0" dirty="0"/>
          </a:p>
        </p:txBody>
      </p:sp>
      <p:sp>
        <p:nvSpPr>
          <p:cNvPr id="13" name="Text Placeholder 12"/>
          <p:cNvSpPr>
            <a:spLocks noGrp="1"/>
          </p:cNvSpPr>
          <p:nvPr>
            <p:ph type="body" sz="quarter" idx="32"/>
          </p:nvPr>
        </p:nvSpPr>
        <p:spPr>
          <a:xfrm>
            <a:off x="2012612" y="1880213"/>
            <a:ext cx="2466000" cy="1944000"/>
          </a:xfr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4" name="Text Placeholder 12"/>
          <p:cNvSpPr>
            <a:spLocks noGrp="1"/>
          </p:cNvSpPr>
          <p:nvPr>
            <p:ph type="body" sz="quarter" idx="33"/>
          </p:nvPr>
        </p:nvSpPr>
        <p:spPr>
          <a:xfrm>
            <a:off x="6297420" y="1880213"/>
            <a:ext cx="2476944" cy="1944000"/>
          </a:xfr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5" name="Text Placeholder 12"/>
          <p:cNvSpPr>
            <a:spLocks noGrp="1"/>
          </p:cNvSpPr>
          <p:nvPr>
            <p:ph type="body" sz="quarter" idx="34"/>
          </p:nvPr>
        </p:nvSpPr>
        <p:spPr>
          <a:xfrm>
            <a:off x="2012612" y="4256213"/>
            <a:ext cx="2466000" cy="1944000"/>
          </a:xfr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6" name="Text Placeholder 12"/>
          <p:cNvSpPr>
            <a:spLocks noGrp="1"/>
          </p:cNvSpPr>
          <p:nvPr>
            <p:ph type="body" sz="quarter" idx="35"/>
          </p:nvPr>
        </p:nvSpPr>
        <p:spPr>
          <a:xfrm>
            <a:off x="6297420" y="4256213"/>
            <a:ext cx="2476944" cy="1944000"/>
          </a:xfr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7"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70504324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698499"/>
          </a:xfrm>
        </p:spPr>
        <p:txBody>
          <a:bodyPr/>
          <a:lstStyle/>
          <a:p>
            <a:r>
              <a:rPr lang="en-US" noProof="0"/>
              <a:t>Click to edit Master title style</a:t>
            </a:r>
            <a:endParaRPr lang="en-US" noProof="0" dirty="0"/>
          </a:p>
        </p:txBody>
      </p:sp>
      <p:sp>
        <p:nvSpPr>
          <p:cNvPr id="4" name="Picture Placeholder 7"/>
          <p:cNvSpPr>
            <a:spLocks noGrp="1"/>
          </p:cNvSpPr>
          <p:nvPr>
            <p:ph type="pic" sz="quarter" idx="13"/>
          </p:nvPr>
        </p:nvSpPr>
        <p:spPr>
          <a:xfrm>
            <a:off x="376238" y="1700213"/>
            <a:ext cx="2771775" cy="1971675"/>
          </a:xfrm>
        </p:spPr>
        <p:txBody>
          <a:bodyPr/>
          <a:lstStyle/>
          <a:p>
            <a:r>
              <a:rPr lang="en-US" noProof="0"/>
              <a:t>Click icon to add picture</a:t>
            </a:r>
            <a:endParaRPr lang="en-US" noProof="0" dirty="0"/>
          </a:p>
        </p:txBody>
      </p:sp>
      <p:sp>
        <p:nvSpPr>
          <p:cNvPr id="5" name="Picture Placeholder 7"/>
          <p:cNvSpPr>
            <a:spLocks noGrp="1"/>
          </p:cNvSpPr>
          <p:nvPr>
            <p:ph type="pic" sz="quarter" idx="14"/>
          </p:nvPr>
        </p:nvSpPr>
        <p:spPr>
          <a:xfrm>
            <a:off x="6004798" y="1700213"/>
            <a:ext cx="2762965" cy="1971675"/>
          </a:xfrm>
        </p:spPr>
        <p:txBody>
          <a:bodyPr/>
          <a:lstStyle/>
          <a:p>
            <a:r>
              <a:rPr lang="en-US" noProof="0"/>
              <a:t>Click icon to add picture</a:t>
            </a:r>
            <a:endParaRPr lang="en-US" noProof="0" dirty="0"/>
          </a:p>
        </p:txBody>
      </p:sp>
      <p:sp>
        <p:nvSpPr>
          <p:cNvPr id="6" name="Picture Placeholder 7"/>
          <p:cNvSpPr>
            <a:spLocks noGrp="1"/>
          </p:cNvSpPr>
          <p:nvPr>
            <p:ph type="pic" sz="quarter" idx="15"/>
          </p:nvPr>
        </p:nvSpPr>
        <p:spPr>
          <a:xfrm>
            <a:off x="3204806" y="1700213"/>
            <a:ext cx="2743200" cy="1971675"/>
          </a:xfrm>
        </p:spPr>
        <p:txBody>
          <a:bodyPr/>
          <a:lstStyle/>
          <a:p>
            <a:r>
              <a:rPr lang="en-US" noProof="0"/>
              <a:t>Click icon to add picture</a:t>
            </a:r>
            <a:endParaRPr lang="en-US" noProof="0" dirty="0"/>
          </a:p>
        </p:txBody>
      </p:sp>
      <p:sp>
        <p:nvSpPr>
          <p:cNvPr id="9" name="Text Placeholder 18"/>
          <p:cNvSpPr>
            <a:spLocks noGrp="1"/>
          </p:cNvSpPr>
          <p:nvPr>
            <p:ph idx="1" hasCustomPrompt="1"/>
          </p:nvPr>
        </p:nvSpPr>
        <p:spPr>
          <a:xfrm>
            <a:off x="376238" y="3832225"/>
            <a:ext cx="2762962"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3200400" y="3832225"/>
            <a:ext cx="2743200"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6004798" y="3832225"/>
            <a:ext cx="2762965"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hasCustomPrompt="1"/>
          </p:nvPr>
        </p:nvSpPr>
        <p:spPr>
          <a:xfrm>
            <a:off x="376238" y="651600"/>
            <a:ext cx="837176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39556094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1"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42819593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78000" y="1857892"/>
            <a:ext cx="410011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4684646" y="1857892"/>
            <a:ext cx="4083117"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p:cNvSpPr>
            <a:spLocks noGrp="1"/>
          </p:cNvSpPr>
          <p:nvPr>
            <p:ph type="title"/>
          </p:nvPr>
        </p:nvSpPr>
        <p:spPr>
          <a:xfrm>
            <a:off x="376238" y="317501"/>
            <a:ext cx="8391525" cy="698499"/>
          </a:xfrm>
        </p:spPr>
        <p:txBody>
          <a:bodyPr/>
          <a:lstStyle/>
          <a:p>
            <a:r>
              <a:rPr lang="en-US" noProof="0"/>
              <a:t>Click to edit Master title style</a:t>
            </a:r>
            <a:endParaRPr lang="en-US" noProof="0" dirty="0"/>
          </a:p>
        </p:txBody>
      </p:sp>
      <p:sp>
        <p:nvSpPr>
          <p:cNvPr id="4" name="Rectangle 3"/>
          <p:cNvSpPr/>
          <p:nvPr userDrawn="1"/>
        </p:nvSpPr>
        <p:spPr>
          <a:xfrm>
            <a:off x="378000" y="1705378"/>
            <a:ext cx="41001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4684646" y="1705378"/>
            <a:ext cx="40897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6" name="Picture Placeholder 29"/>
          <p:cNvSpPr>
            <a:spLocks noGrp="1"/>
          </p:cNvSpPr>
          <p:nvPr>
            <p:ph type="pic" sz="quarter" idx="19" hasCustomPrompt="1"/>
          </p:nvPr>
        </p:nvSpPr>
        <p:spPr>
          <a:xfrm>
            <a:off x="3577118"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7818462"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423940897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378000" y="1857892"/>
            <a:ext cx="410170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4684646" y="1857892"/>
            <a:ext cx="409100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p:cNvSpPr>
            <a:spLocks noGrp="1"/>
          </p:cNvSpPr>
          <p:nvPr>
            <p:ph type="title"/>
          </p:nvPr>
        </p:nvSpPr>
        <p:spPr>
          <a:xfrm>
            <a:off x="376238" y="317501"/>
            <a:ext cx="8391525" cy="697888"/>
          </a:xfrm>
        </p:spPr>
        <p:txBody>
          <a:bodyPr/>
          <a:lstStyle/>
          <a:p>
            <a:r>
              <a:rPr lang="en-US" noProof="0"/>
              <a:t>Click to edit Master title style</a:t>
            </a:r>
            <a:endParaRPr lang="en-US" noProof="0" dirty="0"/>
          </a:p>
        </p:txBody>
      </p:sp>
      <p:sp>
        <p:nvSpPr>
          <p:cNvPr id="4" name="Rectangle 3"/>
          <p:cNvSpPr/>
          <p:nvPr userDrawn="1"/>
        </p:nvSpPr>
        <p:spPr>
          <a:xfrm>
            <a:off x="378000" y="1705378"/>
            <a:ext cx="41001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userDrawn="1"/>
        </p:nvSpPr>
        <p:spPr>
          <a:xfrm>
            <a:off x="4684646" y="1705378"/>
            <a:ext cx="4089718"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7" name="Picture Placeholder 29"/>
          <p:cNvSpPr>
            <a:spLocks noGrp="1"/>
          </p:cNvSpPr>
          <p:nvPr>
            <p:ph type="pic" sz="quarter" idx="20" hasCustomPrompt="1"/>
          </p:nvPr>
        </p:nvSpPr>
        <p:spPr>
          <a:xfrm>
            <a:off x="7818462" y="1857892"/>
            <a:ext cx="93312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0" name="Text Placeholder 8"/>
          <p:cNvSpPr>
            <a:spLocks noGrp="1"/>
          </p:cNvSpPr>
          <p:nvPr>
            <p:ph type="body" sz="quarter" idx="22"/>
          </p:nvPr>
        </p:nvSpPr>
        <p:spPr>
          <a:xfrm>
            <a:off x="378000" y="4249682"/>
            <a:ext cx="410011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23"/>
          </p:nvPr>
        </p:nvSpPr>
        <p:spPr>
          <a:xfrm>
            <a:off x="4684645" y="4249682"/>
            <a:ext cx="408971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Rectangle 11"/>
          <p:cNvSpPr/>
          <p:nvPr userDrawn="1"/>
        </p:nvSpPr>
        <p:spPr>
          <a:xfrm>
            <a:off x="378000" y="4103518"/>
            <a:ext cx="410170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3" name="Rectangle 12"/>
          <p:cNvSpPr/>
          <p:nvPr userDrawn="1"/>
        </p:nvSpPr>
        <p:spPr>
          <a:xfrm>
            <a:off x="4684645" y="4103518"/>
            <a:ext cx="408353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14" name="Picture Placeholder 29"/>
          <p:cNvSpPr>
            <a:spLocks noGrp="1"/>
          </p:cNvSpPr>
          <p:nvPr>
            <p:ph type="pic" sz="quarter" idx="24" hasCustomPrompt="1"/>
          </p:nvPr>
        </p:nvSpPr>
        <p:spPr>
          <a:xfrm>
            <a:off x="3565870" y="4255706"/>
            <a:ext cx="929536"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5" name="Picture Placeholder 29"/>
          <p:cNvSpPr>
            <a:spLocks noGrp="1"/>
          </p:cNvSpPr>
          <p:nvPr>
            <p:ph type="pic" sz="quarter" idx="25" hasCustomPrompt="1"/>
          </p:nvPr>
        </p:nvSpPr>
        <p:spPr>
          <a:xfrm>
            <a:off x="7818463" y="4249682"/>
            <a:ext cx="93312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376238" y="651600"/>
            <a:ext cx="8398126"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17" name="Picture Placeholder 29"/>
          <p:cNvSpPr>
            <a:spLocks noGrp="1"/>
          </p:cNvSpPr>
          <p:nvPr>
            <p:ph type="pic" sz="quarter" idx="19" hasCustomPrompt="1"/>
          </p:nvPr>
        </p:nvSpPr>
        <p:spPr>
          <a:xfrm>
            <a:off x="3577118" y="1863916"/>
            <a:ext cx="907655"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Tree>
    <p:extLst>
      <p:ext uri="{BB962C8B-B14F-4D97-AF65-F5344CB8AC3E}">
        <p14:creationId xmlns:p14="http://schemas.microsoft.com/office/powerpoint/2010/main" val="3897561385"/>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4" name="Rectangle 3"/>
          <p:cNvSpPr/>
          <p:nvPr userDrawn="1"/>
        </p:nvSpPr>
        <p:spPr>
          <a:xfrm>
            <a:off x="3240000" y="1705968"/>
            <a:ext cx="2667088"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userDrawn="1"/>
        </p:nvSpPr>
        <p:spPr>
          <a:xfrm>
            <a:off x="378000" y="1700213"/>
            <a:ext cx="267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userDrawn="1"/>
        </p:nvSpPr>
        <p:spPr>
          <a:xfrm>
            <a:off x="6086475" y="1705968"/>
            <a:ext cx="268789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Text Placeholder 8"/>
          <p:cNvSpPr>
            <a:spLocks noGrp="1"/>
          </p:cNvSpPr>
          <p:nvPr>
            <p:ph type="body" sz="quarter" idx="17"/>
          </p:nvPr>
        </p:nvSpPr>
        <p:spPr>
          <a:xfrm>
            <a:off x="3244283" y="1851441"/>
            <a:ext cx="2655433"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8"/>
          </p:nvPr>
        </p:nvSpPr>
        <p:spPr>
          <a:xfrm>
            <a:off x="378000" y="1851441"/>
            <a:ext cx="2670000"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9"/>
          </p:nvPr>
        </p:nvSpPr>
        <p:spPr>
          <a:xfrm>
            <a:off x="6095999" y="1851441"/>
            <a:ext cx="2678365"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3" hasCustomPrompt="1"/>
          </p:nvPr>
        </p:nvSpPr>
        <p:spPr>
          <a:xfrm>
            <a:off x="376238" y="651600"/>
            <a:ext cx="8371762"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173586747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376238" y="317501"/>
            <a:ext cx="8391525" cy="705184"/>
          </a:xfrm>
        </p:spPr>
        <p:txBody>
          <a:bodyPr/>
          <a:lstStyle/>
          <a:p>
            <a:r>
              <a:rPr lang="en-US" noProof="0"/>
              <a:t>Click to edit Master title style</a:t>
            </a:r>
            <a:endParaRPr lang="en-US" noProof="0" dirty="0"/>
          </a:p>
        </p:txBody>
      </p:sp>
      <p:sp>
        <p:nvSpPr>
          <p:cNvPr id="4" name="Text Placeholder 8"/>
          <p:cNvSpPr>
            <a:spLocks noGrp="1"/>
          </p:cNvSpPr>
          <p:nvPr>
            <p:ph type="body" sz="quarter" idx="17"/>
          </p:nvPr>
        </p:nvSpPr>
        <p:spPr>
          <a:xfrm>
            <a:off x="378000" y="2556000"/>
            <a:ext cx="1944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6822627" y="2556000"/>
            <a:ext cx="1944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2526209" y="2556000"/>
            <a:ext cx="1944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4674418" y="2556000"/>
            <a:ext cx="1944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2912430734"/>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6237" y="317500"/>
            <a:ext cx="8391526" cy="789405"/>
          </a:xfrm>
        </p:spPr>
        <p:txBody>
          <a:bodyPr/>
          <a:lstStyle>
            <a:lvl1pPr>
              <a:defRPr>
                <a:solidFill>
                  <a:schemeClr val="bg1"/>
                </a:solidFill>
              </a:defRPr>
            </a:lvl1pPr>
          </a:lstStyle>
          <a:p>
            <a:r>
              <a:rPr lang="en-US" noProof="0"/>
              <a:t>Click to edit Master title style</a:t>
            </a:r>
            <a:endParaRPr lang="en-US" noProof="0" dirty="0"/>
          </a:p>
        </p:txBody>
      </p:sp>
      <p:sp>
        <p:nvSpPr>
          <p:cNvPr id="4" name="Text Placeholder 8"/>
          <p:cNvSpPr>
            <a:spLocks noGrp="1"/>
          </p:cNvSpPr>
          <p:nvPr>
            <p:ph type="body" sz="quarter" idx="17"/>
          </p:nvPr>
        </p:nvSpPr>
        <p:spPr>
          <a:xfrm>
            <a:off x="378000" y="2556000"/>
            <a:ext cx="1944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6825564" y="2556000"/>
            <a:ext cx="1944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2527188" y="2556000"/>
            <a:ext cx="1944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4676376" y="2556000"/>
            <a:ext cx="1944000" cy="3394800"/>
          </a:xfr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3" hasCustomPrompt="1"/>
          </p:nvPr>
        </p:nvSpPr>
        <p:spPr>
          <a:xfrm>
            <a:off x="376237" y="687694"/>
            <a:ext cx="8391526" cy="757255"/>
          </a:xfrm>
          <a:prstGeom prst="rect">
            <a:avLst/>
          </a:prstGeom>
        </p:spPr>
        <p:txBody>
          <a:bodyPr lIns="0" tIns="0" rIns="0" bIns="0">
            <a:noAutofit/>
          </a:bodyPr>
          <a:lstStyle>
            <a:lvl1pPr marL="0" indent="0">
              <a:buNone/>
              <a:defRPr sz="2000" b="0">
                <a:solidFill>
                  <a:schemeClr val="bg1"/>
                </a:solidFill>
              </a:defRPr>
            </a:lvl1pPr>
          </a:lstStyle>
          <a:p>
            <a:pPr lvl="0"/>
            <a:r>
              <a:rPr lang="en-US" noProof="0" dirty="0"/>
              <a:t>Click to add subtitle</a:t>
            </a:r>
          </a:p>
        </p:txBody>
      </p:sp>
      <p:sp>
        <p:nvSpPr>
          <p:cNvPr id="13" name="TextBox 12"/>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4" name="TextBox 13"/>
          <p:cNvSpPr txBox="1"/>
          <p:nvPr userDrawn="1"/>
        </p:nvSpPr>
        <p:spPr>
          <a:xfrm>
            <a:off x="376238" y="6477000"/>
            <a:ext cx="4016375" cy="201260"/>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5" name="TextBox 14"/>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40443708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376237" y="651600"/>
            <a:ext cx="8391525" cy="757255"/>
          </a:xfrm>
          <a:prstGeom prst="rect">
            <a:avLst/>
          </a:prstGeom>
        </p:spPr>
        <p:txBody>
          <a:bodyPr lIns="0" tIns="0" rIns="0" bIns="0">
            <a:noAutofit/>
          </a:bodyPr>
          <a:lstStyle>
            <a:lvl1pPr marL="0" indent="0">
              <a:buNone/>
              <a:defRPr sz="2000" b="0">
                <a:solidFill>
                  <a:srgbClr val="575757"/>
                </a:solidFill>
              </a:defRPr>
            </a:lvl1pPr>
          </a:lstStyle>
          <a:p>
            <a:pPr lvl="0"/>
            <a:r>
              <a:rPr lang="en-US" noProof="0" dirty="0"/>
              <a:t>Click to add subtitle</a:t>
            </a:r>
          </a:p>
        </p:txBody>
      </p:sp>
      <p:sp>
        <p:nvSpPr>
          <p:cNvPr id="9" name="Title Placeholder 1"/>
          <p:cNvSpPr>
            <a:spLocks noGrp="1"/>
          </p:cNvSpPr>
          <p:nvPr>
            <p:ph type="title" hasCustomPrompt="1"/>
          </p:nvPr>
        </p:nvSpPr>
        <p:spPr>
          <a:xfrm>
            <a:off x="376237" y="317499"/>
            <a:ext cx="8391525" cy="698501"/>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10" name="Text Placeholder 18"/>
          <p:cNvSpPr>
            <a:spLocks noGrp="1"/>
          </p:cNvSpPr>
          <p:nvPr>
            <p:ph idx="1"/>
          </p:nvPr>
        </p:nvSpPr>
        <p:spPr>
          <a:xfrm>
            <a:off x="376237" y="1665288"/>
            <a:ext cx="4195763" cy="4716463"/>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16708949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324227870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02000" y="1368000"/>
            <a:ext cx="414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376238" y="5864229"/>
            <a:ext cx="4195761" cy="505645"/>
          </a:xfrm>
          <a:prstGeom prst="rect">
            <a:avLst/>
          </a:prstGeom>
        </p:spPr>
        <p:txBody>
          <a:bodyPr lIns="0" tIns="0" rIns="0" bIns="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376238" y="6381750"/>
            <a:ext cx="4195762"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3258162802"/>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393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GB" dirty="0"/>
          </a:p>
        </p:txBody>
      </p:sp>
      <p:sp>
        <p:nvSpPr>
          <p:cNvPr id="4" name="Date Placeholder 3"/>
          <p:cNvSpPr>
            <a:spLocks noGrp="1"/>
          </p:cNvSpPr>
          <p:nvPr>
            <p:ph type="dt" sz="half" idx="11"/>
          </p:nvPr>
        </p:nvSpPr>
        <p:spPr/>
        <p:txBody>
          <a:bodyPr/>
          <a:lstStyle/>
          <a:p>
            <a:endParaRPr lang="en-GB" dirty="0"/>
          </a:p>
        </p:txBody>
      </p:sp>
      <p:sp>
        <p:nvSpPr>
          <p:cNvPr id="5" name="Slide Number Placeholder 4"/>
          <p:cNvSpPr>
            <a:spLocks noGrp="1"/>
          </p:cNvSpPr>
          <p:nvPr>
            <p:ph type="sldNum" sz="quarter" idx="12"/>
          </p:nvPr>
        </p:nvSpPr>
        <p:spPr/>
        <p:txBody>
          <a:bodyPr/>
          <a:lstStyle/>
          <a:p>
            <a:endParaRPr lang="en-GB" dirty="0"/>
          </a:p>
        </p:txBody>
      </p:sp>
    </p:spTree>
    <p:extLst>
      <p:ext uri="{BB962C8B-B14F-4D97-AF65-F5344CB8AC3E}">
        <p14:creationId xmlns:p14="http://schemas.microsoft.com/office/powerpoint/2010/main" val="1866701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5" name="TextBox 4"/>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7" name="TextBox 6"/>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8" name="TextBox 7"/>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2104574128"/>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80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3" name="TextBox 12"/>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4" name="TextBox 13"/>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5" name="TextBox 14"/>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7648263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654021458"/>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272371442"/>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69"/>
            <a:ext cx="790575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10" name="TextBox 9"/>
          <p:cNvSpPr txBox="1"/>
          <p:nvPr userDrawn="1"/>
        </p:nvSpPr>
        <p:spPr>
          <a:xfrm>
            <a:off x="4751388" y="6477000"/>
            <a:ext cx="3672420" cy="200055"/>
          </a:xfrm>
          <a:prstGeom prst="rect">
            <a:avLst/>
          </a:prstGeom>
          <a:noFill/>
        </p:spPr>
        <p:txBody>
          <a:bodyPr wrap="square" lIns="0" tIns="0" rIns="0" bIns="0" rtlCol="0">
            <a:spAutoFit/>
          </a:bodyPr>
          <a:lstStyle/>
          <a:p>
            <a:pPr marL="0" indent="0" algn="r">
              <a:spcBef>
                <a:spcPts val="0"/>
              </a:spcBef>
              <a:buSzPct val="100000"/>
              <a:buFont typeface="Arial"/>
              <a:buNone/>
            </a:pPr>
            <a:r>
              <a:rPr lang="en-US" sz="650" noProof="0" dirty="0">
                <a:solidFill>
                  <a:schemeClr val="bg1"/>
                </a:solidFill>
              </a:rPr>
              <a:t>Presentation title</a:t>
            </a:r>
            <a:br>
              <a:rPr lang="en-US" sz="650" noProof="0" dirty="0">
                <a:solidFill>
                  <a:schemeClr val="bg1"/>
                </a:solidFill>
              </a:rPr>
            </a:br>
            <a:r>
              <a:rPr lang="en-US" sz="650" noProof="0" dirty="0">
                <a:solidFill>
                  <a:schemeClr val="bg1"/>
                </a:solidFill>
              </a:rPr>
              <a:t>[To edit, click View &gt; Slide Master &gt; Slide Master]</a:t>
            </a:r>
          </a:p>
        </p:txBody>
      </p:sp>
      <p:sp>
        <p:nvSpPr>
          <p:cNvPr id="11" name="TextBox 10"/>
          <p:cNvSpPr txBox="1"/>
          <p:nvPr userDrawn="1"/>
        </p:nvSpPr>
        <p:spPr>
          <a:xfrm>
            <a:off x="376238" y="6477000"/>
            <a:ext cx="4016375" cy="200055"/>
          </a:xfrm>
          <a:prstGeom prst="rect">
            <a:avLst/>
          </a:prstGeom>
          <a:noFill/>
        </p:spPr>
        <p:txBody>
          <a:bodyPr wrap="square" lIns="0" tIns="0" rIns="0" bIns="0" rtlCol="0">
            <a:spAutoFit/>
          </a:bodyPr>
          <a:lstStyle/>
          <a:p>
            <a:pPr marL="0" indent="0">
              <a:spcBef>
                <a:spcPts val="600"/>
              </a:spcBef>
              <a:buSzPct val="100000"/>
              <a:buFont typeface="Arial"/>
              <a:buNone/>
            </a:pPr>
            <a:r>
              <a:rPr lang="en-US" sz="650" noProof="0" dirty="0">
                <a:solidFill>
                  <a:schemeClr val="bg1"/>
                </a:solidFill>
              </a:rPr>
              <a:t>Member firms and DTTL: Insert appropriate copyright</a:t>
            </a:r>
            <a:br>
              <a:rPr lang="en-US" sz="650" noProof="0" dirty="0">
                <a:solidFill>
                  <a:schemeClr val="bg1"/>
                </a:solidFill>
              </a:rPr>
            </a:br>
            <a:r>
              <a:rPr lang="en-US" sz="650" noProof="0" dirty="0">
                <a:solidFill>
                  <a:schemeClr val="bg1"/>
                </a:solidFill>
              </a:rPr>
              <a:t>[To edit, click View &gt; Slide Master &gt; Slide Master]</a:t>
            </a:r>
          </a:p>
        </p:txBody>
      </p:sp>
      <p:sp>
        <p:nvSpPr>
          <p:cNvPr id="12" name="TextBox 11"/>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bg1"/>
                </a:solidFill>
              </a:rPr>
              <a:pPr marL="0" indent="0" algn="r">
                <a:spcBef>
                  <a:spcPts val="600"/>
                </a:spcBef>
                <a:buSzPct val="100000"/>
                <a:buFont typeface="Arial"/>
                <a:buNone/>
              </a:pPr>
              <a:t>‹#›</a:t>
            </a:fld>
            <a:endParaRPr lang="en-US" sz="650" noProof="0" dirty="0">
              <a:solidFill>
                <a:schemeClr val="bg1"/>
              </a:solidFill>
            </a:endParaRPr>
          </a:p>
        </p:txBody>
      </p:sp>
    </p:spTree>
    <p:extLst>
      <p:ext uri="{BB962C8B-B14F-4D97-AF65-F5344CB8AC3E}">
        <p14:creationId xmlns:p14="http://schemas.microsoft.com/office/powerpoint/2010/main" val="1936978992"/>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3"/>
            </p:custDataLst>
            <p:extLst>
              <p:ext uri="{D42A27DB-BD31-4B8C-83A1-F6EECF244321}">
                <p14:modId xmlns:p14="http://schemas.microsoft.com/office/powerpoint/2010/main" val="16689181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4" imgW="270" imgH="270" progId="TCLayout.ActiveDocument.1">
                  <p:embed/>
                </p:oleObj>
              </mc:Choice>
              <mc:Fallback>
                <p:oleObj name="think-cell Slide" r:id="rId44" imgW="270" imgH="270" progId="TCLayout.ActiveDocument.1">
                  <p:embed/>
                  <p:pic>
                    <p:nvPicPr>
                      <p:cNvPr id="4" name="Object 3" hidden="1"/>
                      <p:cNvPicPr/>
                      <p:nvPr/>
                    </p:nvPicPr>
                    <p:blipFill>
                      <a:blip r:embed="rId45"/>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bwMode="gray">
          <a:xfrm>
            <a:off x="376238" y="317501"/>
            <a:ext cx="8391525" cy="692150"/>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9" name="Text Placeholder 18"/>
          <p:cNvSpPr>
            <a:spLocks noGrp="1"/>
          </p:cNvSpPr>
          <p:nvPr>
            <p:ph type="body" idx="1"/>
          </p:nvPr>
        </p:nvSpPr>
        <p:spPr>
          <a:xfrm>
            <a:off x="376237" y="1665289"/>
            <a:ext cx="8391525" cy="4716462"/>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userDrawn="1"/>
        </p:nvSpPr>
        <p:spPr>
          <a:xfrm>
            <a:off x="8536782" y="6477000"/>
            <a:ext cx="230981" cy="100027"/>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650" noProof="0" smtClean="0">
                <a:solidFill>
                  <a:schemeClr val="tx1"/>
                </a:solidFill>
              </a:rPr>
              <a:pPr marL="0" indent="0" algn="r">
                <a:spcBef>
                  <a:spcPts val="600"/>
                </a:spcBef>
                <a:buSzPct val="100000"/>
                <a:buFont typeface="Arial"/>
                <a:buNone/>
              </a:pPr>
              <a:t>‹#›</a:t>
            </a:fld>
            <a:endParaRPr lang="en-US" sz="650" noProof="0"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56" r:id="rId3"/>
    <p:sldLayoutId id="2147483755" r:id="rId4"/>
    <p:sldLayoutId id="2147483703" r:id="rId5"/>
    <p:sldLayoutId id="2147483704" r:id="rId6"/>
    <p:sldLayoutId id="2147483705" r:id="rId7"/>
    <p:sldLayoutId id="2147483706" r:id="rId8"/>
    <p:sldLayoutId id="2147483707" r:id="rId9"/>
    <p:sldLayoutId id="2147483713" r:id="rId10"/>
    <p:sldLayoutId id="2147483708" r:id="rId11"/>
    <p:sldLayoutId id="2147483710" r:id="rId12"/>
    <p:sldLayoutId id="2147483754" r:id="rId13"/>
    <p:sldLayoutId id="2147483711" r:id="rId14"/>
    <p:sldLayoutId id="2147483753" r:id="rId15"/>
    <p:sldLayoutId id="2147483679" r:id="rId16"/>
    <p:sldLayoutId id="2147483712" r:id="rId17"/>
    <p:sldLayoutId id="2147483678" r:id="rId18"/>
    <p:sldLayoutId id="2147483681" r:id="rId19"/>
    <p:sldLayoutId id="2147483735" r:id="rId20"/>
    <p:sldLayoutId id="2147483699" r:id="rId21"/>
    <p:sldLayoutId id="2147483714" r:id="rId22"/>
    <p:sldLayoutId id="2147483697" r:id="rId23"/>
    <p:sldLayoutId id="2147483715" r:id="rId24"/>
    <p:sldLayoutId id="2147483716" r:id="rId25"/>
    <p:sldLayoutId id="2147483717" r:id="rId26"/>
    <p:sldLayoutId id="2147483718" r:id="rId27"/>
    <p:sldLayoutId id="2147483728" r:id="rId28"/>
    <p:sldLayoutId id="2147483720" r:id="rId29"/>
    <p:sldLayoutId id="2147483721" r:id="rId30"/>
    <p:sldLayoutId id="2147483722" r:id="rId31"/>
    <p:sldLayoutId id="2147483695" r:id="rId32"/>
    <p:sldLayoutId id="2147483751" r:id="rId33"/>
    <p:sldLayoutId id="2147483724" r:id="rId34"/>
    <p:sldLayoutId id="2147483725" r:id="rId35"/>
    <p:sldLayoutId id="2147483726" r:id="rId36"/>
    <p:sldLayoutId id="2147483727" r:id="rId37"/>
    <p:sldLayoutId id="2147483698" r:id="rId38"/>
    <p:sldLayoutId id="2147483752" r:id="rId39"/>
    <p:sldLayoutId id="2147483696" r:id="rId40"/>
    <p:sldLayoutId id="2147483757" r:id="rId41"/>
  </p:sldLayoutIdLst>
  <p:transition>
    <p:fade/>
  </p:transition>
  <p:hf hdr="0" dt="0"/>
  <p:txStyles>
    <p:titleStyle>
      <a:lvl1pPr algn="l" defTabSz="914400" rtl="0" eaLnBrk="1" latinLnBrk="0" hangingPunct="1">
        <a:spcBef>
          <a:spcPct val="0"/>
        </a:spcBef>
        <a:buNone/>
        <a:defRPr sz="2000" kern="1200">
          <a:solidFill>
            <a:schemeClr val="tx1"/>
          </a:solidFill>
          <a:latin typeface="+mj-lt"/>
          <a:ea typeface="+mj-ea"/>
          <a:cs typeface="+mj-cs"/>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200" b="0" kern="1200">
          <a:solidFill>
            <a:schemeClr val="tx1"/>
          </a:solidFill>
          <a:latin typeface="+mn-lt"/>
          <a:ea typeface="+mn-ea"/>
          <a:cs typeface="+mn-cs"/>
        </a:defRPr>
      </a:lvl1pPr>
      <a:lvl2pPr marL="0" indent="0" algn="l" defTabSz="914400" rtl="0" eaLnBrk="1" latinLnBrk="0" hangingPunct="1">
        <a:spcBef>
          <a:spcPts val="0"/>
        </a:spcBef>
        <a:spcAft>
          <a:spcPts val="1000"/>
        </a:spcAft>
        <a:buClrTx/>
        <a:buSzPct val="100000"/>
        <a:buFont typeface="Arial"/>
        <a:buNone/>
        <a:defRPr lang="en-US" sz="1200" b="1" kern="1200" dirty="0" smtClean="0">
          <a:solidFill>
            <a:schemeClr val="tx1"/>
          </a:solidFill>
          <a:latin typeface="+mn-lt"/>
          <a:ea typeface="+mn-ea"/>
          <a:cs typeface="+mn-cs"/>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200" kern="1200" baseline="0" dirty="0" smtClean="0">
          <a:solidFill>
            <a:schemeClr val="tx1"/>
          </a:solidFill>
          <a:latin typeface="+mn-lt"/>
          <a:ea typeface="+mn-ea"/>
          <a:cs typeface="+mn-cs"/>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userDrawn="1">
          <p15:clr>
            <a:srgbClr val="F26B43"/>
          </p15:clr>
        </p15:guide>
        <p15:guide id="2" orient="horz" pos="2160" userDrawn="1">
          <p15:clr>
            <a:srgbClr val="F26B43"/>
          </p15:clr>
        </p15:guide>
        <p15:guide id="3" orient="horz" pos="4020" userDrawn="1">
          <p15:clr>
            <a:srgbClr val="F26B43"/>
          </p15:clr>
        </p15:guide>
        <p15:guide id="4" pos="237" userDrawn="1">
          <p15:clr>
            <a:srgbClr val="F26B43"/>
          </p15:clr>
        </p15:guide>
        <p15:guide id="5" pos="5523" userDrawn="1">
          <p15:clr>
            <a:srgbClr val="F26B43"/>
          </p15:clr>
        </p15:guide>
        <p15:guide id="6" orient="horz" pos="1071" userDrawn="1">
          <p15:clr>
            <a:srgbClr val="F26B43"/>
          </p15:clr>
        </p15:guide>
        <p15:guide id="7" orient="horz" pos="200" userDrawn="1">
          <p15:clr>
            <a:srgbClr val="F26B43"/>
          </p15:clr>
        </p15:guide>
        <p15:guide id="8" orient="horz" pos="4080" userDrawn="1">
          <p15:clr>
            <a:srgbClr val="F26B43"/>
          </p15:clr>
        </p15:guide>
        <p15:guide id="10" pos="3721" userDrawn="1">
          <p15:clr>
            <a:srgbClr val="F26B43"/>
          </p15:clr>
        </p15:guide>
        <p15:guide id="11" orient="horz" pos="236" userDrawn="1">
          <p15:clr>
            <a:srgbClr val="F26B43"/>
          </p15:clr>
        </p15:guide>
        <p15:guide id="12" pos="1022" userDrawn="1">
          <p15:clr>
            <a:srgbClr val="F26B43"/>
          </p15:clr>
        </p15:guide>
        <p15:guide id="13" pos="1137" userDrawn="1">
          <p15:clr>
            <a:srgbClr val="F26B43"/>
          </p15:clr>
        </p15:guide>
        <p15:guide id="14" pos="1920" userDrawn="1">
          <p15:clr>
            <a:srgbClr val="F26B43"/>
          </p15:clr>
        </p15:guide>
        <p15:guide id="15" pos="2033" userDrawn="1">
          <p15:clr>
            <a:srgbClr val="F26B43"/>
          </p15:clr>
        </p15:guide>
        <p15:guide id="16" pos="4620" userDrawn="1">
          <p15:clr>
            <a:srgbClr val="F26B43"/>
          </p15:clr>
        </p15:guide>
        <p15:guide id="17" pos="2823" userDrawn="1">
          <p15:clr>
            <a:srgbClr val="F26B43"/>
          </p15:clr>
        </p15:guide>
        <p15:guide id="18" pos="2937" userDrawn="1">
          <p15:clr>
            <a:srgbClr val="F26B43"/>
          </p15:clr>
        </p15:guide>
        <p15:guide id="19" pos="2880" userDrawn="1">
          <p15:clr>
            <a:srgbClr val="F26B43"/>
          </p15:clr>
        </p15:guide>
        <p15:guide id="20" pos="4734" userDrawn="1">
          <p15:clr>
            <a:srgbClr val="F26B43"/>
          </p15:clr>
        </p15:guide>
        <p15:guide id="21" orient="horz" pos="1049" userDrawn="1">
          <p15:clr>
            <a:srgbClr val="F26B43"/>
          </p15:clr>
        </p15:guide>
        <p15:guide id="22"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endParaRPr lang="en-GB" dirty="0"/>
          </a:p>
        </p:txBody>
      </p:sp>
      <p:sp>
        <p:nvSpPr>
          <p:cNvPr id="7" name="Title 3">
            <a:extLst>
              <a:ext uri="{FF2B5EF4-FFF2-40B4-BE49-F238E27FC236}">
                <a16:creationId xmlns:a16="http://schemas.microsoft.com/office/drawing/2014/main" id="{6D88CD9D-DA24-4D1D-BA6D-590893AD368B}"/>
              </a:ext>
            </a:extLst>
          </p:cNvPr>
          <p:cNvSpPr txBox="1">
            <a:spLocks/>
          </p:cNvSpPr>
          <p:nvPr/>
        </p:nvSpPr>
        <p:spPr>
          <a:xfrm>
            <a:off x="304799" y="1537950"/>
            <a:ext cx="8534401"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br>
              <a:rPr lang="it-IT" sz="3600" dirty="0">
                <a:cs typeface="Arial" panose="020B0604020202020204" pitchFamily="34" charset="0"/>
              </a:rPr>
            </a:br>
            <a:br>
              <a:rPr lang="it-IT" sz="3600" i="0" dirty="0"/>
            </a:br>
            <a:r>
              <a:rPr lang="it-IT" sz="2800" i="0" dirty="0">
                <a:ea typeface="Open Sans" panose="020B0606030504020204" pitchFamily="34" charset="0"/>
                <a:cs typeface="Open Sans" panose="020B0606030504020204" pitchFamily="34" charset="0"/>
              </a:rPr>
              <a:t>IL COLLEGIO SINDACALE E LA REVISIONE LEGALE </a:t>
            </a:r>
            <a:r>
              <a:rPr lang="it-IT" sz="2800" i="0" dirty="0"/>
              <a:t>NELLE IMPRESE DI MINORI DIMENSIONI</a:t>
            </a:r>
            <a:br>
              <a:rPr lang="it-IT" sz="3600" b="0" i="0" dirty="0">
                <a:solidFill>
                  <a:schemeClr val="tx1">
                    <a:lumMod val="95000"/>
                    <a:lumOff val="5000"/>
                  </a:schemeClr>
                </a:solidFill>
              </a:rPr>
            </a:br>
            <a:br>
              <a:rPr lang="en-US" sz="3600" i="0" dirty="0">
                <a:solidFill>
                  <a:schemeClr val="tx1">
                    <a:lumMod val="95000"/>
                    <a:lumOff val="5000"/>
                  </a:schemeClr>
                </a:solidFill>
              </a:rPr>
            </a:br>
            <a:r>
              <a:rPr lang="it-IT" sz="1800" i="0" dirty="0"/>
              <a:t>Dott. Giovanni Verde– Dottore commercialista e revisore dei conti</a:t>
            </a:r>
            <a:br>
              <a:rPr lang="it-IT" sz="3600" i="0" dirty="0"/>
            </a:br>
            <a:br>
              <a:rPr lang="it-IT" sz="3600" i="0" dirty="0"/>
            </a:br>
            <a:r>
              <a:rPr lang="it-IT" sz="1800" i="0" dirty="0"/>
              <a:t>Torre del Greco (NA), 5 novembre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pic>
        <p:nvPicPr>
          <p:cNvPr id="8" name="Picture 7">
            <a:extLst>
              <a:ext uri="{FF2B5EF4-FFF2-40B4-BE49-F238E27FC236}">
                <a16:creationId xmlns:a16="http://schemas.microsoft.com/office/drawing/2014/main" id="{B1180811-F04A-461B-B1DC-7EA4510DBA3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365774" y="331727"/>
            <a:ext cx="8391525" cy="698500"/>
          </a:xfrm>
        </p:spPr>
        <p:txBody>
          <a:bodyPr/>
          <a:lstStyle/>
          <a:p>
            <a:r>
              <a:rPr lang="it-IT" altLang="it-IT" dirty="0"/>
              <a:t>ISA Italia 320 - Significatività nella pianificazione e nello svolgimento della revisione</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457200" indent="-457200">
              <a:buFont typeface="Arial" panose="020B0604020202020204" pitchFamily="34" charset="0"/>
              <a:buChar char="•"/>
              <a:defRPr/>
            </a:pPr>
            <a:r>
              <a:rPr lang="it-IT" dirty="0"/>
              <a:t>Il principio ISA Italia 320 tratta delle responsabilità del revisore nell’applicare il concetto di significatività nella </a:t>
            </a:r>
            <a:r>
              <a:rPr lang="it-IT" i="1" dirty="0">
                <a:solidFill>
                  <a:srgbClr val="000000"/>
                </a:solidFill>
              </a:rPr>
              <a:t>pianificazione</a:t>
            </a:r>
            <a:r>
              <a:rPr lang="it-IT" dirty="0"/>
              <a:t> e nello </a:t>
            </a:r>
            <a:r>
              <a:rPr lang="it-IT" i="1" dirty="0">
                <a:solidFill>
                  <a:srgbClr val="000000"/>
                </a:solidFill>
              </a:rPr>
              <a:t>svolgimento della revisione </a:t>
            </a:r>
            <a:r>
              <a:rPr lang="it-IT" dirty="0"/>
              <a:t>contabile del bilancio</a:t>
            </a:r>
          </a:p>
          <a:p>
            <a:pPr marL="457200" indent="-457200">
              <a:spcBef>
                <a:spcPts val="600"/>
              </a:spcBef>
              <a:buFont typeface="Arial" panose="020B0604020202020204" pitchFamily="34" charset="0"/>
              <a:buChar char="•"/>
              <a:defRPr/>
            </a:pPr>
            <a:r>
              <a:rPr lang="it-IT" dirty="0"/>
              <a:t>Il principio si coordina con il principio ISA Italia 450, che illustra le modalità con cui la significatività è applicata nella valutazione dell’effetto degli errori</a:t>
            </a:r>
          </a:p>
          <a:p>
            <a:pPr>
              <a:spcBef>
                <a:spcPts val="1200"/>
              </a:spcBef>
              <a:defRPr/>
            </a:pPr>
            <a:r>
              <a:rPr lang="it-IT" dirty="0"/>
              <a:t>Insieme tali principi sostituiscono il precedente principio di revisione n. 320</a:t>
            </a:r>
          </a:p>
          <a:p>
            <a:pPr marL="457200" indent="-457200">
              <a:spcBef>
                <a:spcPts val="1200"/>
              </a:spcBef>
              <a:buFont typeface="Arial" panose="020B0604020202020204" pitchFamily="34" charset="0"/>
              <a:buChar char="•"/>
              <a:defRPr/>
            </a:pPr>
            <a:r>
              <a:rPr lang="it-IT" dirty="0"/>
              <a:t>E’ maggiormente evidenziata e sottolineata la centralità del </a:t>
            </a:r>
            <a:r>
              <a:rPr lang="it-IT" i="1" dirty="0">
                <a:solidFill>
                  <a:srgbClr val="000000"/>
                </a:solidFill>
              </a:rPr>
              <a:t>giudizio professionale </a:t>
            </a:r>
            <a:r>
              <a:rPr lang="it-IT" dirty="0"/>
              <a:t>nella determinazione delle soglie</a:t>
            </a:r>
          </a:p>
          <a:p>
            <a:pPr>
              <a:spcAft>
                <a:spcPts val="600"/>
              </a:spcAft>
              <a:defRPr/>
            </a:pPr>
            <a:r>
              <a:rPr lang="it-IT" dirty="0">
                <a:ea typeface="Tahoma" pitchFamily="34" charset="0"/>
                <a:cs typeface="Tahoma" pitchFamily="34" charset="0"/>
              </a:rPr>
              <a:t>Il principio tratta inoltre:</a:t>
            </a:r>
          </a:p>
          <a:p>
            <a:pPr>
              <a:spcAft>
                <a:spcPts val="600"/>
              </a:spcAft>
              <a:defRPr/>
            </a:pPr>
            <a:endParaRPr lang="it-IT" dirty="0">
              <a:ea typeface="Tahoma" pitchFamily="34" charset="0"/>
              <a:cs typeface="Tahoma" pitchFamily="34" charset="0"/>
            </a:endParaRPr>
          </a:p>
          <a:p>
            <a:pPr lvl="3">
              <a:spcAft>
                <a:spcPts val="600"/>
              </a:spcAft>
              <a:defRPr/>
            </a:pPr>
            <a:r>
              <a:rPr lang="it-IT" dirty="0">
                <a:ea typeface="Tahoma" pitchFamily="34" charset="0"/>
                <a:cs typeface="Tahoma" pitchFamily="34" charset="0"/>
              </a:rPr>
              <a:t>il concetto di significatività operativa (performance </a:t>
            </a:r>
            <a:r>
              <a:rPr lang="it-IT" dirty="0" err="1">
                <a:ea typeface="Tahoma" pitchFamily="34" charset="0"/>
                <a:cs typeface="Tahoma" pitchFamily="34" charset="0"/>
              </a:rPr>
              <a:t>materiality</a:t>
            </a:r>
            <a:r>
              <a:rPr lang="it-IT" dirty="0">
                <a:ea typeface="Tahoma" pitchFamily="34" charset="0"/>
                <a:cs typeface="Tahoma" pitchFamily="34" charset="0"/>
              </a:rPr>
              <a:t>, aspetto di novità rispetto al PR 320, che formalmente non lo prevedeva, sebbene fosse già applicato nella pratica professionale) </a:t>
            </a:r>
          </a:p>
          <a:p>
            <a:pPr lvl="3">
              <a:spcAft>
                <a:spcPts val="600"/>
              </a:spcAft>
              <a:defRPr/>
            </a:pPr>
            <a:r>
              <a:rPr lang="it-IT" dirty="0">
                <a:ea typeface="Tahoma" pitchFamily="34" charset="0"/>
                <a:cs typeface="Tahoma" pitchFamily="34" charset="0"/>
              </a:rPr>
              <a:t>la possibile determinazione di livelli di significatività inferiore per particolari classi di operazioni, saldi contabili o informativa.</a:t>
            </a:r>
          </a:p>
          <a:p>
            <a:pPr marL="180000" lvl="3" indent="0">
              <a:spcAft>
                <a:spcPts val="600"/>
              </a:spcAft>
              <a:buNone/>
              <a:defRPr/>
            </a:pPr>
            <a:endParaRPr lang="it-IT" dirty="0">
              <a:ea typeface="Tahoma" pitchFamily="34" charset="0"/>
              <a:cs typeface="Tahoma" pitchFamily="34" charset="0"/>
            </a:endParaRPr>
          </a:p>
          <a:p>
            <a:pPr>
              <a:spcAft>
                <a:spcPts val="600"/>
              </a:spcAft>
              <a:defRPr/>
            </a:pPr>
            <a:r>
              <a:rPr lang="it-IT" dirty="0">
                <a:ea typeface="Tahoma" pitchFamily="34" charset="0"/>
                <a:cs typeface="Tahoma" pitchFamily="34" charset="0"/>
              </a:rPr>
              <a:t>Altri aspetti di novità riguardano regole di comportamento:</a:t>
            </a:r>
          </a:p>
          <a:p>
            <a:pPr lvl="3">
              <a:spcAft>
                <a:spcPts val="600"/>
              </a:spcAft>
              <a:defRPr/>
            </a:pPr>
            <a:r>
              <a:rPr lang="it-IT" dirty="0">
                <a:ea typeface="Tahoma" pitchFamily="34" charset="0"/>
                <a:cs typeface="Tahoma" pitchFamily="34" charset="0"/>
              </a:rPr>
              <a:t>per le circostanze di modifica della significatività nel corso della revisione contabile</a:t>
            </a:r>
          </a:p>
          <a:p>
            <a:pPr lvl="3">
              <a:spcAft>
                <a:spcPts val="600"/>
              </a:spcAft>
              <a:defRPr/>
            </a:pPr>
            <a:r>
              <a:rPr lang="it-IT" dirty="0">
                <a:ea typeface="Tahoma" pitchFamily="34" charset="0"/>
                <a:cs typeface="Tahoma" pitchFamily="34" charset="0"/>
              </a:rPr>
              <a:t>per la documentazione degli importi definiti e dei fattori considerati ai fini della loro determinazione</a:t>
            </a:r>
          </a:p>
          <a:p>
            <a:pPr>
              <a:spcAft>
                <a:spcPts val="600"/>
              </a:spcAft>
              <a:defRPr/>
            </a:pPr>
            <a:endParaRPr lang="it-IT" dirty="0">
              <a:ea typeface="Tahoma" pitchFamily="34" charset="0"/>
              <a:cs typeface="Tahoma" pitchFamily="34" charset="0"/>
            </a:endParaRPr>
          </a:p>
        </p:txBody>
      </p:sp>
    </p:spTree>
    <p:extLst>
      <p:ext uri="{BB962C8B-B14F-4D97-AF65-F5344CB8AC3E}">
        <p14:creationId xmlns:p14="http://schemas.microsoft.com/office/powerpoint/2010/main" val="93984373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9125" y="2632799"/>
            <a:ext cx="7905750" cy="1592403"/>
          </a:xfrm>
        </p:spPr>
        <p:txBody>
          <a:bodyPr/>
          <a:lstStyle/>
          <a:p>
            <a:pPr algn="ctr">
              <a:lnSpc>
                <a:spcPct val="100000"/>
              </a:lnSpc>
              <a:buSzPct val="100000"/>
            </a:pPr>
            <a:r>
              <a:rPr lang="it-IT" sz="4000" i="1" dirty="0">
                <a:solidFill>
                  <a:srgbClr val="B4B4B4"/>
                </a:solidFill>
              </a:rPr>
              <a:t>I crediti verso clienti e ricavi </a:t>
            </a:r>
            <a:endParaRPr lang="en-US" sz="4000" i="1" dirty="0">
              <a:solidFill>
                <a:srgbClr val="B4B4B4"/>
              </a:solidFill>
            </a:endParaRPr>
          </a:p>
        </p:txBody>
      </p:sp>
    </p:spTree>
    <p:extLst>
      <p:ext uri="{BB962C8B-B14F-4D97-AF65-F5344CB8AC3E}">
        <p14:creationId xmlns:p14="http://schemas.microsoft.com/office/powerpoint/2010/main" val="384812593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Aft>
                <a:spcPts val="600"/>
              </a:spcAft>
              <a:defRPr/>
            </a:pPr>
            <a:r>
              <a:rPr lang="it-IT" sz="1400" b="1" i="1" dirty="0">
                <a:ea typeface="Tahoma" pitchFamily="34" charset="0"/>
                <a:cs typeface="Tahoma" pitchFamily="34" charset="0"/>
              </a:rPr>
              <a:t>Rischi di esistenza</a:t>
            </a:r>
            <a:r>
              <a:rPr lang="it-IT" dirty="0">
                <a:ea typeface="Tahoma" pitchFamily="34" charset="0"/>
                <a:cs typeface="Tahoma" pitchFamily="34" charset="0"/>
              </a:rPr>
              <a:t>. La voce riflette </a:t>
            </a:r>
            <a:r>
              <a:rPr lang="it-IT" b="1" dirty="0">
                <a:ea typeface="Tahoma" pitchFamily="34" charset="0"/>
                <a:cs typeface="Tahoma" pitchFamily="34" charset="0"/>
              </a:rPr>
              <a:t>crediti che non esistono </a:t>
            </a:r>
            <a:r>
              <a:rPr lang="it-IT" dirty="0">
                <a:ea typeface="Tahoma" pitchFamily="34" charset="0"/>
                <a:cs typeface="Tahoma" pitchFamily="34" charset="0"/>
              </a:rPr>
              <a:t>a causa – ad esempio – di crediti già incassati, mancata registrazione di note credito, partite iscritte a fronte di vendite non realizzate, falsificazioni.</a:t>
            </a:r>
          </a:p>
          <a:p>
            <a:pPr>
              <a:spcAft>
                <a:spcPts val="600"/>
              </a:spcAft>
              <a:defRPr/>
            </a:pPr>
            <a:endParaRPr lang="it-IT" dirty="0">
              <a:ea typeface="Tahoma" pitchFamily="34" charset="0"/>
              <a:cs typeface="Tahoma" pitchFamily="34" charset="0"/>
            </a:endParaRPr>
          </a:p>
          <a:p>
            <a:pPr>
              <a:spcAft>
                <a:spcPts val="600"/>
              </a:spcAft>
              <a:defRPr/>
            </a:pPr>
            <a:r>
              <a:rPr lang="it-IT" sz="1400" b="1" i="1" dirty="0">
                <a:ea typeface="Tahoma" pitchFamily="34" charset="0"/>
                <a:cs typeface="Tahoma" pitchFamily="34" charset="0"/>
              </a:rPr>
              <a:t>Rischi di completezza</a:t>
            </a:r>
            <a:r>
              <a:rPr lang="it-IT" dirty="0">
                <a:ea typeface="Tahoma" pitchFamily="34" charset="0"/>
                <a:cs typeface="Tahoma" pitchFamily="34" charset="0"/>
              </a:rPr>
              <a:t>.  La voce </a:t>
            </a:r>
            <a:r>
              <a:rPr lang="it-IT" b="1" dirty="0">
                <a:ea typeface="Tahoma" pitchFamily="34" charset="0"/>
                <a:cs typeface="Tahoma" pitchFamily="34" charset="0"/>
              </a:rPr>
              <a:t>non riflette tutti i crediti</a:t>
            </a:r>
            <a:r>
              <a:rPr lang="it-IT" dirty="0">
                <a:ea typeface="Tahoma" pitchFamily="34" charset="0"/>
                <a:cs typeface="Tahoma" pitchFamily="34" charset="0"/>
              </a:rPr>
              <a:t>  a causa – ad esempio – di mancata inclusione di talune vendite, per errori legati alla numerosità dei clienti o dispersione geografica dei punti di vendita o per frode</a:t>
            </a:r>
          </a:p>
          <a:p>
            <a:pPr>
              <a:spcAft>
                <a:spcPts val="600"/>
              </a:spcAft>
              <a:defRPr/>
            </a:pPr>
            <a:endParaRPr lang="it-IT" dirty="0">
              <a:ea typeface="Tahoma" pitchFamily="34" charset="0"/>
              <a:cs typeface="Tahoma" pitchFamily="34" charset="0"/>
            </a:endParaRPr>
          </a:p>
          <a:p>
            <a:pPr>
              <a:spcAft>
                <a:spcPts val="600"/>
              </a:spcAft>
              <a:defRPr/>
            </a:pPr>
            <a:r>
              <a:rPr lang="it-IT" sz="1400" b="1" i="1" dirty="0">
                <a:ea typeface="Tahoma" pitchFamily="34" charset="0"/>
                <a:cs typeface="Tahoma" pitchFamily="34" charset="0"/>
              </a:rPr>
              <a:t>Rischi di accuratezza</a:t>
            </a:r>
            <a:r>
              <a:rPr lang="it-IT" dirty="0">
                <a:ea typeface="Tahoma" pitchFamily="34" charset="0"/>
                <a:cs typeface="Tahoma" pitchFamily="34" charset="0"/>
              </a:rPr>
              <a:t>. I crediti  </a:t>
            </a:r>
            <a:r>
              <a:rPr lang="it-IT" b="1" dirty="0">
                <a:ea typeface="Tahoma" pitchFamily="34" charset="0"/>
                <a:cs typeface="Tahoma" pitchFamily="34" charset="0"/>
              </a:rPr>
              <a:t>sono registrati per importi non corretti</a:t>
            </a:r>
            <a:r>
              <a:rPr lang="it-IT" dirty="0">
                <a:ea typeface="Tahoma" pitchFamily="34" charset="0"/>
                <a:cs typeface="Tahoma" pitchFamily="34" charset="0"/>
              </a:rPr>
              <a:t>  a causa - ad esempio -  della difficoltà di applicare principi di contabili complessi.</a:t>
            </a:r>
          </a:p>
          <a:p>
            <a:pPr>
              <a:spcAft>
                <a:spcPts val="600"/>
              </a:spcAft>
              <a:defRPr/>
            </a:pPr>
            <a:r>
              <a:rPr lang="it-IT" dirty="0">
                <a:ea typeface="Tahoma" pitchFamily="34" charset="0"/>
                <a:cs typeface="Tahoma" pitchFamily="34" charset="0"/>
              </a:rPr>
              <a:t>	 </a:t>
            </a:r>
          </a:p>
          <a:p>
            <a:pPr>
              <a:spcAft>
                <a:spcPts val="600"/>
              </a:spcAft>
              <a:defRPr/>
            </a:pPr>
            <a:r>
              <a:rPr lang="it-IT" sz="1400" b="1" i="1" dirty="0">
                <a:ea typeface="Tahoma" pitchFamily="34" charset="0"/>
                <a:cs typeface="Tahoma" pitchFamily="34" charset="0"/>
              </a:rPr>
              <a:t>Rischi di valutazione</a:t>
            </a:r>
            <a:r>
              <a:rPr lang="it-IT" dirty="0">
                <a:ea typeface="Tahoma" pitchFamily="34" charset="0"/>
                <a:cs typeface="Tahoma" pitchFamily="34" charset="0"/>
              </a:rPr>
              <a:t>.  La voce </a:t>
            </a:r>
            <a:r>
              <a:rPr lang="it-IT" b="1" dirty="0">
                <a:ea typeface="Tahoma" pitchFamily="34" charset="0"/>
                <a:cs typeface="Tahoma" pitchFamily="34" charset="0"/>
              </a:rPr>
              <a:t>non è riflessa al valore realizzabile </a:t>
            </a:r>
            <a:r>
              <a:rPr lang="it-IT" dirty="0">
                <a:ea typeface="Tahoma" pitchFamily="34" charset="0"/>
                <a:cs typeface="Tahoma" pitchFamily="34" charset="0"/>
              </a:rPr>
              <a:t>a causa – ad esempio – della mancata considerazione dei rischi d’esigibilità in relazione all’incremento dello scaduto, a difficoltà finanziarie dei clienti, resi e contestazioni.</a:t>
            </a:r>
          </a:p>
          <a:p>
            <a:pPr>
              <a:spcAft>
                <a:spcPts val="600"/>
              </a:spcAft>
              <a:defRPr/>
            </a:pPr>
            <a:endParaRPr lang="it-IT" dirty="0">
              <a:ea typeface="Tahoma" pitchFamily="34" charset="0"/>
              <a:cs typeface="Tahoma" pitchFamily="34" charset="0"/>
            </a:endParaRPr>
          </a:p>
          <a:p>
            <a:pPr>
              <a:spcAft>
                <a:spcPts val="600"/>
              </a:spcAft>
              <a:defRPr/>
            </a:pPr>
            <a:r>
              <a:rPr lang="it-IT" sz="1400" b="1" i="1" dirty="0">
                <a:ea typeface="Tahoma" pitchFamily="34" charset="0"/>
                <a:cs typeface="Tahoma" pitchFamily="34" charset="0"/>
              </a:rPr>
              <a:t>Rischi di titolarità</a:t>
            </a:r>
            <a:r>
              <a:rPr lang="it-IT" dirty="0">
                <a:ea typeface="Tahoma" pitchFamily="34" charset="0"/>
                <a:cs typeface="Tahoma" pitchFamily="34" charset="0"/>
              </a:rPr>
              <a:t>.  La voce include </a:t>
            </a:r>
            <a:r>
              <a:rPr lang="it-IT" b="1" dirty="0">
                <a:ea typeface="Tahoma" pitchFamily="34" charset="0"/>
                <a:cs typeface="Tahoma" pitchFamily="34" charset="0"/>
              </a:rPr>
              <a:t>crediti non di titolarità </a:t>
            </a:r>
            <a:r>
              <a:rPr lang="it-IT" dirty="0">
                <a:ea typeface="Tahoma" pitchFamily="34" charset="0"/>
                <a:cs typeface="Tahoma" pitchFamily="34" charset="0"/>
              </a:rPr>
              <a:t>dell’impresa a causa – ad esempio – dell’inclusione di partite di titolarità di terzi.  </a:t>
            </a:r>
          </a:p>
          <a:p>
            <a:pPr>
              <a:spcAft>
                <a:spcPts val="600"/>
              </a:spcAft>
              <a:defRPr/>
            </a:pPr>
            <a:endParaRPr lang="it-IT" dirty="0">
              <a:ea typeface="Tahoma" pitchFamily="34" charset="0"/>
              <a:cs typeface="Tahoma" pitchFamily="34" charset="0"/>
            </a:endParaRPr>
          </a:p>
          <a:p>
            <a:pPr>
              <a:spcAft>
                <a:spcPts val="600"/>
              </a:spcAft>
              <a:defRPr/>
            </a:pPr>
            <a:r>
              <a:rPr lang="it-IT" sz="1400" b="1" i="1" dirty="0">
                <a:ea typeface="Tahoma" pitchFamily="34" charset="0"/>
                <a:cs typeface="Tahoma" pitchFamily="34" charset="0"/>
              </a:rPr>
              <a:t>Rischi di informativa</a:t>
            </a:r>
            <a:r>
              <a:rPr lang="it-IT" dirty="0">
                <a:ea typeface="Tahoma" pitchFamily="34" charset="0"/>
                <a:cs typeface="Tahoma" pitchFamily="34" charset="0"/>
              </a:rPr>
              <a:t>. La voce </a:t>
            </a:r>
            <a:r>
              <a:rPr lang="it-IT" b="1" dirty="0">
                <a:ea typeface="Tahoma" pitchFamily="34" charset="0"/>
                <a:cs typeface="Tahoma" pitchFamily="34" charset="0"/>
              </a:rPr>
              <a:t>non è classificata ed illustrata </a:t>
            </a:r>
            <a:r>
              <a:rPr lang="it-IT" dirty="0">
                <a:ea typeface="Tahoma" pitchFamily="34" charset="0"/>
                <a:cs typeface="Tahoma" pitchFamily="34" charset="0"/>
              </a:rPr>
              <a:t>secondo i principi contabili applicati</a:t>
            </a:r>
          </a:p>
          <a:p>
            <a:pPr>
              <a:spcAft>
                <a:spcPts val="600"/>
              </a:spcAft>
              <a:defRPr/>
            </a:pPr>
            <a:endParaRPr lang="it-IT" dirty="0">
              <a:ea typeface="Tahoma" pitchFamily="34" charset="0"/>
              <a:cs typeface="Tahoma" pitchFamily="34" charset="0"/>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Principali rischi di errore</a:t>
            </a:r>
            <a:endParaRPr lang="en-US" dirty="0"/>
          </a:p>
          <a:p>
            <a:endParaRPr lang="en-US" noProof="0" dirty="0"/>
          </a:p>
        </p:txBody>
      </p:sp>
    </p:spTree>
    <p:extLst>
      <p:ext uri="{BB962C8B-B14F-4D97-AF65-F5344CB8AC3E}">
        <p14:creationId xmlns:p14="http://schemas.microsoft.com/office/powerpoint/2010/main" val="135413044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6"/>
          </p:nvPr>
        </p:nvSpPr>
        <p:spPr>
          <a:xfrm>
            <a:off x="376239" y="1228437"/>
            <a:ext cx="8268998" cy="5146706"/>
          </a:xfrm>
        </p:spPr>
        <p:txBody>
          <a:bodyPr>
            <a:normAutofit lnSpcReduction="10000"/>
          </a:bodyPr>
          <a:lstStyle/>
          <a:p>
            <a:pPr>
              <a:spcBef>
                <a:spcPct val="0"/>
              </a:spcBef>
              <a:spcAft>
                <a:spcPts val="600"/>
              </a:spcAft>
            </a:pPr>
            <a:r>
              <a:rPr lang="it-IT" altLang="en-US" b="1" dirty="0">
                <a:cs typeface="Tahoma" panose="020B0604030504040204" pitchFamily="34" charset="0"/>
              </a:rPr>
              <a:t>Procedure di conformità.  </a:t>
            </a:r>
            <a:r>
              <a:rPr lang="it-IT" altLang="en-US" dirty="0">
                <a:cs typeface="Tahoma" panose="020B0604030504040204" pitchFamily="34" charset="0"/>
              </a:rPr>
              <a:t>Consistono nella verifica dell’efficacia operativa delle attività di controllo sulla concessione di credito e </a:t>
            </a:r>
            <a:r>
              <a:rPr lang="it-IT" altLang="en-US" dirty="0" err="1">
                <a:cs typeface="Tahoma" panose="020B0604030504040204" pitchFamily="34" charset="0"/>
              </a:rPr>
              <a:t>processazione</a:t>
            </a:r>
            <a:r>
              <a:rPr lang="it-IT" altLang="en-US" dirty="0">
                <a:cs typeface="Tahoma" panose="020B0604030504040204" pitchFamily="34" charset="0"/>
              </a:rPr>
              <a:t> delle vendite: ad esempio </a:t>
            </a:r>
            <a:r>
              <a:rPr lang="it-IT" altLang="en-US" i="1" dirty="0">
                <a:cs typeface="Tahoma" panose="020B0604030504040204" pitchFamily="34" charset="0"/>
              </a:rPr>
              <a:t>autorizzazione dei crediti</a:t>
            </a:r>
            <a:r>
              <a:rPr lang="it-IT" altLang="en-US" dirty="0">
                <a:cs typeface="Tahoma" panose="020B0604030504040204" pitchFamily="34" charset="0"/>
              </a:rPr>
              <a:t>; </a:t>
            </a:r>
            <a:r>
              <a:rPr lang="it-IT" altLang="en-US" i="1" dirty="0">
                <a:cs typeface="Tahoma" panose="020B0604030504040204" pitchFamily="34" charset="0"/>
              </a:rPr>
              <a:t>comparazione del saldo </a:t>
            </a:r>
            <a:r>
              <a:rPr lang="it-IT" altLang="en-US" dirty="0">
                <a:cs typeface="Tahoma" panose="020B0604030504040204" pitchFamily="34" charset="0"/>
              </a:rPr>
              <a:t>con budget e preconsuntivo; </a:t>
            </a:r>
            <a:r>
              <a:rPr lang="it-IT" altLang="en-US" i="1" dirty="0" err="1">
                <a:cs typeface="Tahoma" panose="020B0604030504040204" pitchFamily="34" charset="0"/>
              </a:rPr>
              <a:t>processazione</a:t>
            </a:r>
            <a:r>
              <a:rPr lang="it-IT" altLang="en-US" dirty="0">
                <a:cs typeface="Tahoma" panose="020B0604030504040204" pitchFamily="34" charset="0"/>
              </a:rPr>
              <a:t> dei contratti di vendite. </a:t>
            </a:r>
            <a:endParaRPr lang="it-IT" altLang="en-US" b="1" dirty="0">
              <a:cs typeface="Tahoma" panose="020B0604030504040204" pitchFamily="34" charset="0"/>
            </a:endParaRP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Procedure di analisi comparativa. </a:t>
            </a:r>
            <a:r>
              <a:rPr lang="it-IT" altLang="en-US" dirty="0">
                <a:cs typeface="Tahoma" panose="020B0604030504040204" pitchFamily="34" charset="0"/>
              </a:rPr>
              <a:t>Consistono in verifiche della congruità del saldo dei crediti tenuto conto di altre grandezze, di bilancio e non, ad esso correlate (volume di vendite, termini di pagamento, andamento degli incassi). </a:t>
            </a: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Verifica della composizione del saldo verso clienti. </a:t>
            </a:r>
            <a:r>
              <a:rPr lang="it-IT" altLang="en-US" dirty="0">
                <a:cs typeface="Tahoma" panose="020B0604030504040204" pitchFamily="34" charset="0"/>
              </a:rPr>
              <a:t>Viene effettuata sulla base della</a:t>
            </a:r>
            <a:r>
              <a:rPr lang="it-IT" altLang="en-US" b="1" dirty="0">
                <a:cs typeface="Tahoma" panose="020B0604030504040204" pitchFamily="34" charset="0"/>
              </a:rPr>
              <a:t> </a:t>
            </a:r>
            <a:r>
              <a:rPr lang="it-IT" altLang="en-US" dirty="0">
                <a:cs typeface="Tahoma" panose="020B0604030504040204" pitchFamily="34" charset="0"/>
              </a:rPr>
              <a:t>lista saldi verso clienti il cui totale deve essere quadrato con la contabilità generale. L’esame è finalizzato ad evidenziare presenza di eventuali  partite inusuali o anomale (saldi avere, conti transitori con saldo diverso da zero), saldi verso parti correlate, clienti con saldi significativi, ecc.)</a:t>
            </a:r>
          </a:p>
          <a:p>
            <a:pPr>
              <a:spcBef>
                <a:spcPts val="60"/>
              </a:spcBef>
              <a:spcAft>
                <a:spcPts val="600"/>
              </a:spcAft>
              <a:defRPr/>
            </a:pPr>
            <a:endParaRPr lang="it-IT" b="1" dirty="0">
              <a:ea typeface="Tahoma" pitchFamily="34" charset="0"/>
              <a:cs typeface="Tahoma" pitchFamily="34" charset="0"/>
            </a:endParaRPr>
          </a:p>
          <a:p>
            <a:pPr>
              <a:spcBef>
                <a:spcPts val="60"/>
              </a:spcBef>
              <a:spcAft>
                <a:spcPts val="600"/>
              </a:spcAft>
              <a:defRPr/>
            </a:pPr>
            <a:r>
              <a:rPr lang="it-IT" b="1" dirty="0">
                <a:ea typeface="Tahoma" pitchFamily="34" charset="0"/>
                <a:cs typeface="Tahoma" pitchFamily="34" charset="0"/>
              </a:rPr>
              <a:t>Conferme esterne</a:t>
            </a:r>
            <a:r>
              <a:rPr lang="it-IT" dirty="0">
                <a:ea typeface="Tahoma" pitchFamily="34" charset="0"/>
                <a:cs typeface="Tahoma" pitchFamily="34" charset="0"/>
              </a:rPr>
              <a:t>. Consistono nell’invio a clienti di lettere con richiesta di confermare il saldo o - se discordanti - di indicare le partite in disaccordo. Può includere la richiesta di </a:t>
            </a:r>
            <a:r>
              <a:rPr lang="it-IT" u="sng" dirty="0">
                <a:ea typeface="Tahoma" pitchFamily="34" charset="0"/>
                <a:cs typeface="Tahoma" pitchFamily="34" charset="0"/>
              </a:rPr>
              <a:t>conferma dei termini</a:t>
            </a:r>
            <a:r>
              <a:rPr lang="it-IT" dirty="0">
                <a:ea typeface="Tahoma" pitchFamily="34" charset="0"/>
                <a:cs typeface="Tahoma" pitchFamily="34" charset="0"/>
              </a:rPr>
              <a:t> contrattuali di certe operazioni o altri aspetti specifici. La lettera include l’indicazione del saldo del credito da confermare - e l’estratto conto - perché interessa ottenere conferma del credito ‘‘iscritto’’.</a:t>
            </a:r>
          </a:p>
          <a:p>
            <a:pPr>
              <a:spcBef>
                <a:spcPts val="60"/>
              </a:spcBef>
              <a:spcAft>
                <a:spcPts val="600"/>
              </a:spcAft>
              <a:defRPr/>
            </a:pPr>
            <a:r>
              <a:rPr lang="it-IT" dirty="0">
                <a:ea typeface="Tahoma" pitchFamily="34" charset="0"/>
                <a:cs typeface="Tahoma" pitchFamily="34" charset="0"/>
              </a:rPr>
              <a:t> </a:t>
            </a:r>
          </a:p>
          <a:p>
            <a:pPr>
              <a:spcBef>
                <a:spcPts val="60"/>
              </a:spcBef>
              <a:spcAft>
                <a:spcPts val="600"/>
              </a:spcAft>
              <a:defRPr/>
            </a:pPr>
            <a:r>
              <a:rPr lang="it-IT" b="1" dirty="0">
                <a:ea typeface="Tahoma" pitchFamily="34" charset="0"/>
                <a:cs typeface="Tahoma" pitchFamily="34" charset="0"/>
              </a:rPr>
              <a:t>Verifica delle riconciliazioni tra saldi per contabilità e saldi per clienti. </a:t>
            </a:r>
            <a:r>
              <a:rPr lang="it-IT" dirty="0">
                <a:ea typeface="Tahoma" pitchFamily="34" charset="0"/>
                <a:cs typeface="Tahoma" pitchFamily="34" charset="0"/>
              </a:rPr>
              <a:t>Consiste in ricalcolo (correttezza aritmetica) della riconciliazione ed  ispezione documentale delle partite in riconciliazione per verificare l’</a:t>
            </a:r>
            <a:r>
              <a:rPr lang="it-IT" u="sng" dirty="0">
                <a:ea typeface="Tahoma" pitchFamily="34" charset="0"/>
                <a:cs typeface="Tahoma" pitchFamily="34" charset="0"/>
              </a:rPr>
              <a:t>accuratezza</a:t>
            </a:r>
            <a:r>
              <a:rPr lang="it-IT" dirty="0">
                <a:ea typeface="Tahoma" pitchFamily="34" charset="0"/>
                <a:cs typeface="Tahoma" pitchFamily="34" charset="0"/>
              </a:rPr>
              <a:t> delle registrazioni per importo e competenza economica.</a:t>
            </a:r>
          </a:p>
          <a:p>
            <a:pPr>
              <a:spcBef>
                <a:spcPts val="60"/>
              </a:spcBef>
              <a:spcAft>
                <a:spcPts val="600"/>
              </a:spcAft>
              <a:defRPr/>
            </a:pPr>
            <a:endParaRPr lang="it-IT" b="1" dirty="0">
              <a:ea typeface="Tahoma" pitchFamily="34" charset="0"/>
              <a:cs typeface="Tahoma" pitchFamily="34" charset="0"/>
            </a:endParaRPr>
          </a:p>
          <a:p>
            <a:pPr>
              <a:spcBef>
                <a:spcPts val="60"/>
              </a:spcBef>
              <a:spcAft>
                <a:spcPts val="600"/>
              </a:spcAft>
              <a:defRPr/>
            </a:pPr>
            <a:r>
              <a:rPr lang="it-IT" b="1" dirty="0">
                <a:ea typeface="Tahoma" pitchFamily="34" charset="0"/>
                <a:cs typeface="Tahoma" pitchFamily="34" charset="0"/>
              </a:rPr>
              <a:t>Verifica di ‘‘alternative’’.</a:t>
            </a:r>
            <a:r>
              <a:rPr lang="it-IT" dirty="0">
                <a:ea typeface="Tahoma" pitchFamily="34" charset="0"/>
                <a:cs typeface="Tahoma" pitchFamily="34" charset="0"/>
              </a:rPr>
              <a:t> Consiste nell’ispezione documentale dei crediti verso i clienti che non hanno risposto alla lettera conferma saldi: incassi successivi, contratti, fatture, documenti di consegna per verificare </a:t>
            </a:r>
            <a:r>
              <a:rPr lang="it-IT" u="sng" dirty="0">
                <a:ea typeface="Tahoma" pitchFamily="34" charset="0"/>
                <a:cs typeface="Tahoma" pitchFamily="34" charset="0"/>
              </a:rPr>
              <a:t>esistenza e accuratezza</a:t>
            </a:r>
            <a:r>
              <a:rPr lang="it-IT" dirty="0">
                <a:ea typeface="Tahoma" pitchFamily="34" charset="0"/>
                <a:cs typeface="Tahoma" pitchFamily="34" charset="0"/>
              </a:rPr>
              <a:t> del credito iscritto</a:t>
            </a:r>
          </a:p>
          <a:p>
            <a:pPr marL="177800" indent="-177800">
              <a:spcBef>
                <a:spcPct val="0"/>
              </a:spcBef>
              <a:spcAft>
                <a:spcPts val="600"/>
              </a:spcAft>
              <a:buFontTx/>
              <a:buChar char="-"/>
            </a:pPr>
            <a:endParaRPr lang="it-IT" altLang="en-US" i="1" dirty="0">
              <a:solidFill>
                <a:srgbClr val="0033CC"/>
              </a:solidFill>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Procedure di revisione</a:t>
            </a:r>
            <a:endParaRPr lang="en-US" dirty="0"/>
          </a:p>
          <a:p>
            <a:endParaRPr lang="en-US" noProof="0" dirty="0"/>
          </a:p>
        </p:txBody>
      </p:sp>
    </p:spTree>
    <p:extLst>
      <p:ext uri="{BB962C8B-B14F-4D97-AF65-F5344CB8AC3E}">
        <p14:creationId xmlns:p14="http://schemas.microsoft.com/office/powerpoint/2010/main" val="337395594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Bef>
                <a:spcPts val="63"/>
              </a:spcBef>
              <a:spcAft>
                <a:spcPts val="600"/>
              </a:spcAft>
            </a:pPr>
            <a:r>
              <a:rPr lang="it-IT" altLang="en-US" b="1" dirty="0">
                <a:cs typeface="Tahoma" panose="020B0604030504040204" pitchFamily="34" charset="0"/>
              </a:rPr>
              <a:t>Test di </a:t>
            </a:r>
            <a:r>
              <a:rPr lang="it-IT" altLang="en-US" b="1" dirty="0" err="1">
                <a:cs typeface="Tahoma" panose="020B0604030504040204" pitchFamily="34" charset="0"/>
              </a:rPr>
              <a:t>cut</a:t>
            </a:r>
            <a:r>
              <a:rPr lang="it-IT" altLang="en-US" b="1" dirty="0">
                <a:cs typeface="Tahoma" panose="020B0604030504040204" pitchFamily="34" charset="0"/>
              </a:rPr>
              <a:t>-off delle vendite. </a:t>
            </a:r>
            <a:r>
              <a:rPr lang="it-IT" altLang="en-US" dirty="0">
                <a:cs typeface="Tahoma" panose="020B0604030504040204" pitchFamily="34" charset="0"/>
              </a:rPr>
              <a:t>Consiste nell’ispezione documentale di talune vendite, immediatamente prima e immediatamente dopo la data di riferimento del bilancio, per verificare la registrazione per competenza tenuto conto dei termini di trasferimento della proprietà dei beni e delle risultanze della documentazione di spedizione.  </a:t>
            </a:r>
          </a:p>
          <a:p>
            <a:pPr>
              <a:spcBef>
                <a:spcPts val="63"/>
              </a:spcBef>
              <a:spcAft>
                <a:spcPts val="600"/>
              </a:spcAft>
            </a:pPr>
            <a:endParaRPr lang="it-IT" altLang="en-US"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Verifica del valore realizzabile. </a:t>
            </a:r>
            <a:r>
              <a:rPr lang="it-IT" altLang="en-US" dirty="0">
                <a:cs typeface="Tahoma" panose="020B0604030504040204" pitchFamily="34" charset="0"/>
              </a:rPr>
              <a:t>Consiste nell’esecuzione di una o più delle verifiche previste dal principio ISA 540 sulla revisione delle stime contabili:</a:t>
            </a:r>
          </a:p>
          <a:p>
            <a:pPr marL="171450" indent="-171450">
              <a:spcBef>
                <a:spcPct val="0"/>
              </a:spcBef>
              <a:spcAft>
                <a:spcPts val="600"/>
              </a:spcAft>
              <a:buFont typeface="Arial" panose="020B0604020202020204" pitchFamily="34" charset="0"/>
              <a:buChar char="•"/>
            </a:pPr>
            <a:r>
              <a:rPr lang="it-IT" altLang="en-US" u="sng" dirty="0">
                <a:cs typeface="Tahoma" panose="020B0604030504040204" pitchFamily="34" charset="0"/>
              </a:rPr>
              <a:t>verifica</a:t>
            </a:r>
            <a:r>
              <a:rPr lang="it-IT" altLang="en-US" dirty="0">
                <a:cs typeface="Tahoma" panose="020B0604030504040204" pitchFamily="34" charset="0"/>
              </a:rPr>
              <a:t> degli eventi successivi;  </a:t>
            </a:r>
          </a:p>
          <a:p>
            <a:pPr marL="171450" indent="-171450">
              <a:spcBef>
                <a:spcPct val="0"/>
              </a:spcBef>
              <a:spcAft>
                <a:spcPts val="600"/>
              </a:spcAft>
              <a:buFont typeface="Arial" panose="020B0604020202020204" pitchFamily="34" charset="0"/>
              <a:buChar char="•"/>
            </a:pPr>
            <a:r>
              <a:rPr lang="it-IT" altLang="en-US" u="sng" dirty="0">
                <a:cs typeface="Tahoma" panose="020B0604030504040204" pitchFamily="34" charset="0"/>
              </a:rPr>
              <a:t>verifica</a:t>
            </a:r>
            <a:r>
              <a:rPr lang="it-IT" altLang="en-US" dirty="0">
                <a:cs typeface="Tahoma" panose="020B0604030504040204" pitchFamily="34" charset="0"/>
              </a:rPr>
              <a:t> del procedimento di stima e dei dati utilizzati; </a:t>
            </a:r>
          </a:p>
          <a:p>
            <a:pPr marL="171450" indent="-171450">
              <a:spcBef>
                <a:spcPct val="0"/>
              </a:spcBef>
              <a:spcAft>
                <a:spcPts val="600"/>
              </a:spcAft>
              <a:buFont typeface="Arial" panose="020B0604020202020204" pitchFamily="34" charset="0"/>
              <a:buChar char="•"/>
            </a:pPr>
            <a:r>
              <a:rPr lang="it-IT" altLang="en-US" u="sng" dirty="0">
                <a:cs typeface="Tahoma" panose="020B0604030504040204" pitchFamily="34" charset="0"/>
              </a:rPr>
              <a:t>verifica</a:t>
            </a:r>
            <a:r>
              <a:rPr lang="it-IT" altLang="en-US" dirty="0">
                <a:cs typeface="Tahoma" panose="020B0604030504040204" pitchFamily="34" charset="0"/>
              </a:rPr>
              <a:t> dell’efficacia dei controlli sulla stima combinata con verifica della correttezza della stima;</a:t>
            </a:r>
          </a:p>
          <a:p>
            <a:pPr marL="171450" indent="-171450">
              <a:spcBef>
                <a:spcPct val="0"/>
              </a:spcBef>
              <a:spcAft>
                <a:spcPts val="600"/>
              </a:spcAft>
              <a:buFont typeface="Arial" panose="020B0604020202020204" pitchFamily="34" charset="0"/>
              <a:buChar char="•"/>
            </a:pPr>
            <a:r>
              <a:rPr lang="it-IT" altLang="en-US" u="sng" dirty="0">
                <a:cs typeface="Tahoma" panose="020B0604030504040204" pitchFamily="34" charset="0"/>
              </a:rPr>
              <a:t>elaborazione</a:t>
            </a:r>
            <a:r>
              <a:rPr lang="it-IT" altLang="en-US" dirty="0">
                <a:cs typeface="Tahoma" panose="020B0604030504040204" pitchFamily="34" charset="0"/>
              </a:rPr>
              <a:t> di una stima indipendente del revisore preceduta </a:t>
            </a:r>
            <a:r>
              <a:rPr lang="it-IT" altLang="en-US" i="1" dirty="0">
                <a:cs typeface="Tahoma" panose="020B0604030504040204" pitchFamily="34" charset="0"/>
              </a:rPr>
              <a:t>in ogni caso</a:t>
            </a:r>
            <a:r>
              <a:rPr lang="it-IT" altLang="en-US" dirty="0">
                <a:cs typeface="Tahoma" panose="020B0604030504040204" pitchFamily="34" charset="0"/>
              </a:rPr>
              <a:t> dall’ analisi dei metodi di stima adottati dall’impresa. </a:t>
            </a:r>
          </a:p>
          <a:p>
            <a:pPr>
              <a:spcBef>
                <a:spcPct val="0"/>
              </a:spcBef>
              <a:spcAft>
                <a:spcPts val="600"/>
              </a:spcAft>
            </a:pPr>
            <a:r>
              <a:rPr lang="it-IT" altLang="en-US" dirty="0">
                <a:cs typeface="Tahoma" panose="020B0604030504040204" pitchFamily="34" charset="0"/>
              </a:rPr>
              <a:t>I fenomeni da stimare possono essere insolvenza, resi, contestazioni da valutare sulla base di dati storici dell’impresa e di settore.</a:t>
            </a:r>
          </a:p>
          <a:p>
            <a:pPr>
              <a:spcBef>
                <a:spcPct val="0"/>
              </a:spcBef>
              <a:spcAft>
                <a:spcPts val="600"/>
              </a:spcAft>
            </a:pPr>
            <a:r>
              <a:rPr lang="it-IT" altLang="en-US" dirty="0">
                <a:cs typeface="Tahoma" panose="020B0604030504040204" pitchFamily="34" charset="0"/>
              </a:rPr>
              <a:t>Tra le altre procedure: </a:t>
            </a:r>
          </a:p>
          <a:p>
            <a:pPr marL="171450" indent="-171450">
              <a:spcBef>
                <a:spcPct val="0"/>
              </a:spcBef>
              <a:spcAft>
                <a:spcPts val="600"/>
              </a:spcAft>
              <a:buFontTx/>
              <a:buChar char="-"/>
            </a:pPr>
            <a:r>
              <a:rPr lang="it-IT" altLang="en-US" dirty="0">
                <a:cs typeface="Tahoma" panose="020B0604030504040204" pitchFamily="34" charset="0"/>
              </a:rPr>
              <a:t>Colloqui con l’ufficio legale interno che si occupa della gestione dei crediti</a:t>
            </a:r>
          </a:p>
          <a:p>
            <a:pPr marL="171450" indent="-171450">
              <a:spcBef>
                <a:spcPct val="0"/>
              </a:spcBef>
              <a:spcAft>
                <a:spcPts val="600"/>
              </a:spcAft>
              <a:buFontTx/>
              <a:buChar char="-"/>
            </a:pPr>
            <a:r>
              <a:rPr lang="it-IT" altLang="en-US" dirty="0" err="1">
                <a:cs typeface="Tahoma" panose="020B0604030504040204" pitchFamily="34" charset="0"/>
              </a:rPr>
              <a:t>Circolarizzazione</a:t>
            </a:r>
            <a:r>
              <a:rPr lang="it-IT" altLang="en-US" dirty="0">
                <a:cs typeface="Tahoma" panose="020B0604030504040204" pitchFamily="34" charset="0"/>
              </a:rPr>
              <a:t> del consulente legale incaricato delle attività di recupero crediti</a:t>
            </a:r>
          </a:p>
          <a:p>
            <a:pPr>
              <a:spcBef>
                <a:spcPct val="0"/>
              </a:spcBef>
              <a:spcAft>
                <a:spcPts val="600"/>
              </a:spcAft>
            </a:pPr>
            <a:r>
              <a:rPr lang="it-IT" altLang="en-US" b="1" dirty="0">
                <a:cs typeface="Tahoma" panose="020B0604030504040204" pitchFamily="34" charset="0"/>
              </a:rPr>
              <a:t> </a:t>
            </a:r>
          </a:p>
          <a:p>
            <a:pPr>
              <a:spcBef>
                <a:spcPct val="0"/>
              </a:spcBef>
              <a:spcAft>
                <a:spcPts val="600"/>
              </a:spcAft>
            </a:pPr>
            <a:r>
              <a:rPr lang="it-IT" altLang="en-US" b="1" dirty="0">
                <a:cs typeface="Tahoma" panose="020B0604030504040204" pitchFamily="34" charset="0"/>
              </a:rPr>
              <a:t>Verifica della classificazione e informativa. </a:t>
            </a:r>
            <a:r>
              <a:rPr lang="it-IT" altLang="en-US" dirty="0">
                <a:cs typeface="Tahoma" panose="020B0604030504040204" pitchFamily="34" charset="0"/>
              </a:rPr>
              <a:t>Conformità ai principi contabili applicati e concordanza</a:t>
            </a:r>
            <a:endParaRPr lang="it-IT" altLang="en-US" i="1" dirty="0">
              <a:solidFill>
                <a:srgbClr val="0033CC"/>
              </a:solidFill>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&lt;Segue&gt; Procedure di revisione</a:t>
            </a:r>
            <a:endParaRPr lang="en-US" dirty="0"/>
          </a:p>
          <a:p>
            <a:endParaRPr lang="en-US" noProof="0" dirty="0"/>
          </a:p>
        </p:txBody>
      </p:sp>
    </p:spTree>
    <p:extLst>
      <p:ext uri="{BB962C8B-B14F-4D97-AF65-F5344CB8AC3E}">
        <p14:creationId xmlns:p14="http://schemas.microsoft.com/office/powerpoint/2010/main" val="175580162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0"/>
          </p:nvPr>
        </p:nvSpPr>
        <p:spPr>
          <a:xfrm>
            <a:off x="5430983" y="1350100"/>
            <a:ext cx="3336780" cy="4723072"/>
          </a:xfrm>
        </p:spPr>
        <p:style>
          <a:lnRef idx="2">
            <a:schemeClr val="accent1"/>
          </a:lnRef>
          <a:fillRef idx="1">
            <a:schemeClr val="lt1"/>
          </a:fillRef>
          <a:effectRef idx="0">
            <a:schemeClr val="accent1"/>
          </a:effectRef>
          <a:fontRef idx="minor">
            <a:schemeClr val="dk1"/>
          </a:fontRef>
        </p:style>
        <p:txBody>
          <a:bodyPr>
            <a:normAutofit fontScale="92500"/>
          </a:bodyPr>
          <a:lstStyle/>
          <a:p>
            <a:pPr marL="180000" algn="ctr">
              <a:spcBef>
                <a:spcPts val="600"/>
              </a:spcBef>
            </a:pPr>
            <a:r>
              <a:rPr lang="it-IT" altLang="it-IT" sz="1300" dirty="0"/>
              <a:t>  </a:t>
            </a:r>
            <a:r>
              <a:rPr lang="it-IT" altLang="it-IT" sz="1300" b="1" dirty="0">
                <a:solidFill>
                  <a:schemeClr val="tx1"/>
                </a:solidFill>
              </a:rPr>
              <a:t>ISA ITALIA 505</a:t>
            </a:r>
          </a:p>
          <a:p>
            <a:pPr marL="180000">
              <a:spcBef>
                <a:spcPts val="600"/>
              </a:spcBef>
            </a:pPr>
            <a:r>
              <a:rPr lang="it-IT" altLang="it-IT" sz="1300" dirty="0">
                <a:solidFill>
                  <a:schemeClr val="tx1"/>
                </a:solidFill>
              </a:rPr>
              <a:t>Il principio tratta dell’utilizzo da parte del revisore delle procedure di richiesta di conferma esterna per acquisire elementi probativi in risposta ai rischi individuati in conformità agli ISA Italia 330, 500 e 240</a:t>
            </a:r>
          </a:p>
          <a:p>
            <a:pPr marL="180000">
              <a:spcBef>
                <a:spcPts val="600"/>
              </a:spcBef>
            </a:pPr>
            <a:r>
              <a:rPr lang="it-IT" altLang="it-IT" sz="1300" dirty="0">
                <a:solidFill>
                  <a:schemeClr val="tx1"/>
                </a:solidFill>
              </a:rPr>
              <a:t>A differenza del PR n. 505, il principio non richiede obbligatoriamente invio di richiesta di conferma esterna a tutte le banche, ai clienti e ai fornitori.  </a:t>
            </a:r>
          </a:p>
          <a:p>
            <a:pPr marL="180000">
              <a:spcBef>
                <a:spcPts val="600"/>
              </a:spcBef>
            </a:pPr>
            <a:r>
              <a:rPr lang="it-IT" altLang="it-IT" sz="1300" dirty="0">
                <a:solidFill>
                  <a:schemeClr val="tx1"/>
                </a:solidFill>
              </a:rPr>
              <a:t>Resta però fermo che:</a:t>
            </a:r>
          </a:p>
          <a:p>
            <a:pPr marL="360000" lvl="6" indent="-285750">
              <a:spcBef>
                <a:spcPts val="600"/>
              </a:spcBef>
            </a:pPr>
            <a:r>
              <a:rPr lang="it-IT" altLang="it-IT" sz="1300" dirty="0"/>
              <a:t>il revisore debba considerare se le procedure di conferma esterna siano da svolgere come procedure di validità [ISA 330.19] </a:t>
            </a:r>
            <a:endParaRPr lang="it-IT" altLang="it-IT" sz="1300" dirty="0">
              <a:sym typeface="Wingdings" panose="05000000000000000000" pitchFamily="2" charset="2"/>
            </a:endParaRPr>
          </a:p>
          <a:p>
            <a:pPr marL="360000" lvl="6" indent="-285750">
              <a:spcBef>
                <a:spcPts val="600"/>
              </a:spcBef>
            </a:pPr>
            <a:r>
              <a:rPr lang="it-IT" altLang="it-IT" sz="1300" dirty="0">
                <a:sym typeface="Wingdings" panose="05000000000000000000" pitchFamily="2" charset="2"/>
              </a:rPr>
              <a:t>gli elementi probativi da fonti esterne possono essere più attendibili</a:t>
            </a:r>
          </a:p>
          <a:p>
            <a:pPr marL="457200" indent="-457200">
              <a:spcBef>
                <a:spcPts val="1200"/>
              </a:spcBef>
              <a:buFont typeface="Arial" panose="020B0604020202020204" pitchFamily="34" charset="0"/>
              <a:buChar char="•"/>
            </a:pPr>
            <a:endParaRPr lang="it-IT" altLang="it-IT" sz="1200" dirty="0"/>
          </a:p>
          <a:p>
            <a:pPr>
              <a:spcBef>
                <a:spcPct val="0"/>
              </a:spcBef>
              <a:spcAft>
                <a:spcPts val="600"/>
              </a:spcAft>
            </a:pPr>
            <a:endParaRPr lang="it-IT" altLang="en-US" i="1" dirty="0">
              <a:solidFill>
                <a:srgbClr val="0033CC"/>
              </a:solidFill>
            </a:endParaRPr>
          </a:p>
        </p:txBody>
      </p:sp>
      <p:sp>
        <p:nvSpPr>
          <p:cNvPr id="4" name="Content Placeholder 3"/>
          <p:cNvSpPr>
            <a:spLocks noGrp="1"/>
          </p:cNvSpPr>
          <p:nvPr>
            <p:ph sz="quarter" idx="16"/>
          </p:nvPr>
        </p:nvSpPr>
        <p:spPr>
          <a:xfrm>
            <a:off x="376238" y="1665288"/>
            <a:ext cx="4731471" cy="4716462"/>
          </a:xfrm>
        </p:spPr>
        <p:txBody>
          <a:bodyPr>
            <a:normAutofit/>
          </a:bodyPr>
          <a:lstStyle/>
          <a:p>
            <a:pPr marL="171450" indent="-171450">
              <a:lnSpc>
                <a:spcPct val="110000"/>
              </a:lnSpc>
              <a:buFont typeface="Arial" panose="020B0604020202020204" pitchFamily="34" charset="0"/>
              <a:buChar char="•"/>
            </a:pPr>
            <a:r>
              <a:rPr lang="it-IT" altLang="en-US" b="1" dirty="0"/>
              <a:t>Selezionare i saldi </a:t>
            </a:r>
            <a:r>
              <a:rPr lang="it-IT" altLang="en-US" dirty="0"/>
              <a:t>che devono essere verificati mediante conferma (</a:t>
            </a:r>
            <a:r>
              <a:rPr lang="it-IT" altLang="en-US" dirty="0" err="1"/>
              <a:t>circolarizzazione</a:t>
            </a:r>
            <a:r>
              <a:rPr lang="it-IT" altLang="en-US" dirty="0"/>
              <a:t>).  </a:t>
            </a:r>
          </a:p>
          <a:p>
            <a:pPr>
              <a:lnSpc>
                <a:spcPct val="110000"/>
              </a:lnSpc>
            </a:pPr>
            <a:r>
              <a:rPr lang="it-IT" altLang="en-US" dirty="0"/>
              <a:t>La selezione va fatta in base alla finalità che la </a:t>
            </a:r>
            <a:r>
              <a:rPr lang="it-IT" altLang="en-US" dirty="0" err="1"/>
              <a:t>circolarizzazione</a:t>
            </a:r>
            <a:r>
              <a:rPr lang="it-IT" altLang="en-US" dirty="0"/>
              <a:t> deve raggiungere, alla valutazione dei controlli in essere e in genere in base alla rischiosità/complessità della voce e delle relative procedure.</a:t>
            </a:r>
          </a:p>
          <a:p>
            <a:pPr>
              <a:lnSpc>
                <a:spcPct val="110000"/>
              </a:lnSpc>
            </a:pPr>
            <a:endParaRPr lang="it-IT" altLang="en-US" dirty="0"/>
          </a:p>
          <a:p>
            <a:pPr marL="171450" indent="-171450">
              <a:lnSpc>
                <a:spcPct val="110000"/>
              </a:lnSpc>
              <a:buFont typeface="Arial" panose="020B0604020202020204" pitchFamily="34" charset="0"/>
              <a:buChar char="•"/>
            </a:pPr>
            <a:r>
              <a:rPr lang="it-IT" altLang="en-US" b="1" dirty="0"/>
              <a:t>Inviare le lettere </a:t>
            </a:r>
            <a:r>
              <a:rPr lang="it-IT" altLang="en-US" dirty="0"/>
              <a:t>(su carta intestata della società) con richiesta di conferma diretta al revisore del saldo allegando estratto conto dettagliato.  </a:t>
            </a:r>
          </a:p>
          <a:p>
            <a:pPr>
              <a:lnSpc>
                <a:spcPct val="110000"/>
              </a:lnSpc>
            </a:pPr>
            <a:r>
              <a:rPr lang="it-IT" altLang="en-US" dirty="0"/>
              <a:t>Conservare due copie delle lettere inviate.  Fare un elenco di controllo della </a:t>
            </a:r>
            <a:r>
              <a:rPr lang="it-IT" altLang="en-US" dirty="0" err="1"/>
              <a:t>circolarizzazione</a:t>
            </a:r>
            <a:r>
              <a:rPr lang="it-IT" altLang="en-US" dirty="0"/>
              <a:t>.  Inviare una seconda richiesta a chi non ha risposto alla prima.</a:t>
            </a:r>
          </a:p>
          <a:p>
            <a:pPr marL="171450" indent="-171450">
              <a:buFont typeface="Arial" panose="020B0604020202020204" pitchFamily="34" charset="0"/>
              <a:buChar char="•"/>
            </a:pPr>
            <a:r>
              <a:rPr lang="it-IT" altLang="en-US" b="1" dirty="0"/>
              <a:t>Validare l’autenticità delle risposte ottenute </a:t>
            </a:r>
            <a:r>
              <a:rPr lang="it-IT" altLang="en-US" dirty="0"/>
              <a:t>e </a:t>
            </a:r>
            <a:r>
              <a:rPr lang="it-IT" altLang="en-US" b="1" dirty="0"/>
              <a:t>catalogarle</a:t>
            </a:r>
            <a:r>
              <a:rPr lang="it-IT" altLang="en-US" dirty="0"/>
              <a:t> tra “Concordanti” e “Non concordanti”</a:t>
            </a:r>
          </a:p>
          <a:p>
            <a:endParaRPr lang="en-US" dirty="0">
              <a:solidFill>
                <a:schemeClr val="accent3"/>
              </a:solidFill>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Procedure di validità – </a:t>
            </a:r>
            <a:r>
              <a:rPr lang="it-IT" altLang="en-US" i="1" dirty="0" err="1">
                <a:cs typeface="Tahoma" panose="020B0604030504040204" pitchFamily="34" charset="0"/>
              </a:rPr>
              <a:t>Circolarizzazioni</a:t>
            </a:r>
            <a:endParaRPr lang="it-IT" altLang="en-US" i="1" dirty="0">
              <a:cs typeface="Tahoma" panose="020B0604030504040204" pitchFamily="34" charset="0"/>
            </a:endParaRPr>
          </a:p>
          <a:p>
            <a:endParaRPr lang="en-US" dirty="0"/>
          </a:p>
          <a:p>
            <a:endParaRPr lang="en-US" noProof="0" dirty="0"/>
          </a:p>
        </p:txBody>
      </p:sp>
    </p:spTree>
    <p:extLst>
      <p:ext uri="{BB962C8B-B14F-4D97-AF65-F5344CB8AC3E}">
        <p14:creationId xmlns:p14="http://schemas.microsoft.com/office/powerpoint/2010/main" val="328592481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0"/>
          </p:nvPr>
        </p:nvSpPr>
        <p:spPr>
          <a:xfrm>
            <a:off x="5403273" y="1658679"/>
            <a:ext cx="3364489" cy="3846193"/>
          </a:xfrm>
        </p:spPr>
        <p:style>
          <a:lnRef idx="2">
            <a:schemeClr val="accent1"/>
          </a:lnRef>
          <a:fillRef idx="1">
            <a:schemeClr val="lt1"/>
          </a:fillRef>
          <a:effectRef idx="0">
            <a:schemeClr val="accent1"/>
          </a:effectRef>
          <a:fontRef idx="minor">
            <a:schemeClr val="dk1"/>
          </a:fontRef>
        </p:style>
        <p:txBody>
          <a:bodyPr>
            <a:normAutofit/>
          </a:bodyPr>
          <a:lstStyle/>
          <a:p>
            <a:pPr algn="ctr"/>
            <a:r>
              <a:rPr lang="it-IT" altLang="it-IT" sz="1200" b="1" dirty="0">
                <a:solidFill>
                  <a:schemeClr val="tx1"/>
                </a:solidFill>
              </a:rPr>
              <a:t>ISA ITALIA 505</a:t>
            </a:r>
          </a:p>
          <a:p>
            <a:pPr marL="180000">
              <a:defRPr/>
            </a:pPr>
            <a:r>
              <a:rPr lang="it-IT" sz="1200" dirty="0">
                <a:solidFill>
                  <a:schemeClr val="tx1"/>
                </a:solidFill>
              </a:rPr>
              <a:t>Nel caso di rifiuto da parte della direzione di consentire l’invio di una richiesta di conferma il revisore deve:</a:t>
            </a:r>
          </a:p>
          <a:p>
            <a:pPr lvl="3">
              <a:spcBef>
                <a:spcPts val="600"/>
              </a:spcBef>
              <a:defRPr/>
            </a:pPr>
            <a:r>
              <a:rPr lang="it-IT" dirty="0"/>
              <a:t>svolgere indagini sulle motivazioni del rifiuto e sulla ragionevolezza e validità delle stesse;</a:t>
            </a:r>
          </a:p>
          <a:p>
            <a:pPr lvl="3">
              <a:spcBef>
                <a:spcPts val="600"/>
              </a:spcBef>
              <a:defRPr/>
            </a:pPr>
            <a:r>
              <a:rPr lang="it-IT" dirty="0"/>
              <a:t>valutare le implicazioni sulla valutazione dei rischi di errori significativi (incluso il rischio di frode) e sulle altre procedure di revisione;</a:t>
            </a:r>
          </a:p>
          <a:p>
            <a:pPr lvl="3">
              <a:spcBef>
                <a:spcPts val="600"/>
              </a:spcBef>
              <a:defRPr/>
            </a:pPr>
            <a:r>
              <a:rPr lang="it-IT" dirty="0"/>
              <a:t>svolgere procedure di revisione alternative per acquisire elementi probativi pertinenti e attendibili.</a:t>
            </a:r>
          </a:p>
          <a:p>
            <a:pPr lvl="3">
              <a:spcBef>
                <a:spcPts val="600"/>
              </a:spcBef>
              <a:defRPr/>
            </a:pPr>
            <a:endParaRPr lang="it-IT" dirty="0"/>
          </a:p>
        </p:txBody>
      </p:sp>
      <p:sp>
        <p:nvSpPr>
          <p:cNvPr id="4" name="Content Placeholder 3"/>
          <p:cNvSpPr>
            <a:spLocks noGrp="1"/>
          </p:cNvSpPr>
          <p:nvPr>
            <p:ph sz="quarter" idx="16"/>
          </p:nvPr>
        </p:nvSpPr>
        <p:spPr>
          <a:xfrm>
            <a:off x="376238" y="1665288"/>
            <a:ext cx="4676053" cy="4716462"/>
          </a:xfrm>
        </p:spPr>
        <p:txBody>
          <a:bodyPr>
            <a:normAutofit/>
          </a:bodyPr>
          <a:lstStyle/>
          <a:p>
            <a:pPr marL="171450" indent="-171450">
              <a:buFont typeface="Arial" panose="020B0604020202020204" pitchFamily="34" charset="0"/>
              <a:buChar char="•"/>
            </a:pPr>
            <a:r>
              <a:rPr lang="it-IT" altLang="en-US" dirty="0"/>
              <a:t>Per le risposte “Non concordanti” </a:t>
            </a:r>
            <a:r>
              <a:rPr lang="it-IT" altLang="en-US" b="1" dirty="0"/>
              <a:t>ottenere un prospetto di raccordo </a:t>
            </a:r>
            <a:r>
              <a:rPr lang="it-IT" altLang="en-US" dirty="0"/>
              <a:t>tra il saldo della società e il saldo confermato dal cliente e per le poste in riconciliazione fare quanto segue:</a:t>
            </a:r>
          </a:p>
          <a:p>
            <a:pPr lvl="3">
              <a:lnSpc>
                <a:spcPct val="80000"/>
              </a:lnSpc>
            </a:pPr>
            <a:r>
              <a:rPr lang="it-IT" altLang="en-US" dirty="0"/>
              <a:t>per i pagamenti in transito (a campione se ritenuto opportuno) verificare la documentazione relativa al pagamento e accertare che il ritardo nel ricevimento e registrazione del pagamento sia normale o indicativo di possibili irregolarità o vizi procedurali;</a:t>
            </a:r>
          </a:p>
          <a:p>
            <a:pPr lvl="3">
              <a:lnSpc>
                <a:spcPct val="80000"/>
              </a:lnSpc>
            </a:pPr>
            <a:r>
              <a:rPr lang="it-IT" altLang="en-US" dirty="0"/>
              <a:t>per le fatture non registrate dai clienti  (a campione, se ritenuto opportuno) verificare la documentazione e confermare che la fattura è stata correttamente registrata per competenza dalla società.</a:t>
            </a:r>
          </a:p>
          <a:p>
            <a:pPr lvl="3">
              <a:lnSpc>
                <a:spcPct val="80000"/>
              </a:lnSpc>
            </a:pPr>
            <a:r>
              <a:rPr lang="it-IT" altLang="en-US" dirty="0"/>
              <a:t>per eventuali altre voci in disputa esaminare la documentazione e stabilire se il saldo della società è corretto o richiede di essere rettificato.</a:t>
            </a:r>
          </a:p>
          <a:p>
            <a:endParaRPr lang="en-US" dirty="0"/>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Procedure di validità – </a:t>
            </a:r>
            <a:r>
              <a:rPr lang="it-IT" altLang="en-US" i="1" dirty="0" err="1">
                <a:cs typeface="Tahoma" panose="020B0604030504040204" pitchFamily="34" charset="0"/>
              </a:rPr>
              <a:t>Circolarizzazioni</a:t>
            </a:r>
            <a:endParaRPr lang="it-IT" altLang="en-US" i="1" dirty="0">
              <a:cs typeface="Tahoma" panose="020B0604030504040204" pitchFamily="34" charset="0"/>
            </a:endParaRPr>
          </a:p>
          <a:p>
            <a:endParaRPr lang="en-US" dirty="0"/>
          </a:p>
          <a:p>
            <a:endParaRPr lang="en-US" noProof="0" dirty="0"/>
          </a:p>
        </p:txBody>
      </p:sp>
    </p:spTree>
    <p:extLst>
      <p:ext uri="{BB962C8B-B14F-4D97-AF65-F5344CB8AC3E}">
        <p14:creationId xmlns:p14="http://schemas.microsoft.com/office/powerpoint/2010/main" val="247033385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0"/>
          </p:nvPr>
        </p:nvSpPr>
        <p:spPr>
          <a:xfrm>
            <a:off x="376237" y="1665288"/>
            <a:ext cx="4509799" cy="4716463"/>
          </a:xfrm>
        </p:spPr>
        <p:txBody>
          <a:bodyPr>
            <a:normAutofit/>
          </a:bodyPr>
          <a:lstStyle/>
          <a:p>
            <a:pPr marL="171450" indent="-171450">
              <a:lnSpc>
                <a:spcPct val="110000"/>
              </a:lnSpc>
              <a:buFont typeface="Arial" panose="020B0604020202020204" pitchFamily="34" charset="0"/>
              <a:buChar char="•"/>
            </a:pPr>
            <a:r>
              <a:rPr lang="it-IT" altLang="en-US" dirty="0"/>
              <a:t>Per i clienti che non hanno risposto esaminare gli eventuali pagamenti successivi (a campione se ritenuto opportuno) e la documentazione di supporto (ordini, bolle di consegna, fatture)  che confermino l’autenticità dell’operazione che ha originato il credito.</a:t>
            </a:r>
          </a:p>
          <a:p>
            <a:pPr marL="171450" indent="-171450">
              <a:lnSpc>
                <a:spcPct val="110000"/>
              </a:lnSpc>
              <a:buFont typeface="Arial" panose="020B0604020202020204" pitchFamily="34" charset="0"/>
              <a:buChar char="•"/>
            </a:pPr>
            <a:r>
              <a:rPr lang="it-IT" altLang="en-US" dirty="0"/>
              <a:t>Se dalla </a:t>
            </a:r>
            <a:r>
              <a:rPr lang="it-IT" altLang="en-US" dirty="0" err="1"/>
              <a:t>circolarizzazione</a:t>
            </a:r>
            <a:r>
              <a:rPr lang="it-IT" altLang="en-US" dirty="0"/>
              <a:t> emergono errori o problemi ricorrenti di natura sistematica valutare il possibile impatto sul bilancio mediante le procedure più idonee allo scopo.</a:t>
            </a:r>
          </a:p>
          <a:p>
            <a:pPr marL="171450" indent="-171450">
              <a:lnSpc>
                <a:spcPct val="110000"/>
              </a:lnSpc>
              <a:buFont typeface="Arial" panose="020B0604020202020204" pitchFamily="34" charset="0"/>
              <a:buChar char="•"/>
            </a:pPr>
            <a:endParaRPr lang="it-IT" altLang="en-US" sz="1100" dirty="0"/>
          </a:p>
          <a:p>
            <a:pPr marL="180000" lvl="3" indent="0">
              <a:lnSpc>
                <a:spcPct val="80000"/>
              </a:lnSpc>
              <a:buNone/>
            </a:pPr>
            <a:endParaRPr lang="en-US" altLang="en-US" dirty="0"/>
          </a:p>
          <a:p>
            <a:pPr marL="171450" indent="-171450">
              <a:lnSpc>
                <a:spcPct val="110000"/>
              </a:lnSpc>
              <a:buFont typeface="Arial" panose="020B0604020202020204" pitchFamily="34" charset="0"/>
              <a:buChar char="•"/>
            </a:pPr>
            <a:endParaRPr lang="it-IT" altLang="en-US" dirty="0"/>
          </a:p>
          <a:p>
            <a:pPr>
              <a:spcBef>
                <a:spcPct val="0"/>
              </a:spcBef>
              <a:spcAft>
                <a:spcPts val="600"/>
              </a:spcAft>
            </a:pPr>
            <a:endParaRPr lang="it-IT" altLang="en-US" i="1" dirty="0">
              <a:solidFill>
                <a:srgbClr val="0033CC"/>
              </a:solidFill>
            </a:endParaRPr>
          </a:p>
        </p:txBody>
      </p:sp>
      <p:sp>
        <p:nvSpPr>
          <p:cNvPr id="4" name="Content Placeholder 3"/>
          <p:cNvSpPr>
            <a:spLocks noGrp="1"/>
          </p:cNvSpPr>
          <p:nvPr>
            <p:ph sz="quarter" idx="16"/>
          </p:nvPr>
        </p:nvSpPr>
        <p:spPr>
          <a:xfrm>
            <a:off x="5006109" y="1665288"/>
            <a:ext cx="3916218" cy="3796144"/>
          </a:xfrm>
        </p:spPr>
        <p:style>
          <a:lnRef idx="2">
            <a:schemeClr val="accent1"/>
          </a:lnRef>
          <a:fillRef idx="1">
            <a:schemeClr val="lt1"/>
          </a:fillRef>
          <a:effectRef idx="0">
            <a:schemeClr val="accent1"/>
          </a:effectRef>
          <a:fontRef idx="minor">
            <a:schemeClr val="dk1"/>
          </a:fontRef>
        </p:style>
        <p:txBody>
          <a:bodyPr>
            <a:normAutofit/>
          </a:bodyPr>
          <a:lstStyle/>
          <a:p>
            <a:pPr marL="180000">
              <a:spcBef>
                <a:spcPts val="600"/>
              </a:spcBef>
              <a:defRPr/>
            </a:pPr>
            <a:endParaRPr lang="it-IT" altLang="it-IT" dirty="0">
              <a:solidFill>
                <a:schemeClr val="tx1"/>
              </a:solidFill>
            </a:endParaRPr>
          </a:p>
          <a:p>
            <a:pPr marL="180000" algn="ctr">
              <a:spcBef>
                <a:spcPts val="600"/>
              </a:spcBef>
              <a:defRPr/>
            </a:pPr>
            <a:r>
              <a:rPr lang="it-IT" altLang="it-IT" b="1" dirty="0">
                <a:solidFill>
                  <a:schemeClr val="tx1"/>
                </a:solidFill>
              </a:rPr>
              <a:t>ISA ITALIA 505</a:t>
            </a:r>
          </a:p>
          <a:p>
            <a:pPr marL="180000" lvl="2" indent="0">
              <a:spcBef>
                <a:spcPts val="600"/>
              </a:spcBef>
              <a:buNone/>
              <a:defRPr/>
            </a:pPr>
            <a:r>
              <a:rPr lang="it-IT" dirty="0">
                <a:solidFill>
                  <a:schemeClr val="tx1"/>
                </a:solidFill>
              </a:rPr>
              <a:t>Se le motivazioni sono irragionevoli o se elementi probativi pertinenti e attendibili non possono essere acquisiti il revisore deve:</a:t>
            </a:r>
          </a:p>
          <a:p>
            <a:pPr marL="519300" lvl="4" indent="-342900">
              <a:spcBef>
                <a:spcPts val="600"/>
              </a:spcBef>
              <a:buFont typeface="Arial" panose="020B0604020202020204" pitchFamily="34" charset="0"/>
              <a:buChar char="•"/>
              <a:defRPr/>
            </a:pPr>
            <a:r>
              <a:rPr lang="it-IT" dirty="0">
                <a:solidFill>
                  <a:schemeClr val="tx1"/>
                </a:solidFill>
              </a:rPr>
              <a:t>comunicare la circostanza ai responsabili delle attività di governance secondo quando previsto dal principio ISA Italia 260 (</a:t>
            </a:r>
            <a:r>
              <a:rPr lang="it-IT" dirty="0" err="1">
                <a:solidFill>
                  <a:schemeClr val="tx1"/>
                </a:solidFill>
              </a:rPr>
              <a:t>requirement</a:t>
            </a:r>
            <a:r>
              <a:rPr lang="it-IT" dirty="0">
                <a:solidFill>
                  <a:schemeClr val="tx1"/>
                </a:solidFill>
              </a:rPr>
              <a:t> nuovo)</a:t>
            </a:r>
          </a:p>
          <a:p>
            <a:pPr marL="519300" lvl="4" indent="-342900">
              <a:spcBef>
                <a:spcPts val="600"/>
              </a:spcBef>
              <a:buFont typeface="Arial" panose="020B0604020202020204" pitchFamily="34" charset="0"/>
              <a:buChar char="•"/>
              <a:defRPr/>
            </a:pPr>
            <a:r>
              <a:rPr lang="it-IT" dirty="0">
                <a:solidFill>
                  <a:schemeClr val="tx1"/>
                </a:solidFill>
              </a:rPr>
              <a:t>stabilire le implicazioni per la revisione e per il giudizio di revisione in conformità al principio ISA Italia 705 (</a:t>
            </a:r>
            <a:r>
              <a:rPr lang="it-IT" dirty="0" err="1">
                <a:solidFill>
                  <a:schemeClr val="tx1"/>
                </a:solidFill>
              </a:rPr>
              <a:t>requirement</a:t>
            </a:r>
            <a:r>
              <a:rPr lang="it-IT" dirty="0">
                <a:solidFill>
                  <a:schemeClr val="tx1"/>
                </a:solidFill>
              </a:rPr>
              <a:t> modificato)</a:t>
            </a:r>
          </a:p>
          <a:p>
            <a:pPr marL="180000">
              <a:spcBef>
                <a:spcPts val="600"/>
              </a:spcBef>
            </a:pPr>
            <a:endParaRPr lang="en-US" dirty="0">
              <a:solidFill>
                <a:schemeClr val="tx1"/>
              </a:solidFill>
            </a:endParaRPr>
          </a:p>
        </p:txBody>
      </p:sp>
      <p:sp>
        <p:nvSpPr>
          <p:cNvPr id="6" name="Text Placeholder 5"/>
          <p:cNvSpPr>
            <a:spLocks noGrp="1"/>
          </p:cNvSpPr>
          <p:nvPr>
            <p:ph type="body" sz="quarter" idx="13"/>
          </p:nvPr>
        </p:nvSpPr>
        <p:spPr>
          <a:xfrm>
            <a:off x="376237" y="651601"/>
            <a:ext cx="8391525" cy="364400"/>
          </a:xfrm>
        </p:spPr>
        <p:txBody>
          <a:bodyPr/>
          <a:lstStyle/>
          <a:p>
            <a:r>
              <a:rPr lang="it-IT" altLang="en-US" i="1" dirty="0">
                <a:cs typeface="Tahoma" panose="020B0604030504040204" pitchFamily="34" charset="0"/>
              </a:rPr>
              <a:t>&lt;segue&gt; Procedure di validità – </a:t>
            </a:r>
            <a:r>
              <a:rPr lang="it-IT" altLang="en-US" i="1" dirty="0" err="1">
                <a:cs typeface="Tahoma" panose="020B0604030504040204" pitchFamily="34" charset="0"/>
              </a:rPr>
              <a:t>Circolarizzazioni</a:t>
            </a:r>
            <a:endParaRPr lang="it-IT" altLang="en-US" i="1" dirty="0">
              <a:cs typeface="Tahoma" panose="020B0604030504040204" pitchFamily="34" charset="0"/>
            </a:endParaRPr>
          </a:p>
          <a:p>
            <a:endParaRPr lang="en-US" dirty="0"/>
          </a:p>
          <a:p>
            <a:endParaRPr lang="en-US" noProof="0" dirty="0"/>
          </a:p>
        </p:txBody>
      </p:sp>
    </p:spTree>
    <p:extLst>
      <p:ext uri="{BB962C8B-B14F-4D97-AF65-F5344CB8AC3E}">
        <p14:creationId xmlns:p14="http://schemas.microsoft.com/office/powerpoint/2010/main" val="51549058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Crediti verso clienti e ricavi</a:t>
            </a:r>
            <a:r>
              <a:rPr lang="en-US" noProof="0" dirty="0"/>
              <a:t> </a:t>
            </a:r>
          </a:p>
        </p:txBody>
      </p:sp>
      <p:sp>
        <p:nvSpPr>
          <p:cNvPr id="5" name="Content Placeholder 4"/>
          <p:cNvSpPr>
            <a:spLocks noGrp="1"/>
          </p:cNvSpPr>
          <p:nvPr>
            <p:ph sz="quarter" idx="10"/>
          </p:nvPr>
        </p:nvSpPr>
        <p:spPr/>
        <p:txBody>
          <a:bodyPr>
            <a:normAutofit/>
          </a:bodyPr>
          <a:lstStyle/>
          <a:p>
            <a:pPr marL="374650" lvl="1" indent="-184150"/>
            <a:r>
              <a:rPr lang="it-IT" altLang="en-US" dirty="0"/>
              <a:t>Quali sono i punti di forza del test?</a:t>
            </a:r>
          </a:p>
          <a:p>
            <a:pPr marL="374650" lvl="1" indent="-184150"/>
            <a:r>
              <a:rPr lang="it-IT" altLang="en-US" dirty="0"/>
              <a:t>Quali sono i punti di debolezza ?</a:t>
            </a:r>
          </a:p>
          <a:p>
            <a:pPr marL="171450" indent="-171450">
              <a:lnSpc>
                <a:spcPct val="110000"/>
              </a:lnSpc>
              <a:buFont typeface="Arial" panose="020B0604020202020204" pitchFamily="34" charset="0"/>
              <a:buChar char="•"/>
            </a:pPr>
            <a:endParaRPr lang="it-IT" altLang="en-US" sz="1100" dirty="0"/>
          </a:p>
          <a:p>
            <a:pPr>
              <a:lnSpc>
                <a:spcPct val="110000"/>
              </a:lnSpc>
            </a:pPr>
            <a:r>
              <a:rPr lang="it-IT" altLang="en-US" b="1" dirty="0"/>
              <a:t>   Punti di forza</a:t>
            </a:r>
          </a:p>
          <a:p>
            <a:pPr marL="171450" indent="-171450">
              <a:lnSpc>
                <a:spcPct val="110000"/>
              </a:lnSpc>
              <a:buFont typeface="Arial" panose="020B0604020202020204" pitchFamily="34" charset="0"/>
              <a:buChar char="•"/>
            </a:pPr>
            <a:r>
              <a:rPr lang="it-IT" altLang="en-US" dirty="0"/>
              <a:t>Esistenza e correttezza dei crediti vengono assoggettati a conferma esterna delle controparti dirette</a:t>
            </a:r>
          </a:p>
          <a:p>
            <a:pPr marL="171450" indent="-171450">
              <a:lnSpc>
                <a:spcPct val="110000"/>
              </a:lnSpc>
              <a:buFont typeface="Arial" panose="020B0604020202020204" pitchFamily="34" charset="0"/>
              <a:buChar char="•"/>
            </a:pPr>
            <a:r>
              <a:rPr lang="it-IT" altLang="en-US" dirty="0"/>
              <a:t>Ottenuta la risposta dei clienti, le analisi documentali possono concentrarsi solo sulle voci in riconciliazione </a:t>
            </a:r>
          </a:p>
          <a:p>
            <a:pPr marL="171450" indent="-171450">
              <a:lnSpc>
                <a:spcPct val="110000"/>
              </a:lnSpc>
              <a:buFont typeface="Arial" panose="020B0604020202020204" pitchFamily="34" charset="0"/>
              <a:buChar char="•"/>
            </a:pPr>
            <a:endParaRPr lang="it-IT" altLang="en-US" dirty="0"/>
          </a:p>
          <a:p>
            <a:pPr>
              <a:lnSpc>
                <a:spcPct val="110000"/>
              </a:lnSpc>
            </a:pPr>
            <a:r>
              <a:rPr lang="it-IT" altLang="en-US" b="1" dirty="0"/>
              <a:t>  Punti di debolezza</a:t>
            </a:r>
          </a:p>
          <a:p>
            <a:pPr marL="171450" indent="-171450">
              <a:lnSpc>
                <a:spcPct val="110000"/>
              </a:lnSpc>
              <a:buFont typeface="Arial" panose="020B0604020202020204" pitchFamily="34" charset="0"/>
              <a:buChar char="•"/>
            </a:pPr>
            <a:r>
              <a:rPr lang="it-IT" altLang="en-US" dirty="0"/>
              <a:t>I clienti potrebbero non rispondere</a:t>
            </a:r>
          </a:p>
          <a:p>
            <a:pPr marL="171450" indent="-171450">
              <a:lnSpc>
                <a:spcPct val="110000"/>
              </a:lnSpc>
              <a:buFont typeface="Arial" panose="020B0604020202020204" pitchFamily="34" charset="0"/>
              <a:buChar char="•"/>
            </a:pPr>
            <a:r>
              <a:rPr lang="it-IT" altLang="en-US" dirty="0"/>
              <a:t>Le risposte potrebbero portare a conclusioni non corrette</a:t>
            </a:r>
          </a:p>
          <a:p>
            <a:pPr marL="171450" indent="-171450">
              <a:lnSpc>
                <a:spcPct val="110000"/>
              </a:lnSpc>
              <a:buFont typeface="Arial" panose="020B0604020202020204" pitchFamily="34" charset="0"/>
              <a:buChar char="•"/>
            </a:pPr>
            <a:endParaRPr lang="it-IT" altLang="en-US" sz="1100" dirty="0"/>
          </a:p>
          <a:p>
            <a:pPr marL="180000" lvl="3" indent="0">
              <a:lnSpc>
                <a:spcPct val="80000"/>
              </a:lnSpc>
              <a:buNone/>
            </a:pPr>
            <a:endParaRPr lang="en-US" altLang="en-US" dirty="0"/>
          </a:p>
          <a:p>
            <a:pPr marL="171450" indent="-171450">
              <a:lnSpc>
                <a:spcPct val="110000"/>
              </a:lnSpc>
              <a:buFont typeface="Arial" panose="020B0604020202020204" pitchFamily="34" charset="0"/>
              <a:buChar char="•"/>
            </a:pPr>
            <a:endParaRPr lang="it-IT" altLang="en-US" dirty="0"/>
          </a:p>
          <a:p>
            <a:pPr>
              <a:spcBef>
                <a:spcPct val="0"/>
              </a:spcBef>
              <a:spcAft>
                <a:spcPts val="600"/>
              </a:spcAft>
            </a:pPr>
            <a:endParaRPr lang="it-IT" altLang="en-US" i="1" dirty="0">
              <a:solidFill>
                <a:srgbClr val="0033CC"/>
              </a:solidFill>
            </a:endParaRPr>
          </a:p>
        </p:txBody>
      </p:sp>
      <p:sp>
        <p:nvSpPr>
          <p:cNvPr id="2" name="Content Placeholder 1"/>
          <p:cNvSpPr>
            <a:spLocks noGrp="1"/>
          </p:cNvSpPr>
          <p:nvPr>
            <p:ph sz="quarter" idx="16"/>
          </p:nvPr>
        </p:nvSpPr>
        <p:spPr>
          <a:xfrm>
            <a:off x="4350327" y="1459344"/>
            <a:ext cx="4417435" cy="4729019"/>
          </a:xfrm>
        </p:spPr>
        <p:style>
          <a:lnRef idx="2">
            <a:schemeClr val="accent1"/>
          </a:lnRef>
          <a:fillRef idx="1">
            <a:schemeClr val="lt1"/>
          </a:fillRef>
          <a:effectRef idx="0">
            <a:schemeClr val="accent1"/>
          </a:effectRef>
          <a:fontRef idx="minor">
            <a:schemeClr val="dk1"/>
          </a:fontRef>
        </p:style>
        <p:txBody>
          <a:bodyPr>
            <a:normAutofit lnSpcReduction="10000"/>
          </a:bodyPr>
          <a:lstStyle/>
          <a:p>
            <a:pPr marL="989625" lvl="3" indent="-285750" algn="ctr">
              <a:defRPr/>
            </a:pPr>
            <a:endParaRPr lang="it-IT" altLang="it-IT" sz="1400" b="1" dirty="0">
              <a:solidFill>
                <a:schemeClr val="accent3"/>
              </a:solidFill>
            </a:endParaRPr>
          </a:p>
          <a:p>
            <a:pPr marL="180000" lvl="3" indent="0" algn="ctr">
              <a:spcBef>
                <a:spcPts val="600"/>
              </a:spcBef>
              <a:buNone/>
              <a:defRPr/>
            </a:pPr>
            <a:r>
              <a:rPr lang="it-IT" altLang="it-IT" sz="1400" b="1" dirty="0">
                <a:solidFill>
                  <a:schemeClr val="tx1"/>
                </a:solidFill>
              </a:rPr>
              <a:t>ISA ITALIA 505</a:t>
            </a:r>
          </a:p>
          <a:p>
            <a:pPr marL="180000" lvl="3" indent="0">
              <a:spcBef>
                <a:spcPts val="600"/>
              </a:spcBef>
              <a:buNone/>
              <a:defRPr/>
            </a:pPr>
            <a:r>
              <a:rPr lang="it-IT" altLang="it-IT" sz="1400" dirty="0">
                <a:solidFill>
                  <a:schemeClr val="tx1"/>
                </a:solidFill>
              </a:rPr>
              <a:t>Il principio attribuisce pari dignità probatoria ai documenti ricevuti in formato elettronico, o altro formato, rispetto a quelli ottenuti in forma cartacea (nelle “Linee Guida ed altro materiale esplicativo” sono fornite indicazioni circa le procedure da implementare per verificare la validità della procedura elettronica di </a:t>
            </a:r>
            <a:r>
              <a:rPr lang="it-IT" altLang="it-IT" sz="1400" dirty="0" err="1">
                <a:solidFill>
                  <a:schemeClr val="tx1"/>
                </a:solidFill>
              </a:rPr>
              <a:t>circolarizzazione</a:t>
            </a:r>
            <a:r>
              <a:rPr lang="it-IT" altLang="it-IT" sz="1400" dirty="0">
                <a:solidFill>
                  <a:schemeClr val="tx1"/>
                </a:solidFill>
              </a:rPr>
              <a:t>)</a:t>
            </a:r>
          </a:p>
          <a:p>
            <a:pPr marL="180000" lvl="3" indent="0">
              <a:spcBef>
                <a:spcPts val="600"/>
              </a:spcBef>
              <a:buNone/>
              <a:defRPr/>
            </a:pPr>
            <a:r>
              <a:rPr lang="it-IT" altLang="it-IT" sz="1400" dirty="0">
                <a:solidFill>
                  <a:schemeClr val="tx1"/>
                </a:solidFill>
              </a:rPr>
              <a:t>E’ pertanto introdotta la possibilità anche per il revisore di effettuare la richiesta tramite supporti elettronici</a:t>
            </a:r>
          </a:p>
          <a:p>
            <a:pPr marL="180000" lvl="3" indent="0">
              <a:spcBef>
                <a:spcPts val="600"/>
              </a:spcBef>
              <a:buNone/>
              <a:defRPr/>
            </a:pPr>
            <a:r>
              <a:rPr lang="it-IT" altLang="it-IT" sz="1400" dirty="0" err="1">
                <a:solidFill>
                  <a:schemeClr val="tx1"/>
                </a:solidFill>
              </a:rPr>
              <a:t>Assirevi</a:t>
            </a:r>
            <a:r>
              <a:rPr lang="it-IT" altLang="it-IT" sz="1400" dirty="0">
                <a:solidFill>
                  <a:schemeClr val="tx1"/>
                </a:solidFill>
              </a:rPr>
              <a:t> si è recentemente occupata di tali aspetti con il DDR 187 «Uso della posta elettronica (PEC) nell’ambito delle procedure di richiesta di conferme esterne (</a:t>
            </a:r>
            <a:r>
              <a:rPr lang="it-IT" altLang="it-IT" sz="1400" dirty="0" err="1">
                <a:solidFill>
                  <a:schemeClr val="tx1"/>
                </a:solidFill>
              </a:rPr>
              <a:t>circolarizzazione</a:t>
            </a:r>
            <a:r>
              <a:rPr lang="it-IT" altLang="it-IT" sz="1400" dirty="0">
                <a:solidFill>
                  <a:schemeClr val="tx1"/>
                </a:solidFill>
              </a:rPr>
              <a:t>)»</a:t>
            </a:r>
          </a:p>
          <a:p>
            <a:pPr marL="180000">
              <a:spcBef>
                <a:spcPts val="600"/>
              </a:spcBef>
            </a:pPr>
            <a:endParaRPr lang="en-US" sz="1400" dirty="0">
              <a:solidFill>
                <a:schemeClr val="tx1"/>
              </a:solidFill>
            </a:endParaRPr>
          </a:p>
        </p:txBody>
      </p:sp>
      <p:sp>
        <p:nvSpPr>
          <p:cNvPr id="6" name="Text Placeholder 5"/>
          <p:cNvSpPr>
            <a:spLocks noGrp="1"/>
          </p:cNvSpPr>
          <p:nvPr>
            <p:ph type="body" sz="quarter" idx="13"/>
          </p:nvPr>
        </p:nvSpPr>
        <p:spPr>
          <a:xfrm>
            <a:off x="376237" y="651601"/>
            <a:ext cx="8391525" cy="364400"/>
          </a:xfrm>
        </p:spPr>
        <p:txBody>
          <a:bodyPr/>
          <a:lstStyle/>
          <a:p>
            <a:r>
              <a:rPr lang="it-IT" altLang="en-US" i="1" dirty="0">
                <a:cs typeface="Tahoma" panose="020B0604030504040204" pitchFamily="34" charset="0"/>
              </a:rPr>
              <a:t>&lt;segue&gt; Procedure di validità – </a:t>
            </a:r>
            <a:r>
              <a:rPr lang="it-IT" altLang="en-US" i="1" dirty="0" err="1">
                <a:cs typeface="Tahoma" panose="020B0604030504040204" pitchFamily="34" charset="0"/>
              </a:rPr>
              <a:t>Circolarizzazioni</a:t>
            </a:r>
            <a:endParaRPr lang="it-IT" altLang="en-US" i="1" dirty="0">
              <a:cs typeface="Tahoma" panose="020B0604030504040204" pitchFamily="34" charset="0"/>
            </a:endParaRPr>
          </a:p>
          <a:p>
            <a:endParaRPr lang="en-US" dirty="0"/>
          </a:p>
          <a:p>
            <a:endParaRPr lang="en-US" noProof="0" dirty="0"/>
          </a:p>
        </p:txBody>
      </p:sp>
    </p:spTree>
    <p:extLst>
      <p:ext uri="{BB962C8B-B14F-4D97-AF65-F5344CB8AC3E}">
        <p14:creationId xmlns:p14="http://schemas.microsoft.com/office/powerpoint/2010/main" val="140898325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9125" y="2632799"/>
            <a:ext cx="7905750" cy="1592403"/>
          </a:xfrm>
        </p:spPr>
        <p:txBody>
          <a:bodyPr anchor="ctr"/>
          <a:lstStyle/>
          <a:p>
            <a:pPr algn="ctr">
              <a:lnSpc>
                <a:spcPct val="100000"/>
              </a:lnSpc>
              <a:buSzPct val="100000"/>
            </a:pPr>
            <a:r>
              <a:rPr lang="it-IT" sz="4000" i="1" dirty="0">
                <a:solidFill>
                  <a:srgbClr val="B4B4B4"/>
                </a:solidFill>
              </a:rPr>
              <a:t>Disponibilità liquide e debiti verso banche </a:t>
            </a:r>
            <a:endParaRPr lang="en-US" sz="4000" i="1" dirty="0">
              <a:solidFill>
                <a:srgbClr val="B4B4B4"/>
              </a:solidFill>
            </a:endParaRPr>
          </a:p>
        </p:txBody>
      </p:sp>
      <p:sp>
        <p:nvSpPr>
          <p:cNvPr id="3" name="Text Placeholder 2"/>
          <p:cNvSpPr>
            <a:spLocks noGrp="1"/>
          </p:cNvSpPr>
          <p:nvPr>
            <p:ph type="body" idx="1"/>
          </p:nvPr>
        </p:nvSpPr>
        <p:spPr/>
        <p:txBody>
          <a:bodyPr/>
          <a:lstStyle/>
          <a:p>
            <a:endParaRPr lang="it-IT" dirty="0"/>
          </a:p>
          <a:p>
            <a:endParaRPr lang="en-US" noProof="0" dirty="0"/>
          </a:p>
          <a:p>
            <a:endParaRPr lang="en-US" noProof="0" dirty="0"/>
          </a:p>
        </p:txBody>
      </p:sp>
    </p:spTree>
    <p:extLst>
      <p:ext uri="{BB962C8B-B14F-4D97-AF65-F5344CB8AC3E}">
        <p14:creationId xmlns:p14="http://schemas.microsoft.com/office/powerpoint/2010/main" val="297417458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Content Placeholder 15"/>
          <p:cNvSpPr>
            <a:spLocks noGrp="1"/>
          </p:cNvSpPr>
          <p:nvPr>
            <p:ph sz="quarter" idx="10"/>
          </p:nvPr>
        </p:nvSpPr>
        <p:spPr>
          <a:xfrm>
            <a:off x="376239" y="1016000"/>
            <a:ext cx="6958012" cy="4716463"/>
          </a:xfrm>
        </p:spPr>
        <p:txBody>
          <a:bodyPr>
            <a:normAutofit/>
          </a:bodyPr>
          <a:lstStyle/>
          <a:p>
            <a:pPr marL="355600" indent="-266700">
              <a:buFont typeface="Wingdings" panose="05000000000000000000" pitchFamily="2" charset="2"/>
              <a:buChar char="q"/>
              <a:tabLst>
                <a:tab pos="355600" algn="l"/>
                <a:tab pos="6729413" algn="r"/>
              </a:tabLst>
            </a:pPr>
            <a:r>
              <a:rPr lang="en-US" sz="1600" dirty="0" err="1"/>
              <a:t>Crediti</a:t>
            </a:r>
            <a:r>
              <a:rPr lang="en-US" sz="1600" dirty="0"/>
              <a:t> verso </a:t>
            </a:r>
            <a:r>
              <a:rPr lang="en-US" sz="1600" dirty="0" err="1"/>
              <a:t>clienti</a:t>
            </a:r>
            <a:r>
              <a:rPr lang="en-US" sz="1600" dirty="0"/>
              <a:t> e </a:t>
            </a:r>
            <a:r>
              <a:rPr lang="en-US" sz="1600" dirty="0" err="1"/>
              <a:t>ricavi</a:t>
            </a:r>
            <a:r>
              <a:rPr lang="en-US" sz="1600" noProof="0" dirty="0"/>
              <a:t>	</a:t>
            </a:r>
          </a:p>
          <a:p>
            <a:pPr marL="355600" indent="-266700">
              <a:buFont typeface="Wingdings" panose="05000000000000000000" pitchFamily="2" charset="2"/>
              <a:buChar char="q"/>
              <a:tabLst>
                <a:tab pos="355600" algn="l"/>
                <a:tab pos="6729413" algn="r"/>
              </a:tabLst>
            </a:pPr>
            <a:r>
              <a:rPr lang="en-US" sz="1600" dirty="0" err="1"/>
              <a:t>Disponibilità</a:t>
            </a:r>
            <a:r>
              <a:rPr lang="en-US" sz="1600" dirty="0"/>
              <a:t> </a:t>
            </a:r>
            <a:r>
              <a:rPr lang="en-US" sz="1600" dirty="0" err="1"/>
              <a:t>liquide</a:t>
            </a:r>
            <a:r>
              <a:rPr lang="en-US" sz="1600" dirty="0"/>
              <a:t> e </a:t>
            </a:r>
            <a:r>
              <a:rPr lang="en-US" sz="1600" dirty="0" err="1"/>
              <a:t>dei</a:t>
            </a:r>
            <a:r>
              <a:rPr lang="en-US" sz="1600" dirty="0"/>
              <a:t> </a:t>
            </a:r>
            <a:r>
              <a:rPr lang="en-US" sz="1600" dirty="0" err="1"/>
              <a:t>debiti</a:t>
            </a:r>
            <a:r>
              <a:rPr lang="en-US" sz="1600" dirty="0"/>
              <a:t> verso </a:t>
            </a:r>
            <a:r>
              <a:rPr lang="en-US" sz="1600" dirty="0" err="1"/>
              <a:t>banche</a:t>
            </a:r>
            <a:r>
              <a:rPr lang="en-US" sz="1600" dirty="0"/>
              <a:t> </a:t>
            </a:r>
            <a:endParaRPr lang="en-US" sz="1600" noProof="0" dirty="0"/>
          </a:p>
          <a:p>
            <a:pPr marL="355600" indent="-266700">
              <a:buFont typeface="Wingdings" panose="05000000000000000000" pitchFamily="2" charset="2"/>
              <a:buChar char="q"/>
              <a:tabLst>
                <a:tab pos="355600" algn="l"/>
                <a:tab pos="6729413" algn="r"/>
              </a:tabLst>
            </a:pPr>
            <a:r>
              <a:rPr lang="en-US" sz="1600" dirty="0" err="1"/>
              <a:t>Rimanenze</a:t>
            </a:r>
            <a:r>
              <a:rPr lang="en-US" sz="1600" dirty="0"/>
              <a:t> di </a:t>
            </a:r>
            <a:r>
              <a:rPr lang="en-US" sz="1600" dirty="0" err="1"/>
              <a:t>magazzino</a:t>
            </a:r>
            <a:r>
              <a:rPr lang="en-US" sz="1600" noProof="0" dirty="0"/>
              <a:t>	</a:t>
            </a:r>
          </a:p>
          <a:p>
            <a:pPr marL="355600" indent="-266700">
              <a:buFont typeface="Wingdings" panose="05000000000000000000" pitchFamily="2" charset="2"/>
              <a:buChar char="q"/>
              <a:tabLst>
                <a:tab pos="355600" algn="l"/>
                <a:tab pos="6729413" algn="r"/>
              </a:tabLst>
            </a:pPr>
            <a:r>
              <a:rPr lang="en-US" sz="1600" dirty="0" err="1"/>
              <a:t>Debiti</a:t>
            </a:r>
            <a:r>
              <a:rPr lang="en-US" sz="1600" dirty="0"/>
              <a:t> </a:t>
            </a:r>
          </a:p>
        </p:txBody>
      </p:sp>
      <p:sp>
        <p:nvSpPr>
          <p:cNvPr id="15" name="Title 14"/>
          <p:cNvSpPr>
            <a:spLocks noGrp="1"/>
          </p:cNvSpPr>
          <p:nvPr>
            <p:ph type="title"/>
          </p:nvPr>
        </p:nvSpPr>
        <p:spPr/>
        <p:txBody>
          <a:bodyPr/>
          <a:lstStyle/>
          <a:p>
            <a:r>
              <a:rPr lang="en-US" noProof="0" dirty="0" err="1"/>
              <a:t>Contenuti</a:t>
            </a:r>
            <a:endParaRPr lang="en-US" noProof="0" dirty="0"/>
          </a:p>
        </p:txBody>
      </p:sp>
    </p:spTree>
    <p:extLst>
      <p:ext uri="{BB962C8B-B14F-4D97-AF65-F5344CB8AC3E}">
        <p14:creationId xmlns:p14="http://schemas.microsoft.com/office/powerpoint/2010/main" val="318710081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Cassa e banche </a:t>
            </a:r>
            <a:r>
              <a:rPr lang="en-US" noProof="0" dirty="0"/>
              <a:t> </a:t>
            </a:r>
          </a:p>
        </p:txBody>
      </p:sp>
      <p:sp>
        <p:nvSpPr>
          <p:cNvPr id="5" name="Content Placeholder 4"/>
          <p:cNvSpPr>
            <a:spLocks noGrp="1"/>
          </p:cNvSpPr>
          <p:nvPr>
            <p:ph sz="quarter" idx="16"/>
          </p:nvPr>
        </p:nvSpPr>
        <p:spPr>
          <a:xfrm>
            <a:off x="286327" y="1588655"/>
            <a:ext cx="8358909" cy="5146706"/>
          </a:xfrm>
        </p:spPr>
        <p:txBody>
          <a:bodyPr>
            <a:noAutofit/>
          </a:bodyPr>
          <a:lstStyle/>
          <a:p>
            <a:pPr>
              <a:spcBef>
                <a:spcPts val="63"/>
              </a:spcBef>
              <a:spcAft>
                <a:spcPts val="600"/>
              </a:spcAft>
            </a:pPr>
            <a:r>
              <a:rPr lang="it-IT" altLang="en-US" b="1" i="1" dirty="0">
                <a:cs typeface="Tahoma" panose="020B0604030504040204" pitchFamily="34" charset="0"/>
              </a:rPr>
              <a:t>Rischi di esistenza</a:t>
            </a:r>
            <a:r>
              <a:rPr lang="it-IT" altLang="en-US" b="1" dirty="0">
                <a:cs typeface="Tahoma" panose="020B0604030504040204" pitchFamily="34" charset="0"/>
              </a:rPr>
              <a:t>.  </a:t>
            </a:r>
            <a:r>
              <a:rPr lang="it-IT" altLang="en-US" dirty="0">
                <a:cs typeface="Tahoma" panose="020B0604030504040204" pitchFamily="34" charset="0"/>
              </a:rPr>
              <a:t>La voce riflette </a:t>
            </a:r>
            <a:r>
              <a:rPr lang="it-IT" altLang="en-US" b="1" dirty="0">
                <a:cs typeface="Tahoma" panose="020B0604030504040204" pitchFamily="34" charset="0"/>
              </a:rPr>
              <a:t>consistenze attive che non esistono</a:t>
            </a:r>
            <a:r>
              <a:rPr lang="it-IT" altLang="en-US" dirty="0">
                <a:cs typeface="Tahoma" panose="020B0604030504040204" pitchFamily="34" charset="0"/>
              </a:rPr>
              <a:t> a causa – ad esempio – di pagamenti non registrati, di registrazione di incassi ‘‘sperati’’, di ammanchi, di falsificazioni</a:t>
            </a:r>
            <a:endParaRPr lang="it-IT" altLang="en-US" b="1" i="1" dirty="0">
              <a:cs typeface="Tahoma" panose="020B0604030504040204" pitchFamily="34" charset="0"/>
            </a:endParaRPr>
          </a:p>
          <a:p>
            <a:pPr>
              <a:spcBef>
                <a:spcPts val="63"/>
              </a:spcBef>
              <a:spcAft>
                <a:spcPts val="600"/>
              </a:spcAft>
            </a:pPr>
            <a:endParaRPr lang="it-IT" altLang="en-US" b="1" i="1" dirty="0">
              <a:cs typeface="Tahoma" panose="020B0604030504040204" pitchFamily="34" charset="0"/>
            </a:endParaRPr>
          </a:p>
          <a:p>
            <a:pPr>
              <a:spcBef>
                <a:spcPts val="63"/>
              </a:spcBef>
              <a:spcAft>
                <a:spcPts val="600"/>
              </a:spcAft>
            </a:pPr>
            <a:r>
              <a:rPr lang="it-IT" altLang="en-US" b="1" i="1" dirty="0">
                <a:cs typeface="Tahoma" panose="020B0604030504040204" pitchFamily="34" charset="0"/>
              </a:rPr>
              <a:t>Rischi di completezza</a:t>
            </a:r>
            <a:r>
              <a:rPr lang="it-IT" altLang="en-US" dirty="0">
                <a:cs typeface="Tahoma" panose="020B0604030504040204" pitchFamily="34" charset="0"/>
              </a:rPr>
              <a:t>.  La voce </a:t>
            </a:r>
            <a:r>
              <a:rPr lang="it-IT" altLang="en-US" b="1" dirty="0">
                <a:cs typeface="Tahoma" panose="020B0604030504040204" pitchFamily="34" charset="0"/>
              </a:rPr>
              <a:t>non include tutti i movimenti o tutti i rapporti in essere </a:t>
            </a:r>
            <a:r>
              <a:rPr lang="it-IT" altLang="en-US" dirty="0">
                <a:cs typeface="Tahoma" panose="020B0604030504040204" pitchFamily="34" charset="0"/>
              </a:rPr>
              <a:t>a causa – ad esempio – di dimenticanze dovute a movimenti in transito, a molteplicità di conti correnti con una stessa banca, con banche diverse, con o senza  dispersione geografica</a:t>
            </a:r>
            <a:endParaRPr lang="it-IT" altLang="en-US" b="1" i="1" dirty="0">
              <a:cs typeface="Tahoma" panose="020B0604030504040204" pitchFamily="34" charset="0"/>
            </a:endParaRPr>
          </a:p>
          <a:p>
            <a:pPr>
              <a:spcBef>
                <a:spcPts val="63"/>
              </a:spcBef>
              <a:spcAft>
                <a:spcPts val="600"/>
              </a:spcAft>
            </a:pPr>
            <a:endParaRPr lang="it-IT" altLang="en-US" b="1" i="1" dirty="0">
              <a:cs typeface="Tahoma" panose="020B0604030504040204" pitchFamily="34" charset="0"/>
            </a:endParaRPr>
          </a:p>
          <a:p>
            <a:pPr>
              <a:spcBef>
                <a:spcPts val="63"/>
              </a:spcBef>
              <a:spcAft>
                <a:spcPts val="600"/>
              </a:spcAft>
            </a:pPr>
            <a:r>
              <a:rPr lang="it-IT" altLang="en-US" b="1" i="1" dirty="0">
                <a:cs typeface="Tahoma" panose="020B0604030504040204" pitchFamily="34" charset="0"/>
              </a:rPr>
              <a:t>Rischi di accuratezza. </a:t>
            </a:r>
            <a:r>
              <a:rPr lang="it-IT" altLang="en-US" dirty="0">
                <a:cs typeface="Tahoma" panose="020B0604030504040204" pitchFamily="34" charset="0"/>
              </a:rPr>
              <a:t>Incassi e i pagamenti </a:t>
            </a:r>
            <a:r>
              <a:rPr lang="it-IT" altLang="en-US" b="1" dirty="0">
                <a:cs typeface="Tahoma" panose="020B0604030504040204" pitchFamily="34" charset="0"/>
              </a:rPr>
              <a:t>non sono registrati</a:t>
            </a:r>
            <a:r>
              <a:rPr lang="it-IT" altLang="en-US" dirty="0">
                <a:cs typeface="Tahoma" panose="020B0604030504040204" pitchFamily="34" charset="0"/>
              </a:rPr>
              <a:t> per gli importi effettivi a causa - ad esempio – di difetti per numerosità di incassi/ pagamenti, della complessità per molteplicità di conti, di canali, di valute, ecc</a:t>
            </a:r>
            <a:r>
              <a:rPr lang="it-IT" altLang="en-US" b="1" dirty="0">
                <a:cs typeface="Tahoma" panose="020B0604030504040204" pitchFamily="34" charset="0"/>
              </a:rPr>
              <a:t>.   </a:t>
            </a:r>
            <a:endParaRPr lang="it-IT" altLang="en-US" b="1" i="1" dirty="0">
              <a:cs typeface="Tahoma" panose="020B0604030504040204" pitchFamily="34" charset="0"/>
            </a:endParaRPr>
          </a:p>
          <a:p>
            <a:pPr>
              <a:spcBef>
                <a:spcPts val="63"/>
              </a:spcBef>
              <a:spcAft>
                <a:spcPts val="600"/>
              </a:spcAft>
            </a:pPr>
            <a:endParaRPr lang="it-IT" altLang="en-US" b="1" i="1" dirty="0">
              <a:cs typeface="Tahoma" panose="020B0604030504040204" pitchFamily="34" charset="0"/>
            </a:endParaRPr>
          </a:p>
          <a:p>
            <a:pPr>
              <a:spcBef>
                <a:spcPts val="63"/>
              </a:spcBef>
              <a:spcAft>
                <a:spcPts val="600"/>
              </a:spcAft>
            </a:pPr>
            <a:r>
              <a:rPr lang="it-IT" altLang="en-US" b="1" i="1" dirty="0">
                <a:cs typeface="Tahoma" panose="020B0604030504040204" pitchFamily="34" charset="0"/>
              </a:rPr>
              <a:t>Rischi di valutazione</a:t>
            </a:r>
            <a:r>
              <a:rPr lang="it-IT" altLang="en-US" dirty="0">
                <a:cs typeface="Tahoma" panose="020B0604030504040204" pitchFamily="34" charset="0"/>
              </a:rPr>
              <a:t>.  La voce </a:t>
            </a:r>
            <a:r>
              <a:rPr lang="it-IT" altLang="en-US" b="1" dirty="0">
                <a:cs typeface="Tahoma" panose="020B0604030504040204" pitchFamily="34" charset="0"/>
              </a:rPr>
              <a:t>non riflette il valore realizzabile </a:t>
            </a:r>
            <a:r>
              <a:rPr lang="it-IT" altLang="en-US" dirty="0">
                <a:cs typeface="Tahoma" panose="020B0604030504040204" pitchFamily="34" charset="0"/>
              </a:rPr>
              <a:t>a causa – ad esempio - della mancata conversione dei saldi in valuta o dell’indisponibilità dei valori per eventi contingenti </a:t>
            </a:r>
            <a:endParaRPr lang="it-IT" altLang="en-US" b="1" i="1" dirty="0">
              <a:cs typeface="Tahoma" panose="020B0604030504040204" pitchFamily="34" charset="0"/>
            </a:endParaRPr>
          </a:p>
          <a:p>
            <a:pPr>
              <a:spcBef>
                <a:spcPts val="63"/>
              </a:spcBef>
              <a:spcAft>
                <a:spcPts val="600"/>
              </a:spcAft>
            </a:pPr>
            <a:endParaRPr lang="it-IT" altLang="en-US" b="1" i="1" dirty="0">
              <a:cs typeface="Tahoma" panose="020B0604030504040204" pitchFamily="34" charset="0"/>
            </a:endParaRPr>
          </a:p>
          <a:p>
            <a:pPr>
              <a:spcBef>
                <a:spcPts val="63"/>
              </a:spcBef>
              <a:spcAft>
                <a:spcPts val="600"/>
              </a:spcAft>
            </a:pPr>
            <a:r>
              <a:rPr lang="it-IT" altLang="en-US" b="1" i="1" dirty="0">
                <a:cs typeface="Tahoma" panose="020B0604030504040204" pitchFamily="34" charset="0"/>
              </a:rPr>
              <a:t>Rischi di titolarità</a:t>
            </a:r>
            <a:r>
              <a:rPr lang="it-IT" altLang="en-US" dirty="0">
                <a:cs typeface="Tahoma" panose="020B0604030504040204" pitchFamily="34" charset="0"/>
              </a:rPr>
              <a:t>. La voce include elementi </a:t>
            </a:r>
            <a:r>
              <a:rPr lang="it-IT" altLang="en-US" b="1" dirty="0">
                <a:cs typeface="Tahoma" panose="020B0604030504040204" pitchFamily="34" charset="0"/>
              </a:rPr>
              <a:t>non di titolarità</a:t>
            </a:r>
            <a:r>
              <a:rPr lang="it-IT" altLang="en-US" dirty="0">
                <a:cs typeface="Tahoma" panose="020B0604030504040204" pitchFamily="34" charset="0"/>
              </a:rPr>
              <a:t> dell’impresa a causa – ad esempio – dell’inclusione di elementi incassati per conto di terzi </a:t>
            </a:r>
            <a:endParaRPr lang="it-IT" altLang="en-US" b="1" i="1" dirty="0">
              <a:cs typeface="Tahoma" panose="020B0604030504040204" pitchFamily="34" charset="0"/>
            </a:endParaRPr>
          </a:p>
          <a:p>
            <a:pPr>
              <a:spcBef>
                <a:spcPts val="63"/>
              </a:spcBef>
              <a:spcAft>
                <a:spcPts val="600"/>
              </a:spcAft>
            </a:pPr>
            <a:endParaRPr lang="it-IT" altLang="en-US" b="1" i="1" dirty="0">
              <a:cs typeface="Tahoma" panose="020B0604030504040204" pitchFamily="34" charset="0"/>
            </a:endParaRPr>
          </a:p>
          <a:p>
            <a:pPr>
              <a:spcBef>
                <a:spcPts val="63"/>
              </a:spcBef>
              <a:spcAft>
                <a:spcPts val="600"/>
              </a:spcAft>
            </a:pPr>
            <a:r>
              <a:rPr lang="it-IT" altLang="en-US" b="1" i="1" dirty="0">
                <a:cs typeface="Tahoma" panose="020B0604030504040204" pitchFamily="34" charset="0"/>
              </a:rPr>
              <a:t>Rischi di informativa</a:t>
            </a:r>
            <a:r>
              <a:rPr lang="it-IT" altLang="en-US" dirty="0">
                <a:cs typeface="Tahoma" panose="020B0604030504040204" pitchFamily="34" charset="0"/>
              </a:rPr>
              <a:t>. La voce </a:t>
            </a:r>
            <a:r>
              <a:rPr lang="it-IT" altLang="en-US" b="1" dirty="0">
                <a:cs typeface="Tahoma" panose="020B0604030504040204" pitchFamily="34" charset="0"/>
              </a:rPr>
              <a:t>non è classificata ed illustrata correttamente </a:t>
            </a:r>
            <a:r>
              <a:rPr lang="it-IT" altLang="en-US" dirty="0">
                <a:cs typeface="Tahoma" panose="020B0604030504040204" pitchFamily="34" charset="0"/>
              </a:rPr>
              <a:t>a causa – ad esempio – di esposizione del saldo netto di rapporti attivi e rapporti passivi con banche distinte o di mancata evidenza di vincoli di disponibilità 	</a:t>
            </a: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Principali rischi di errore</a:t>
            </a:r>
            <a:endParaRPr lang="en-US" dirty="0"/>
          </a:p>
          <a:p>
            <a:endParaRPr lang="en-US" noProof="0" dirty="0"/>
          </a:p>
        </p:txBody>
      </p:sp>
    </p:spTree>
    <p:extLst>
      <p:ext uri="{BB962C8B-B14F-4D97-AF65-F5344CB8AC3E}">
        <p14:creationId xmlns:p14="http://schemas.microsoft.com/office/powerpoint/2010/main" val="244899919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Cassa e banche </a:t>
            </a:r>
            <a:r>
              <a:rPr lang="en-US" noProof="0" dirty="0"/>
              <a:t> </a:t>
            </a:r>
          </a:p>
        </p:txBody>
      </p:sp>
      <p:sp>
        <p:nvSpPr>
          <p:cNvPr id="5" name="Content Placeholder 4"/>
          <p:cNvSpPr>
            <a:spLocks noGrp="1"/>
          </p:cNvSpPr>
          <p:nvPr>
            <p:ph sz="quarter" idx="16"/>
          </p:nvPr>
        </p:nvSpPr>
        <p:spPr>
          <a:xfrm>
            <a:off x="376238" y="1350100"/>
            <a:ext cx="8268998" cy="5025042"/>
          </a:xfrm>
        </p:spPr>
        <p:txBody>
          <a:bodyPr>
            <a:normAutofit lnSpcReduction="10000"/>
          </a:bodyPr>
          <a:lstStyle/>
          <a:p>
            <a:pPr>
              <a:spcBef>
                <a:spcPct val="0"/>
              </a:spcBef>
              <a:spcAft>
                <a:spcPts val="600"/>
              </a:spcAft>
            </a:pPr>
            <a:r>
              <a:rPr lang="it-IT" altLang="en-US" b="1" dirty="0">
                <a:cs typeface="Tahoma" panose="020B0604030504040204" pitchFamily="34" charset="0"/>
              </a:rPr>
              <a:t>Procedure di conformità. </a:t>
            </a:r>
            <a:r>
              <a:rPr lang="it-IT" altLang="en-US" dirty="0">
                <a:cs typeface="Tahoma" panose="020B0604030504040204" pitchFamily="34" charset="0"/>
              </a:rPr>
              <a:t>Consistono nella verifica dell’efficacia operativa delle attività di controllo: </a:t>
            </a:r>
            <a:r>
              <a:rPr lang="it-IT" altLang="en-US" i="1" dirty="0">
                <a:cs typeface="Tahoma" panose="020B0604030504040204" pitchFamily="34" charset="0"/>
              </a:rPr>
              <a:t>autorizzazioni </a:t>
            </a:r>
            <a:r>
              <a:rPr lang="it-IT" altLang="en-US" dirty="0">
                <a:cs typeface="Tahoma" panose="020B0604030504040204" pitchFamily="34" charset="0"/>
              </a:rPr>
              <a:t>dei pagamenti, </a:t>
            </a:r>
            <a:r>
              <a:rPr lang="it-IT" altLang="en-US" i="1" dirty="0">
                <a:cs typeface="Tahoma" panose="020B0604030504040204" pitchFamily="34" charset="0"/>
              </a:rPr>
              <a:t>validazione</a:t>
            </a:r>
            <a:r>
              <a:rPr lang="it-IT" altLang="en-US" dirty="0">
                <a:cs typeface="Tahoma" panose="020B0604030504040204" pitchFamily="34" charset="0"/>
              </a:rPr>
              <a:t> di saldi attraverso la comparazione con budget e concordanza saldi con banche, ecc.</a:t>
            </a:r>
            <a:endParaRPr lang="it-IT" altLang="en-US" b="1" dirty="0">
              <a:solidFill>
                <a:srgbClr val="FF0000"/>
              </a:solidFill>
              <a:cs typeface="Tahoma" panose="020B0604030504040204" pitchFamily="34" charset="0"/>
            </a:endParaRP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Procedure di analisi comparativa. </a:t>
            </a:r>
            <a:r>
              <a:rPr lang="it-IT" altLang="en-US" dirty="0">
                <a:cs typeface="Tahoma" panose="020B0604030504040204" pitchFamily="34" charset="0"/>
              </a:rPr>
              <a:t>Consistono in verifiche della congruità del saldo dei crediti attraverso il calcolo di indici di liquidità corrente, di liquidità differita, di copertura delle passività correnti e confronto con l’esercizio precedente tenuto conto dell’andamento.   </a:t>
            </a:r>
            <a:endParaRPr lang="it-IT" altLang="en-US" b="1" dirty="0">
              <a:solidFill>
                <a:srgbClr val="FF0000"/>
              </a:solidFill>
              <a:cs typeface="Tahoma" panose="020B0604030504040204" pitchFamily="34" charset="0"/>
            </a:endParaRP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Inventario fisico.  </a:t>
            </a:r>
            <a:r>
              <a:rPr lang="it-IT" altLang="en-US" dirty="0">
                <a:cs typeface="Tahoma" panose="020B0604030504040204" pitchFamily="34" charset="0"/>
              </a:rPr>
              <a:t>Riguarda il conto cassa (‘‘</a:t>
            </a:r>
            <a:r>
              <a:rPr lang="it-IT" altLang="en-US" dirty="0" err="1">
                <a:cs typeface="Tahoma" panose="020B0604030504040204" pitchFamily="34" charset="0"/>
              </a:rPr>
              <a:t>petty</a:t>
            </a:r>
            <a:r>
              <a:rPr lang="it-IT" altLang="en-US" dirty="0">
                <a:cs typeface="Tahoma" panose="020B0604030504040204" pitchFamily="34" charset="0"/>
              </a:rPr>
              <a:t> cash’’) che può contenere valori - anche di importo significativo - per contanti o assegni  </a:t>
            </a:r>
            <a:endParaRPr lang="it-IT" altLang="en-US" b="1" dirty="0">
              <a:cs typeface="Tahoma" panose="020B0604030504040204" pitchFamily="34" charset="0"/>
            </a:endParaRPr>
          </a:p>
          <a:p>
            <a:pPr>
              <a:spcBef>
                <a:spcPct val="0"/>
              </a:spcBef>
              <a:spcAft>
                <a:spcPts val="600"/>
              </a:spcAft>
            </a:pPr>
            <a:endParaRPr lang="it-IT" altLang="en-US" dirty="0">
              <a:cs typeface="Tahoma" panose="020B0604030504040204" pitchFamily="34" charset="0"/>
            </a:endParaRPr>
          </a:p>
          <a:p>
            <a:pPr>
              <a:spcBef>
                <a:spcPct val="0"/>
              </a:spcBef>
              <a:spcAft>
                <a:spcPts val="600"/>
              </a:spcAft>
            </a:pPr>
            <a:r>
              <a:rPr lang="it-IT" altLang="en-US" dirty="0">
                <a:cs typeface="Tahoma" panose="020B0604030504040204" pitchFamily="34" charset="0"/>
              </a:rPr>
              <a:t>	</a:t>
            </a:r>
            <a:r>
              <a:rPr lang="it-IT" altLang="en-US" b="1" dirty="0">
                <a:cs typeface="Tahoma" panose="020B0604030504040204" pitchFamily="34" charset="0"/>
              </a:rPr>
              <a:t>Conferme esterne</a:t>
            </a:r>
            <a:r>
              <a:rPr lang="it-IT" altLang="en-US" dirty="0">
                <a:cs typeface="Tahoma" panose="020B0604030504040204" pitchFamily="34" charset="0"/>
              </a:rPr>
              <a:t>. Riguardano i conti bancari – con saldo sia attivo che passivo. </a:t>
            </a:r>
          </a:p>
          <a:p>
            <a:pPr>
              <a:spcBef>
                <a:spcPct val="0"/>
              </a:spcBef>
              <a:spcAft>
                <a:spcPts val="600"/>
              </a:spcAft>
            </a:pPr>
            <a:r>
              <a:rPr lang="it-IT" altLang="en-US" dirty="0">
                <a:cs typeface="Tahoma" panose="020B0604030504040204" pitchFamily="34" charset="0"/>
              </a:rPr>
              <a:t>Consistono nell’invio alle banche di lettere di richiesta informazioni sui rapporti con l’impresa:  </a:t>
            </a:r>
            <a:r>
              <a:rPr lang="it-IT" altLang="en-US" i="1" dirty="0">
                <a:cs typeface="Tahoma" panose="020B0604030504040204" pitchFamily="34" charset="0"/>
              </a:rPr>
              <a:t>conti correnti in essere e loro saldo, poteri di firma, fidi e garanzie, pegni ed altri vincoli, contratti per strumenti derivati.</a:t>
            </a:r>
            <a:r>
              <a:rPr lang="it-IT" altLang="en-US" dirty="0">
                <a:cs typeface="Tahoma" panose="020B0604030504040204" pitchFamily="34" charset="0"/>
              </a:rPr>
              <a:t> Lo scopo è ottenere conferma di certi elementi facilmente reperibili presso l’impresa (ad esempio i saldi degli estratti conti) o informazioni più frammentarie (poteri, fidi e garanzie, derivati ecc.)    </a:t>
            </a: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Verifica delle riconciliazioni tra saldi per contabilità e saldi per banca. </a:t>
            </a:r>
            <a:r>
              <a:rPr lang="it-IT" altLang="en-US" dirty="0">
                <a:cs typeface="Tahoma" panose="020B0604030504040204" pitchFamily="34" charset="0"/>
              </a:rPr>
              <a:t>Consiste in ricalcolo (correttezza aritmetica) della riconciliazione ed  ispezione documentale delle partite in riconciliazione per verificare l’</a:t>
            </a:r>
            <a:r>
              <a:rPr lang="it-IT" altLang="en-US" u="sng" dirty="0">
                <a:cs typeface="Tahoma" panose="020B0604030504040204" pitchFamily="34" charset="0"/>
              </a:rPr>
              <a:t>accuratezza</a:t>
            </a:r>
            <a:r>
              <a:rPr lang="it-IT" altLang="en-US" dirty="0">
                <a:cs typeface="Tahoma" panose="020B0604030504040204" pitchFamily="34" charset="0"/>
              </a:rPr>
              <a:t> delle registrazioni</a:t>
            </a:r>
          </a:p>
          <a:p>
            <a:pPr>
              <a:spcBef>
                <a:spcPct val="0"/>
              </a:spcBef>
              <a:spcAft>
                <a:spcPts val="600"/>
              </a:spcAft>
            </a:pPr>
            <a:endParaRPr lang="it-IT" altLang="en-US" b="1" dirty="0">
              <a:cs typeface="Tahoma" panose="020B0604030504040204" pitchFamily="34" charset="0"/>
            </a:endParaRPr>
          </a:p>
          <a:p>
            <a:pPr>
              <a:spcBef>
                <a:spcPct val="0"/>
              </a:spcBef>
              <a:spcAft>
                <a:spcPts val="600"/>
              </a:spcAft>
            </a:pPr>
            <a:r>
              <a:rPr lang="it-IT" altLang="en-US" b="1" dirty="0">
                <a:cs typeface="Tahoma" panose="020B0604030504040204" pitchFamily="34" charset="0"/>
              </a:rPr>
              <a:t>Verifica della classificazione e informativa. </a:t>
            </a:r>
            <a:r>
              <a:rPr lang="it-IT" altLang="en-US" dirty="0">
                <a:cs typeface="Tahoma" panose="020B0604030504040204" pitchFamily="34" charset="0"/>
              </a:rPr>
              <a:t>Conformità ai principi contabili applicati e concordanza con le informazioni ricevute dalle banche</a:t>
            </a:r>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Procedure di revisione </a:t>
            </a:r>
            <a:endParaRPr lang="en-US" dirty="0"/>
          </a:p>
          <a:p>
            <a:endParaRPr lang="en-US" noProof="0" dirty="0"/>
          </a:p>
        </p:txBody>
      </p:sp>
    </p:spTree>
    <p:extLst>
      <p:ext uri="{BB962C8B-B14F-4D97-AF65-F5344CB8AC3E}">
        <p14:creationId xmlns:p14="http://schemas.microsoft.com/office/powerpoint/2010/main" val="311384213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9125" y="2632799"/>
            <a:ext cx="7905750" cy="1592403"/>
          </a:xfrm>
        </p:spPr>
        <p:txBody>
          <a:bodyPr anchor="ctr"/>
          <a:lstStyle/>
          <a:p>
            <a:pPr algn="ctr">
              <a:lnSpc>
                <a:spcPct val="100000"/>
              </a:lnSpc>
              <a:buSzPct val="100000"/>
            </a:pPr>
            <a:r>
              <a:rPr lang="it-IT" sz="4000" i="1" dirty="0">
                <a:solidFill>
                  <a:srgbClr val="B4B4B4"/>
                </a:solidFill>
              </a:rPr>
              <a:t>Rimanenze di magazzino</a:t>
            </a:r>
            <a:endParaRPr lang="en-US" sz="4000" i="1" dirty="0">
              <a:solidFill>
                <a:srgbClr val="B4B4B4"/>
              </a:solidFill>
            </a:endParaRPr>
          </a:p>
        </p:txBody>
      </p:sp>
    </p:spTree>
    <p:extLst>
      <p:ext uri="{BB962C8B-B14F-4D97-AF65-F5344CB8AC3E}">
        <p14:creationId xmlns:p14="http://schemas.microsoft.com/office/powerpoint/2010/main" val="372454755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Rimanenze di magazzino </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77800" indent="-177800">
              <a:spcBef>
                <a:spcPts val="63"/>
              </a:spcBef>
              <a:spcAft>
                <a:spcPts val="600"/>
              </a:spcAft>
              <a:buFontTx/>
              <a:buChar char="-"/>
            </a:pPr>
            <a:r>
              <a:rPr lang="it-IT" altLang="en-US" i="1" dirty="0"/>
              <a:t>Rischi di esistenza</a:t>
            </a:r>
            <a:r>
              <a:rPr lang="it-IT" altLang="en-US" dirty="0"/>
              <a:t>. La voce include </a:t>
            </a:r>
            <a:r>
              <a:rPr lang="it-IT" altLang="en-US" b="1" dirty="0"/>
              <a:t>rimanenze che non esistono </a:t>
            </a:r>
            <a:r>
              <a:rPr lang="it-IT" altLang="en-US" dirty="0"/>
              <a:t>a causa – ad esempio – di carichi e scarichi contabili che non riflettono le movimentazioni fisiche delle rimanenze, di procedure di inventario fisico non corrette o erroneamente applicate, di furti, di frodi</a:t>
            </a:r>
          </a:p>
          <a:p>
            <a:pPr marL="177800" indent="-177800">
              <a:spcBef>
                <a:spcPts val="63"/>
              </a:spcBef>
              <a:spcAft>
                <a:spcPts val="600"/>
              </a:spcAft>
              <a:buFontTx/>
              <a:buChar char="-"/>
            </a:pPr>
            <a:r>
              <a:rPr lang="it-IT" altLang="en-US" dirty="0"/>
              <a:t>Rischi di completezza.  La voce </a:t>
            </a:r>
            <a:r>
              <a:rPr lang="it-IT" altLang="en-US" b="1" dirty="0"/>
              <a:t>non riflette tutte le rimanenze </a:t>
            </a:r>
            <a:r>
              <a:rPr lang="it-IT" altLang="en-US" dirty="0"/>
              <a:t>a causa – ad esempio – di beni ricevuti non caricati, di beni scaricati in assenza di vendite realizzate    </a:t>
            </a:r>
          </a:p>
          <a:p>
            <a:pPr marL="177800" indent="-177800">
              <a:spcBef>
                <a:spcPts val="63"/>
              </a:spcBef>
              <a:spcAft>
                <a:spcPts val="600"/>
              </a:spcAft>
              <a:buFontTx/>
              <a:buChar char="-"/>
            </a:pPr>
            <a:r>
              <a:rPr lang="it-IT" altLang="en-US" i="1" dirty="0"/>
              <a:t>Rischi di accuratezza</a:t>
            </a:r>
            <a:r>
              <a:rPr lang="it-IT" altLang="en-US" dirty="0"/>
              <a:t>. Le rimanenze  </a:t>
            </a:r>
            <a:r>
              <a:rPr lang="it-IT" altLang="en-US" b="1" dirty="0"/>
              <a:t>sono registrati per importi non corretti </a:t>
            </a:r>
            <a:r>
              <a:rPr lang="it-IT" altLang="en-US" dirty="0"/>
              <a:t>a causa - ad esempio – di associazione ai beni di valori unitari errati, di unità di misura errate, di stati di avanzamento lavorazioni errate   </a:t>
            </a:r>
            <a:r>
              <a:rPr lang="it-IT" altLang="en-US" i="1" dirty="0">
                <a:solidFill>
                  <a:srgbClr val="0033CC"/>
                </a:solidFill>
              </a:rPr>
              <a:t>		</a:t>
            </a:r>
          </a:p>
          <a:p>
            <a:pPr marL="177800" indent="-177800">
              <a:spcBef>
                <a:spcPts val="63"/>
              </a:spcBef>
              <a:spcAft>
                <a:spcPts val="600"/>
              </a:spcAft>
              <a:buFontTx/>
              <a:buChar char="-"/>
            </a:pPr>
            <a:r>
              <a:rPr lang="it-IT" altLang="en-US" i="1" dirty="0"/>
              <a:t>Rischi di valutazione.  </a:t>
            </a:r>
            <a:r>
              <a:rPr lang="it-IT" altLang="en-US" dirty="0"/>
              <a:t>La voce </a:t>
            </a:r>
            <a:r>
              <a:rPr lang="it-IT" altLang="en-US" b="1" dirty="0"/>
              <a:t>non </a:t>
            </a:r>
            <a:r>
              <a:rPr lang="it-IT" altLang="en-US" b="1" dirty="0" err="1"/>
              <a:t>é</a:t>
            </a:r>
            <a:r>
              <a:rPr lang="it-IT" altLang="en-US" b="1" dirty="0"/>
              <a:t> riflessa al valore realizzabile </a:t>
            </a:r>
            <a:r>
              <a:rPr lang="it-IT" altLang="en-US" dirty="0"/>
              <a:t>a causa – ad esempio – di indisponibilità di informazioni sul confronto tra costo e valore mercato, sui fenomeni di obsolescenza e lenta movimentazione  </a:t>
            </a:r>
          </a:p>
          <a:p>
            <a:pPr marL="177800" indent="-177800">
              <a:spcBef>
                <a:spcPts val="63"/>
              </a:spcBef>
              <a:spcAft>
                <a:spcPts val="600"/>
              </a:spcAft>
              <a:buFontTx/>
              <a:buChar char="-"/>
            </a:pPr>
            <a:r>
              <a:rPr lang="it-IT" altLang="en-US" i="1" dirty="0"/>
              <a:t>Rischi di titolarità</a:t>
            </a:r>
            <a:r>
              <a:rPr lang="it-IT" altLang="en-US" dirty="0"/>
              <a:t>. La voce include </a:t>
            </a:r>
            <a:r>
              <a:rPr lang="it-IT" altLang="en-US" b="1" dirty="0"/>
              <a:t>rapporti che non sono di titolarità </a:t>
            </a:r>
            <a:r>
              <a:rPr lang="it-IT" altLang="en-US" dirty="0"/>
              <a:t>dell’impresa a causa – ad esempio – dell’inclusione nelle rimanenze di beni di terzi presso l’impresa  </a:t>
            </a:r>
          </a:p>
          <a:p>
            <a:pPr marL="177800" indent="-177800">
              <a:spcBef>
                <a:spcPts val="63"/>
              </a:spcBef>
              <a:spcAft>
                <a:spcPts val="600"/>
              </a:spcAft>
              <a:buFontTx/>
              <a:buChar char="-"/>
            </a:pPr>
            <a:r>
              <a:rPr lang="it-IT" altLang="en-US" i="1" dirty="0"/>
              <a:t>Rischi di informativa</a:t>
            </a:r>
            <a:r>
              <a:rPr lang="it-IT" altLang="en-US" dirty="0"/>
              <a:t>. La voce </a:t>
            </a:r>
            <a:r>
              <a:rPr lang="it-IT" altLang="en-US" b="1" dirty="0"/>
              <a:t>non è classificata ed illustrata correttamente </a:t>
            </a:r>
            <a:r>
              <a:rPr lang="it-IT" altLang="en-US" dirty="0"/>
              <a:t>a causa – ad esempio – della mancata indicazione della configurazione di costo, della mancata evidenza delle categorie di rimanenze, di altre informazioni richieste dal principio contabile adottato</a:t>
            </a:r>
          </a:p>
          <a:p>
            <a:pPr marL="177800" indent="-177800">
              <a:spcBef>
                <a:spcPts val="63"/>
              </a:spcBef>
              <a:spcAft>
                <a:spcPts val="600"/>
              </a:spcAft>
              <a:buFontTx/>
              <a:buChar char="-"/>
            </a:pPr>
            <a:endParaRPr lang="it-IT" altLang="en-US" i="1" dirty="0">
              <a:solidFill>
                <a:srgbClr val="0033CC"/>
              </a:solidFill>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Principali rischi di errore</a:t>
            </a:r>
            <a:endParaRPr lang="en-US" dirty="0"/>
          </a:p>
          <a:p>
            <a:endParaRPr lang="en-US" noProof="0" dirty="0"/>
          </a:p>
        </p:txBody>
      </p:sp>
    </p:spTree>
    <p:extLst>
      <p:ext uri="{BB962C8B-B14F-4D97-AF65-F5344CB8AC3E}">
        <p14:creationId xmlns:p14="http://schemas.microsoft.com/office/powerpoint/2010/main" val="673212956"/>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a:t>Rimanenze di magazzino </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marL="177800" indent="-177800">
              <a:spcAft>
                <a:spcPts val="600"/>
              </a:spcAft>
              <a:buFontTx/>
              <a:buChar char="-"/>
              <a:defRPr/>
            </a:pPr>
            <a:r>
              <a:rPr lang="it-IT" b="1" dirty="0">
                <a:ea typeface="Tahoma" pitchFamily="34" charset="0"/>
                <a:cs typeface="Tahoma" pitchFamily="34" charset="0"/>
              </a:rPr>
              <a:t>Procedure di conformità.  </a:t>
            </a:r>
            <a:r>
              <a:rPr lang="it-IT" dirty="0">
                <a:ea typeface="Tahoma" pitchFamily="34" charset="0"/>
                <a:cs typeface="Tahoma" pitchFamily="34" charset="0"/>
              </a:rPr>
              <a:t>Consistono nella verifica dell’efficacia operativa delle attività di controllo dell’impresa sul magazzino: </a:t>
            </a:r>
          </a:p>
          <a:p>
            <a:pPr marL="442913" indent="-263525">
              <a:spcAft>
                <a:spcPts val="600"/>
              </a:spcAft>
              <a:defRPr/>
            </a:pPr>
            <a:r>
              <a:rPr lang="it-IT" dirty="0">
                <a:ea typeface="Tahoma" pitchFamily="34" charset="0"/>
                <a:cs typeface="Tahoma" pitchFamily="34" charset="0"/>
              </a:rPr>
              <a:t>un caso importante è rappresentato dall’</a:t>
            </a:r>
            <a:r>
              <a:rPr lang="it-IT" i="1" dirty="0">
                <a:ea typeface="Tahoma" pitchFamily="34" charset="0"/>
                <a:cs typeface="Tahoma" pitchFamily="34" charset="0"/>
              </a:rPr>
              <a:t>inventario fisico delle rimanenze con successiva</a:t>
            </a:r>
            <a:r>
              <a:rPr lang="it-IT" dirty="0">
                <a:ea typeface="Tahoma" pitchFamily="34" charset="0"/>
                <a:cs typeface="Tahoma" pitchFamily="34" charset="0"/>
              </a:rPr>
              <a:t> </a:t>
            </a:r>
            <a:r>
              <a:rPr lang="it-IT" i="1" dirty="0">
                <a:ea typeface="Tahoma" pitchFamily="34" charset="0"/>
                <a:cs typeface="Tahoma" pitchFamily="34" charset="0"/>
              </a:rPr>
              <a:t>comparazione con le quantità contabili e registrazione di rettifiche inventariali</a:t>
            </a:r>
            <a:r>
              <a:rPr lang="it-IT" dirty="0">
                <a:ea typeface="Tahoma" pitchFamily="34" charset="0"/>
                <a:cs typeface="Tahoma" pitchFamily="34" charset="0"/>
              </a:rPr>
              <a:t>. </a:t>
            </a:r>
          </a:p>
          <a:p>
            <a:pPr marL="442913" indent="-263525">
              <a:spcAft>
                <a:spcPts val="600"/>
              </a:spcAft>
              <a:defRPr/>
            </a:pPr>
            <a:r>
              <a:rPr lang="it-IT" dirty="0">
                <a:ea typeface="Tahoma" pitchFamily="34" charset="0"/>
                <a:cs typeface="Tahoma" pitchFamily="34" charset="0"/>
              </a:rPr>
              <a:t>	In questo caso le </a:t>
            </a:r>
            <a:r>
              <a:rPr lang="it-IT" i="1" u="sng" dirty="0">
                <a:ea typeface="Tahoma" pitchFamily="34" charset="0"/>
                <a:cs typeface="Tahoma" pitchFamily="34" charset="0"/>
              </a:rPr>
              <a:t>procedure di conformità del revisore</a:t>
            </a:r>
            <a:r>
              <a:rPr lang="it-IT" dirty="0">
                <a:ea typeface="Tahoma" pitchFamily="34" charset="0"/>
                <a:cs typeface="Tahoma" pitchFamily="34" charset="0"/>
              </a:rPr>
              <a:t> consistono &gt;&gt; nell’osservazione dello svolgimento dell’inventario fisico dell’impresa con </a:t>
            </a:r>
            <a:r>
              <a:rPr lang="it-IT" dirty="0" err="1">
                <a:ea typeface="Tahoma" pitchFamily="34" charset="0"/>
                <a:cs typeface="Tahoma" pitchFamily="34" charset="0"/>
              </a:rPr>
              <a:t>riesecuzione</a:t>
            </a:r>
            <a:r>
              <a:rPr lang="it-IT" dirty="0">
                <a:ea typeface="Tahoma" pitchFamily="34" charset="0"/>
                <a:cs typeface="Tahoma" pitchFamily="34" charset="0"/>
              </a:rPr>
              <a:t> di conte a campione, dopo avere valutato l’</a:t>
            </a:r>
            <a:r>
              <a:rPr lang="it-IT" u="sng" dirty="0">
                <a:ea typeface="Tahoma" pitchFamily="34" charset="0"/>
                <a:cs typeface="Tahoma" pitchFamily="34" charset="0"/>
              </a:rPr>
              <a:t>adeguatezza</a:t>
            </a:r>
            <a:r>
              <a:rPr lang="it-IT" dirty="0">
                <a:ea typeface="Tahoma" pitchFamily="34" charset="0"/>
                <a:cs typeface="Tahoma" pitchFamily="34" charset="0"/>
              </a:rPr>
              <a:t> delle procedure di inventario fisico dell’impresa, nonché nell’esame della sistemazione delle differenze inventariali </a:t>
            </a:r>
          </a:p>
          <a:p>
            <a:pPr marL="442913" indent="-263525">
              <a:spcAft>
                <a:spcPts val="600"/>
              </a:spcAft>
              <a:defRPr/>
            </a:pPr>
            <a:r>
              <a:rPr lang="it-IT" dirty="0">
                <a:ea typeface="Tahoma" pitchFamily="34" charset="0"/>
                <a:cs typeface="Tahoma" pitchFamily="34" charset="0"/>
              </a:rPr>
              <a:t>altri casi sono rappresentati &gt;&gt; dalla</a:t>
            </a:r>
            <a:r>
              <a:rPr lang="it-IT" i="1" dirty="0">
                <a:ea typeface="Tahoma" pitchFamily="34" charset="0"/>
                <a:cs typeface="Tahoma" pitchFamily="34" charset="0"/>
              </a:rPr>
              <a:t> conferma delle rimanenze presso terzi &gt;&gt; </a:t>
            </a:r>
            <a:r>
              <a:rPr lang="it-IT" dirty="0">
                <a:ea typeface="Tahoma" pitchFamily="34" charset="0"/>
                <a:cs typeface="Tahoma" pitchFamily="34" charset="0"/>
              </a:rPr>
              <a:t> dal ‘‘</a:t>
            </a:r>
            <a:r>
              <a:rPr lang="it-IT" i="1" dirty="0" err="1">
                <a:ea typeface="Tahoma" pitchFamily="34" charset="0"/>
                <a:cs typeface="Tahoma" pitchFamily="34" charset="0"/>
              </a:rPr>
              <a:t>review</a:t>
            </a:r>
            <a:r>
              <a:rPr lang="it-IT" i="1" dirty="0">
                <a:ea typeface="Tahoma" pitchFamily="34" charset="0"/>
                <a:cs typeface="Tahoma" pitchFamily="34" charset="0"/>
              </a:rPr>
              <a:t>’’</a:t>
            </a:r>
            <a:r>
              <a:rPr lang="it-IT" dirty="0">
                <a:ea typeface="Tahoma" pitchFamily="34" charset="0"/>
                <a:cs typeface="Tahoma" pitchFamily="34" charset="0"/>
              </a:rPr>
              <a:t> ed</a:t>
            </a:r>
            <a:r>
              <a:rPr lang="it-IT" i="1" dirty="0">
                <a:ea typeface="Tahoma" pitchFamily="34" charset="0"/>
                <a:cs typeface="Tahoma" pitchFamily="34" charset="0"/>
              </a:rPr>
              <a:t> approvazione</a:t>
            </a:r>
            <a:r>
              <a:rPr lang="it-IT" dirty="0">
                <a:ea typeface="Tahoma" pitchFamily="34" charset="0"/>
                <a:cs typeface="Tahoma" pitchFamily="34" charset="0"/>
              </a:rPr>
              <a:t> da parte della Direzione della valorizzazione del magazzino inclusa la svalutazione per fenomeni di obsolescenza e di lento rigiro</a:t>
            </a:r>
          </a:p>
          <a:p>
            <a:pPr marL="442913" indent="-263525">
              <a:spcAft>
                <a:spcPts val="600"/>
              </a:spcAft>
              <a:buFont typeface="Arial" panose="020B0604020202020204" pitchFamily="34" charset="0"/>
              <a:buChar char="•"/>
              <a:defRPr/>
            </a:pPr>
            <a:r>
              <a:rPr lang="it-IT" b="1" dirty="0">
                <a:ea typeface="Tahoma" pitchFamily="34" charset="0"/>
                <a:cs typeface="Tahoma" pitchFamily="34" charset="0"/>
              </a:rPr>
              <a:t>Procedure di analisi comparativa</a:t>
            </a:r>
            <a:r>
              <a:rPr lang="it-IT" dirty="0">
                <a:ea typeface="Tahoma" pitchFamily="34" charset="0"/>
                <a:cs typeface="Tahoma" pitchFamily="34" charset="0"/>
              </a:rPr>
              <a:t>. Consistono in verifiche della congruità del saldo delle rimanenze di magazzino attraverso analisi comparative, tra cui il raffronto dei valori totali e dei valori unitari con l’esercizio precedente ed indagine di eventuali differenze anomale. </a:t>
            </a:r>
          </a:p>
          <a:p>
            <a:pPr marL="350838" indent="-171450">
              <a:spcAft>
                <a:spcPts val="600"/>
              </a:spcAft>
              <a:buFont typeface="Arial" panose="020B0604020202020204" pitchFamily="34" charset="0"/>
              <a:buChar char="•"/>
              <a:defRPr/>
            </a:pPr>
            <a:r>
              <a:rPr lang="it-IT" dirty="0">
                <a:ea typeface="Tahoma" pitchFamily="34" charset="0"/>
                <a:cs typeface="Tahoma" pitchFamily="34" charset="0"/>
              </a:rPr>
              <a:t>Verifica della composizione del saldo delle rimanenze di magazzino sulla base della lista delle rimanenze valorizzate: </a:t>
            </a:r>
          </a:p>
          <a:p>
            <a:pPr lvl="3">
              <a:defRPr/>
            </a:pPr>
            <a:r>
              <a:rPr lang="it-IT" dirty="0"/>
              <a:t>Quadratura del totale della lista con il saldo della voce rimanenze </a:t>
            </a:r>
          </a:p>
          <a:p>
            <a:pPr lvl="3">
              <a:defRPr/>
            </a:pPr>
            <a:r>
              <a:rPr lang="it-IT" dirty="0"/>
              <a:t>Verifica delle correttezza aritmetica della lista </a:t>
            </a:r>
          </a:p>
          <a:p>
            <a:pPr lvl="3">
              <a:defRPr/>
            </a:pPr>
            <a:r>
              <a:rPr lang="it-IT" dirty="0"/>
              <a:t>Verifica che le quantità riportate sulla lista corrispondano alle quantità risultanti dopo l’inventario fisico dell’impresa ed attività collegate</a:t>
            </a:r>
          </a:p>
          <a:p>
            <a:pPr marL="442913" indent="-263525">
              <a:spcAft>
                <a:spcPts val="600"/>
              </a:spcAft>
              <a:defRPr/>
            </a:pPr>
            <a:endParaRPr lang="it-IT" dirty="0">
              <a:ea typeface="Tahoma" pitchFamily="34" charset="0"/>
              <a:cs typeface="Tahoma" pitchFamily="34" charset="0"/>
            </a:endParaRPr>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altLang="en-US" i="1" dirty="0">
                <a:cs typeface="Tahoma" panose="020B0604030504040204" pitchFamily="34" charset="0"/>
              </a:rPr>
              <a:t>Procedure di revisione </a:t>
            </a:r>
            <a:endParaRPr lang="en-US" dirty="0"/>
          </a:p>
          <a:p>
            <a:endParaRPr lang="en-US" noProof="0" dirty="0"/>
          </a:p>
        </p:txBody>
      </p:sp>
    </p:spTree>
    <p:extLst>
      <p:ext uri="{BB962C8B-B14F-4D97-AF65-F5344CB8AC3E}">
        <p14:creationId xmlns:p14="http://schemas.microsoft.com/office/powerpoint/2010/main" val="107746825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Rimanenze di magazzino</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596900" indent="-171450">
              <a:spcBef>
                <a:spcPct val="0"/>
              </a:spcBef>
              <a:spcAft>
                <a:spcPts val="600"/>
              </a:spcAft>
              <a:buFont typeface="Arial" panose="020B0604020202020204" pitchFamily="34" charset="0"/>
              <a:buChar char="•"/>
            </a:pPr>
            <a:r>
              <a:rPr lang="it-IT" altLang="en-US" b="1" dirty="0">
                <a:cs typeface="Tahoma" panose="020B0604030504040204" pitchFamily="34" charset="0"/>
              </a:rPr>
              <a:t>Test di </a:t>
            </a:r>
            <a:r>
              <a:rPr lang="it-IT" altLang="en-US" b="1" dirty="0" err="1">
                <a:cs typeface="Tahoma" panose="020B0604030504040204" pitchFamily="34" charset="0"/>
              </a:rPr>
              <a:t>cut</a:t>
            </a:r>
            <a:r>
              <a:rPr lang="it-IT" altLang="en-US" b="1" dirty="0">
                <a:cs typeface="Tahoma" panose="020B0604030504040204" pitchFamily="34" charset="0"/>
              </a:rPr>
              <a:t>-off del magazzino. </a:t>
            </a:r>
          </a:p>
          <a:p>
            <a:pPr marL="425450">
              <a:spcBef>
                <a:spcPct val="0"/>
              </a:spcBef>
              <a:spcAft>
                <a:spcPts val="600"/>
              </a:spcAft>
            </a:pPr>
            <a:r>
              <a:rPr lang="it-IT" altLang="en-US" dirty="0">
                <a:cs typeface="Tahoma" panose="020B0604030504040204" pitchFamily="34" charset="0"/>
              </a:rPr>
              <a:t>Il revisore effettua opportuni sondaggi sui beni presenti nella aree ‘‘ricevimento’’ e ‘‘spedizione’’ del magazzino alla data dell’inventario fisico, allo scopo di verificare che tali beni sono stati correttamente inclusi nelle rimanenze. </a:t>
            </a:r>
          </a:p>
          <a:p>
            <a:pPr marL="425450">
              <a:spcBef>
                <a:spcPct val="0"/>
              </a:spcBef>
              <a:spcAft>
                <a:spcPts val="600"/>
              </a:spcAft>
            </a:pPr>
            <a:r>
              <a:rPr lang="it-IT" altLang="en-US" dirty="0">
                <a:cs typeface="Tahoma" panose="020B0604030504040204" pitchFamily="34" charset="0"/>
              </a:rPr>
              <a:t>Il revisore concentra l’indagine su eventuali prodotti finiti o merci scaricati da magazzino, fatturati e non spedite alla data di riferimento del bilancio, a fronte del rischio di errore di contabilizzazione di margini di guadagno su beni di cui a tale data l’impresa aveva ancora la proprietà.</a:t>
            </a:r>
          </a:p>
          <a:p>
            <a:pPr marL="596900" indent="-171450">
              <a:spcBef>
                <a:spcPct val="0"/>
              </a:spcBef>
              <a:spcAft>
                <a:spcPts val="600"/>
              </a:spcAft>
              <a:buFont typeface="Arial" panose="020B0604020202020204" pitchFamily="34" charset="0"/>
              <a:buChar char="•"/>
            </a:pPr>
            <a:r>
              <a:rPr lang="it-IT" altLang="en-US" b="1" dirty="0">
                <a:cs typeface="Tahoma" panose="020B0604030504040204" pitchFamily="34" charset="0"/>
              </a:rPr>
              <a:t> Verifica del valore di costo. Ricalcolo e Ispezione documentale</a:t>
            </a:r>
          </a:p>
          <a:p>
            <a:pPr lvl="6"/>
            <a:r>
              <a:rPr lang="it-IT" altLang="en-US" dirty="0"/>
              <a:t>Rimanenze di materie prime e merci.  Consiste nel verificare che il valore deriva da una procedura di ‘‘accumulo’’ dei costi appropriata tenuto conto della configurazione di costo adottata (FIFO, costo medio) e basata sui prezzi effettivi di acquisto</a:t>
            </a:r>
          </a:p>
          <a:p>
            <a:pPr lvl="4"/>
            <a:r>
              <a:rPr lang="it-IT" altLang="en-US" dirty="0"/>
              <a:t>Rimanenze di prodotti finiti e semilavorati. Consiste nel verificare che il valore include il costo delle materie prime come sopra indicato,  nonché un costo di trasformazione derivante da un sistema di contabilità affidabile e corretto, collegato alle risultanze di contabilità analitica e contabilità generale. La verifica considera che nel costo di trasformazione sia incluso il costo del prodotto – materia prima, manodopera diretta e indiretta, costi specifici del prodotto e costi generali di produzione; che siano escluse le spese commerciali ed amministrative nonché eventuali costi di produzione relativi ad una capacità produttiva sovradimensionata rispetto a quella utilizzata.</a:t>
            </a:r>
          </a:p>
          <a:p>
            <a:pPr marL="180000" lvl="3" indent="0">
              <a:buNone/>
            </a:pPr>
            <a:endParaRPr lang="it-IT" altLang="en-US" dirty="0"/>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&lt;segue&gt; Procedure di revisione</a:t>
            </a:r>
            <a:endParaRPr lang="en-US" i="1" noProof="0" dirty="0"/>
          </a:p>
        </p:txBody>
      </p:sp>
    </p:spTree>
    <p:extLst>
      <p:ext uri="{BB962C8B-B14F-4D97-AF65-F5344CB8AC3E}">
        <p14:creationId xmlns:p14="http://schemas.microsoft.com/office/powerpoint/2010/main" val="1771405723"/>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Rimanenze di magazzino</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84150" lvl="0" indent="-171450" defTabSz="449263" fontAlgn="base">
              <a:spcAft>
                <a:spcPts val="600"/>
              </a:spcAft>
              <a:buClr>
                <a:srgbClr val="000000"/>
              </a:buClr>
              <a:buFont typeface="Arial" panose="020B0604020202020204" pitchFamily="34" charset="0"/>
              <a:buChar char="•"/>
              <a:tabLst/>
              <a:defRPr/>
            </a:pPr>
            <a:r>
              <a:rPr lang="it-IT" b="1" kern="0" dirty="0">
                <a:solidFill>
                  <a:srgbClr val="000000"/>
                </a:solidFill>
                <a:ea typeface="Tahoma" pitchFamily="34" charset="0"/>
                <a:cs typeface="Tahoma" pitchFamily="34" charset="0"/>
              </a:rPr>
              <a:t>Verifica del valore realizzabile. </a:t>
            </a:r>
          </a:p>
          <a:p>
            <a:pPr marL="360363" lvl="1" indent="-166688" defTabSz="449263" fontAlgn="base">
              <a:spcAft>
                <a:spcPts val="600"/>
              </a:spcAft>
              <a:buClr>
                <a:srgbClr val="000000"/>
              </a:buClr>
              <a:buFontTx/>
              <a:buChar char="-"/>
              <a:tabLst/>
              <a:defRPr/>
            </a:pPr>
            <a:r>
              <a:rPr lang="it-IT" b="0" kern="0" dirty="0">
                <a:solidFill>
                  <a:srgbClr val="000000"/>
                </a:solidFill>
                <a:ea typeface="Tahoma" pitchFamily="34" charset="0"/>
                <a:cs typeface="Tahoma" pitchFamily="34" charset="0"/>
              </a:rPr>
              <a:t>Il revisore effettua una comprensione dei </a:t>
            </a:r>
            <a:r>
              <a:rPr lang="it-IT" b="0" u="sng" kern="0" dirty="0">
                <a:solidFill>
                  <a:srgbClr val="000000"/>
                </a:solidFill>
                <a:ea typeface="Tahoma" pitchFamily="34" charset="0"/>
                <a:cs typeface="Tahoma" pitchFamily="34" charset="0"/>
              </a:rPr>
              <a:t>metodi</a:t>
            </a:r>
            <a:r>
              <a:rPr lang="it-IT" b="0" kern="0" dirty="0">
                <a:solidFill>
                  <a:srgbClr val="000000"/>
                </a:solidFill>
                <a:ea typeface="Tahoma" pitchFamily="34" charset="0"/>
                <a:cs typeface="Tahoma" pitchFamily="34" charset="0"/>
              </a:rPr>
              <a:t> dell’impresa per individuare</a:t>
            </a:r>
          </a:p>
          <a:p>
            <a:pPr marL="754063" lvl="1" indent="-146050" defTabSz="449263" fontAlgn="base">
              <a:spcAft>
                <a:spcPts val="600"/>
              </a:spcAft>
              <a:buClr>
                <a:srgbClr val="000000"/>
              </a:buClr>
              <a:buFontTx/>
              <a:buChar char="-"/>
              <a:tabLst/>
              <a:defRPr/>
            </a:pPr>
            <a:r>
              <a:rPr lang="it-IT" b="0" kern="0" dirty="0">
                <a:solidFill>
                  <a:srgbClr val="000000"/>
                </a:solidFill>
                <a:ea typeface="Tahoma" pitchFamily="34" charset="0"/>
                <a:cs typeface="Tahoma" pitchFamily="34" charset="0"/>
              </a:rPr>
              <a:t>le rimanenze il cui valore di mercato risulta inferiore al costo </a:t>
            </a:r>
          </a:p>
          <a:p>
            <a:pPr marL="754063" lvl="1" indent="-146050" defTabSz="449263" fontAlgn="base">
              <a:spcAft>
                <a:spcPts val="600"/>
              </a:spcAft>
              <a:buClr>
                <a:srgbClr val="000000"/>
              </a:buClr>
              <a:buFontTx/>
              <a:buChar char="-"/>
              <a:tabLst/>
              <a:defRPr/>
            </a:pPr>
            <a:r>
              <a:rPr lang="it-IT" b="0" kern="0" dirty="0">
                <a:solidFill>
                  <a:srgbClr val="000000"/>
                </a:solidFill>
                <a:ea typeface="Tahoma" pitchFamily="34" charset="0"/>
                <a:cs typeface="Tahoma" pitchFamily="34" charset="0"/>
              </a:rPr>
              <a:t>le rimanenze che presentano fenomeni di lenta movimentazione o obsolescenza, </a:t>
            </a:r>
            <a:r>
              <a:rPr lang="it-IT" b="0" i="1" kern="0" dirty="0">
                <a:solidFill>
                  <a:srgbClr val="000000"/>
                </a:solidFill>
                <a:ea typeface="Tahoma" pitchFamily="34" charset="0"/>
                <a:cs typeface="Tahoma" pitchFamily="34" charset="0"/>
              </a:rPr>
              <a:t>ne</a:t>
            </a:r>
            <a:r>
              <a:rPr lang="it-IT" b="0" kern="0" dirty="0">
                <a:solidFill>
                  <a:srgbClr val="000000"/>
                </a:solidFill>
                <a:ea typeface="Tahoma" pitchFamily="34" charset="0"/>
                <a:cs typeface="Tahoma" pitchFamily="34" charset="0"/>
              </a:rPr>
              <a:t> </a:t>
            </a:r>
            <a:r>
              <a:rPr lang="it-IT" b="0" i="1" kern="0" dirty="0">
                <a:solidFill>
                  <a:srgbClr val="000000"/>
                </a:solidFill>
                <a:ea typeface="Tahoma" pitchFamily="34" charset="0"/>
                <a:cs typeface="Tahoma" pitchFamily="34" charset="0"/>
              </a:rPr>
              <a:t>valuta l’appropriatezza</a:t>
            </a:r>
            <a:r>
              <a:rPr lang="it-IT" b="0" kern="0" dirty="0">
                <a:solidFill>
                  <a:srgbClr val="000000"/>
                </a:solidFill>
                <a:ea typeface="Tahoma" pitchFamily="34" charset="0"/>
                <a:cs typeface="Tahoma" pitchFamily="34" charset="0"/>
              </a:rPr>
              <a:t> e la coerenza con i metodi dell’esercizio precedente.  </a:t>
            </a:r>
          </a:p>
          <a:p>
            <a:pPr marL="354013" lvl="0" indent="-146050" defTabSz="449263" fontAlgn="base">
              <a:spcAft>
                <a:spcPts val="600"/>
              </a:spcAft>
              <a:buClr>
                <a:srgbClr val="000000"/>
              </a:buClr>
              <a:buFontTx/>
              <a:buChar char="-"/>
              <a:tabLst/>
              <a:defRPr/>
            </a:pPr>
            <a:r>
              <a:rPr lang="it-IT" kern="0" dirty="0">
                <a:solidFill>
                  <a:srgbClr val="000000"/>
                </a:solidFill>
                <a:ea typeface="Tahoma" pitchFamily="34" charset="0"/>
                <a:cs typeface="Tahoma" pitchFamily="34" charset="0"/>
              </a:rPr>
              <a:t>Il revisore verifica l’abbattimento del costo al valore di mercato per le rimanenze che lo richiedono &gt;&gt;	</a:t>
            </a:r>
          </a:p>
          <a:p>
            <a:pPr marL="354013" lvl="0" indent="-146050" defTabSz="449263" fontAlgn="base">
              <a:spcAft>
                <a:spcPts val="600"/>
              </a:spcAft>
              <a:buClr>
                <a:srgbClr val="000000"/>
              </a:buClr>
              <a:buFontTx/>
              <a:buChar char="-"/>
              <a:tabLst/>
              <a:defRPr/>
            </a:pPr>
            <a:r>
              <a:rPr lang="it-IT" kern="0" dirty="0">
                <a:solidFill>
                  <a:srgbClr val="000000"/>
                </a:solidFill>
                <a:ea typeface="Tahoma" pitchFamily="34" charset="0"/>
                <a:cs typeface="Tahoma" pitchFamily="34" charset="0"/>
              </a:rPr>
              <a:t>Il revisore verifica la svalutazione del valore delle rimanenze per lenta movimentazione e obsolescenza  &gt;&gt;</a:t>
            </a:r>
          </a:p>
          <a:p>
            <a:pPr marL="163513" indent="-163513">
              <a:spcAft>
                <a:spcPts val="600"/>
              </a:spcAft>
              <a:defRPr/>
            </a:pPr>
            <a:r>
              <a:rPr lang="it-IT" i="1" dirty="0">
                <a:ea typeface="Tahoma" pitchFamily="34" charset="0"/>
                <a:cs typeface="Tahoma" pitchFamily="34" charset="0"/>
              </a:rPr>
              <a:t>Con riferimento al principio del minore tra costo e mercato</a:t>
            </a:r>
            <a:r>
              <a:rPr lang="it-IT" dirty="0">
                <a:ea typeface="Tahoma" pitchFamily="34" charset="0"/>
                <a:cs typeface="Tahoma" pitchFamily="34" charset="0"/>
              </a:rPr>
              <a:t> &gt;&gt; il revisore accerta l’applicazione del principio applicato verificando l’abbattimento al valore di mercato e la determinazione di quest’ultimo secondo corretti criteri (utilizzo dei listini prezzi correnti, eliminazione della componente che remunera l’attività di commerciale, ecc.) e il collegamento alla documentazione di supporto. </a:t>
            </a:r>
          </a:p>
          <a:p>
            <a:pPr marL="163513" indent="-163513">
              <a:defRPr/>
            </a:pPr>
            <a:r>
              <a:rPr lang="it-IT" i="1" dirty="0">
                <a:ea typeface="Tahoma" pitchFamily="34" charset="0"/>
                <a:cs typeface="Tahoma" pitchFamily="34" charset="0"/>
              </a:rPr>
              <a:t>Con riferimento al fenomeno dell’obsolescenza</a:t>
            </a:r>
            <a:r>
              <a:rPr lang="it-IT" dirty="0">
                <a:ea typeface="Tahoma" pitchFamily="34" charset="0"/>
                <a:cs typeface="Tahoma" pitchFamily="34" charset="0"/>
              </a:rPr>
              <a:t> &gt;&gt; il revisore esegue una o più delle verifiche previste dal principio ISA 540 sulla revisione delle stime contabili (</a:t>
            </a:r>
            <a:r>
              <a:rPr lang="it-IT" u="sng" dirty="0">
                <a:ea typeface="Tahoma" pitchFamily="34" charset="0"/>
                <a:cs typeface="Tahoma" pitchFamily="34" charset="0"/>
              </a:rPr>
              <a:t>verifica</a:t>
            </a:r>
            <a:r>
              <a:rPr lang="it-IT" dirty="0">
                <a:ea typeface="Tahoma" pitchFamily="34" charset="0"/>
                <a:cs typeface="Tahoma" pitchFamily="34" charset="0"/>
              </a:rPr>
              <a:t> degli eventi successivi;  </a:t>
            </a:r>
            <a:r>
              <a:rPr lang="it-IT" u="sng" dirty="0">
                <a:ea typeface="Tahoma" pitchFamily="34" charset="0"/>
                <a:cs typeface="Tahoma" pitchFamily="34" charset="0"/>
              </a:rPr>
              <a:t>verifica</a:t>
            </a:r>
            <a:r>
              <a:rPr lang="it-IT" dirty="0">
                <a:ea typeface="Tahoma" pitchFamily="34" charset="0"/>
                <a:cs typeface="Tahoma" pitchFamily="34" charset="0"/>
              </a:rPr>
              <a:t> del procedimento di stima e dei dati utilizzati; </a:t>
            </a:r>
            <a:r>
              <a:rPr lang="it-IT" u="sng" dirty="0">
                <a:ea typeface="Tahoma" pitchFamily="34" charset="0"/>
                <a:cs typeface="Tahoma" pitchFamily="34" charset="0"/>
              </a:rPr>
              <a:t>verifica</a:t>
            </a:r>
            <a:r>
              <a:rPr lang="it-IT" dirty="0">
                <a:ea typeface="Tahoma" pitchFamily="34" charset="0"/>
                <a:cs typeface="Tahoma" pitchFamily="34" charset="0"/>
              </a:rPr>
              <a:t> dell’efficacia dei controlli sulla stima, combinata con verifica della correttezza della stima; </a:t>
            </a:r>
            <a:r>
              <a:rPr lang="it-IT" u="sng" dirty="0">
                <a:ea typeface="Tahoma" pitchFamily="34" charset="0"/>
                <a:cs typeface="Tahoma" pitchFamily="34" charset="0"/>
              </a:rPr>
              <a:t>elaborazione</a:t>
            </a:r>
            <a:r>
              <a:rPr lang="it-IT" dirty="0">
                <a:ea typeface="Tahoma" pitchFamily="34" charset="0"/>
                <a:cs typeface="Tahoma" pitchFamily="34" charset="0"/>
              </a:rPr>
              <a:t> di una stima indipendente del revisore) preceduta </a:t>
            </a:r>
            <a:r>
              <a:rPr lang="it-IT" i="1" dirty="0">
                <a:ea typeface="Tahoma" pitchFamily="34" charset="0"/>
                <a:cs typeface="Tahoma" pitchFamily="34" charset="0"/>
              </a:rPr>
              <a:t>in ogni caso</a:t>
            </a:r>
            <a:r>
              <a:rPr lang="it-IT" dirty="0">
                <a:ea typeface="Tahoma" pitchFamily="34" charset="0"/>
                <a:cs typeface="Tahoma" pitchFamily="34" charset="0"/>
              </a:rPr>
              <a:t> dall’analisi dei metodi di stima adottati dall’impresa. Il revisore considera i fattori rilevanti - modifiche di tecnologia, evoluzione del mercato, comportamento della concorrenza, modifiche legislative, ecc. Il lavoro viene condotto sulla base delle evidenze disponibili (ad es. liste del turnover calcolato sulla movimentazione storica, previsioni ragionevoli).</a:t>
            </a:r>
            <a:endParaRPr lang="en-US" dirty="0">
              <a:ea typeface="Tahoma" pitchFamily="34" charset="0"/>
              <a:cs typeface="Tahoma" pitchFamily="34" charset="0"/>
            </a:endParaRPr>
          </a:p>
          <a:p>
            <a:pPr marL="207963" lvl="0" defTabSz="449263" fontAlgn="base">
              <a:spcAft>
                <a:spcPts val="600"/>
              </a:spcAft>
              <a:buClr>
                <a:srgbClr val="000000"/>
              </a:buClr>
              <a:tabLst/>
              <a:defRPr/>
            </a:pPr>
            <a:endParaRPr lang="it-IT" altLang="en-US" dirty="0"/>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&lt;segue&gt; Procedure di revisione</a:t>
            </a:r>
            <a:endParaRPr lang="en-US" i="1" noProof="0" dirty="0"/>
          </a:p>
        </p:txBody>
      </p:sp>
    </p:spTree>
    <p:extLst>
      <p:ext uri="{BB962C8B-B14F-4D97-AF65-F5344CB8AC3E}">
        <p14:creationId xmlns:p14="http://schemas.microsoft.com/office/powerpoint/2010/main" val="51846271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9125" y="2632799"/>
            <a:ext cx="7905750" cy="1592403"/>
          </a:xfrm>
        </p:spPr>
        <p:txBody>
          <a:bodyPr anchor="ctr"/>
          <a:lstStyle/>
          <a:p>
            <a:pPr algn="ctr">
              <a:lnSpc>
                <a:spcPct val="100000"/>
              </a:lnSpc>
              <a:buSzPct val="100000"/>
            </a:pPr>
            <a:r>
              <a:rPr lang="it-IT" sz="4000" i="1" dirty="0">
                <a:solidFill>
                  <a:srgbClr val="B4B4B4"/>
                </a:solidFill>
              </a:rPr>
              <a:t>Debiti</a:t>
            </a:r>
            <a:endParaRPr lang="en-US" sz="4000" i="1" dirty="0">
              <a:solidFill>
                <a:srgbClr val="B4B4B4"/>
              </a:solidFill>
            </a:endParaRPr>
          </a:p>
        </p:txBody>
      </p:sp>
    </p:spTree>
    <p:extLst>
      <p:ext uri="{BB962C8B-B14F-4D97-AF65-F5344CB8AC3E}">
        <p14:creationId xmlns:p14="http://schemas.microsoft.com/office/powerpoint/2010/main" val="3569307471"/>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Debiti</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76213" indent="-176213">
              <a:lnSpc>
                <a:spcPct val="105000"/>
              </a:lnSpc>
              <a:spcBef>
                <a:spcPct val="0"/>
              </a:spcBef>
              <a:buFontTx/>
              <a:buChar char="-"/>
            </a:pPr>
            <a:r>
              <a:rPr lang="it-IT" altLang="en-US" i="1" dirty="0">
                <a:cs typeface="Tahoma" panose="020B0604030504040204" pitchFamily="34" charset="0"/>
              </a:rPr>
              <a:t>Rischi di esistenza. </a:t>
            </a:r>
            <a:r>
              <a:rPr lang="it-IT" altLang="en-US" dirty="0">
                <a:cs typeface="Tahoma" panose="020B0604030504040204" pitchFamily="34" charset="0"/>
              </a:rPr>
              <a:t>La voce riflette consistenze che non esistono a causa – ad esempio – di iscrizione di debiti sorti in periodi contabili successivi </a:t>
            </a:r>
          </a:p>
          <a:p>
            <a:pPr marL="176213" indent="-176213">
              <a:lnSpc>
                <a:spcPct val="105000"/>
              </a:lnSpc>
              <a:spcBef>
                <a:spcPct val="0"/>
              </a:spcBef>
              <a:buFontTx/>
              <a:buChar char="-"/>
            </a:pPr>
            <a:r>
              <a:rPr lang="it-IT" altLang="en-US" i="1" dirty="0">
                <a:cs typeface="Tahoma" panose="020B0604030504040204" pitchFamily="34" charset="0"/>
              </a:rPr>
              <a:t>Rischi di completezza.</a:t>
            </a:r>
            <a:r>
              <a:rPr lang="it-IT" altLang="en-US" dirty="0">
                <a:cs typeface="Tahoma" panose="020B0604030504040204" pitchFamily="34" charset="0"/>
              </a:rPr>
              <a:t>  La voce non riflette tutti i debiti a causa – ad esempio – di mancata iscrizione di debiti sorti</a:t>
            </a:r>
          </a:p>
          <a:p>
            <a:pPr marL="176213" indent="-176213">
              <a:lnSpc>
                <a:spcPct val="105000"/>
              </a:lnSpc>
              <a:spcBef>
                <a:spcPct val="0"/>
              </a:spcBef>
              <a:buFontTx/>
              <a:buChar char="-"/>
            </a:pPr>
            <a:r>
              <a:rPr lang="it-IT" altLang="en-US" i="1" dirty="0">
                <a:cs typeface="Tahoma" panose="020B0604030504040204" pitchFamily="34" charset="0"/>
              </a:rPr>
              <a:t>Rischi di accuratezza</a:t>
            </a:r>
            <a:r>
              <a:rPr lang="it-IT" altLang="en-US" dirty="0">
                <a:cs typeface="Tahoma" panose="020B0604030504040204" pitchFamily="34" charset="0"/>
              </a:rPr>
              <a:t>. La voce presenta errori a causa - ad esempio – di procedure di registrazione non corrette o erroneamente applicate, di debiti iscritti per importi diversi da quelli documentati, di mancata registrazione di note credito ricevute dai fornitori </a:t>
            </a:r>
          </a:p>
          <a:p>
            <a:pPr marL="176213" indent="-176213">
              <a:lnSpc>
                <a:spcPct val="105000"/>
              </a:lnSpc>
              <a:spcBef>
                <a:spcPct val="0"/>
              </a:spcBef>
              <a:buFontTx/>
              <a:buChar char="-"/>
            </a:pPr>
            <a:r>
              <a:rPr lang="it-IT" i="1" dirty="0">
                <a:ea typeface="Tahoma" pitchFamily="34" charset="0"/>
                <a:cs typeface="Tahoma" pitchFamily="34" charset="0"/>
              </a:rPr>
              <a:t>Rischi di valutazione.  </a:t>
            </a:r>
            <a:r>
              <a:rPr lang="it-IT" dirty="0">
                <a:ea typeface="Tahoma" pitchFamily="34" charset="0"/>
                <a:cs typeface="Tahoma" pitchFamily="34" charset="0"/>
              </a:rPr>
              <a:t>Il voce non </a:t>
            </a:r>
            <a:r>
              <a:rPr lang="it-IT" dirty="0" err="1">
                <a:ea typeface="Tahoma" pitchFamily="34" charset="0"/>
                <a:cs typeface="Tahoma" pitchFamily="34" charset="0"/>
              </a:rPr>
              <a:t>é</a:t>
            </a:r>
            <a:r>
              <a:rPr lang="it-IT" dirty="0">
                <a:ea typeface="Tahoma" pitchFamily="34" charset="0"/>
                <a:cs typeface="Tahoma" pitchFamily="34" charset="0"/>
              </a:rPr>
              <a:t> riflessa ad un valore pari a quello dell’obbligazione assunta dall’impresa</a:t>
            </a:r>
          </a:p>
          <a:p>
            <a:pPr marL="176213" indent="-176213">
              <a:lnSpc>
                <a:spcPct val="105000"/>
              </a:lnSpc>
              <a:spcBef>
                <a:spcPct val="0"/>
              </a:spcBef>
              <a:buFontTx/>
              <a:buChar char="-"/>
            </a:pPr>
            <a:r>
              <a:rPr lang="it-IT" i="1" dirty="0">
                <a:ea typeface="Tahoma" pitchFamily="34" charset="0"/>
                <a:cs typeface="Tahoma" pitchFamily="34" charset="0"/>
              </a:rPr>
              <a:t>Rischi di titolarità.  </a:t>
            </a:r>
            <a:r>
              <a:rPr lang="it-IT" dirty="0">
                <a:ea typeface="Tahoma" pitchFamily="34" charset="0"/>
                <a:cs typeface="Tahoma" pitchFamily="34" charset="0"/>
              </a:rPr>
              <a:t>Il voce include obbligazioni per impegni – in tutto o in parte – di non totale spettanza dell’impresa, falsificazioni  </a:t>
            </a:r>
          </a:p>
          <a:p>
            <a:pPr marL="176213" indent="-176213">
              <a:lnSpc>
                <a:spcPct val="105000"/>
              </a:lnSpc>
              <a:spcBef>
                <a:spcPct val="0"/>
              </a:spcBef>
              <a:buFontTx/>
              <a:buChar char="-"/>
            </a:pPr>
            <a:r>
              <a:rPr lang="it-IT" i="1" dirty="0">
                <a:ea typeface="Tahoma" pitchFamily="34" charset="0"/>
                <a:cs typeface="Tahoma" pitchFamily="34" charset="0"/>
              </a:rPr>
              <a:t>Rischi di informativa. </a:t>
            </a:r>
            <a:r>
              <a:rPr lang="it-IT" dirty="0">
                <a:ea typeface="Tahoma" pitchFamily="34" charset="0"/>
                <a:cs typeface="Tahoma" pitchFamily="34" charset="0"/>
              </a:rPr>
              <a:t>La voce non è classificata ed illustrata correttamente a causa – ad esempio – della mancata indicazione delle informazioni richieste dai principi contabili</a:t>
            </a:r>
          </a:p>
          <a:p>
            <a:pPr marL="176213" indent="-176213">
              <a:lnSpc>
                <a:spcPct val="105000"/>
              </a:lnSpc>
              <a:spcBef>
                <a:spcPct val="0"/>
              </a:spcBef>
              <a:buFontTx/>
              <a:buChar char="-"/>
            </a:pPr>
            <a:endParaRPr lang="it-IT" dirty="0">
              <a:ea typeface="Tahoma" pitchFamily="34" charset="0"/>
              <a:cs typeface="Tahoma" pitchFamily="34" charset="0"/>
            </a:endParaRPr>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Principali rischi di errore</a:t>
            </a:r>
            <a:endParaRPr lang="en-US" i="1" noProof="0" dirty="0"/>
          </a:p>
        </p:txBody>
      </p:sp>
    </p:spTree>
    <p:extLst>
      <p:ext uri="{BB962C8B-B14F-4D97-AF65-F5344CB8AC3E}">
        <p14:creationId xmlns:p14="http://schemas.microsoft.com/office/powerpoint/2010/main" val="3889236326"/>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Debiti verso fornitori di beni e servizi </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77800" indent="-177800">
              <a:spcBef>
                <a:spcPct val="0"/>
              </a:spcBef>
              <a:spcAft>
                <a:spcPts val="600"/>
              </a:spcAft>
              <a:buFontTx/>
              <a:buChar char="-"/>
            </a:pPr>
            <a:r>
              <a:rPr lang="it-IT" altLang="en-US" b="1" dirty="0">
                <a:cs typeface="Tahoma" panose="020B0604030504040204" pitchFamily="34" charset="0"/>
              </a:rPr>
              <a:t>Procedure di conformità.  </a:t>
            </a:r>
            <a:r>
              <a:rPr lang="it-IT" altLang="en-US" dirty="0">
                <a:cs typeface="Tahoma" panose="020B0604030504040204" pitchFamily="34" charset="0"/>
              </a:rPr>
              <a:t>Consistono nella verifica dell’efficacia operativa delle attività di controllo relativi all’assunzione di obbligazioni di debito e alla </a:t>
            </a:r>
            <a:r>
              <a:rPr lang="it-IT" altLang="en-US" dirty="0" err="1">
                <a:cs typeface="Tahoma" panose="020B0604030504040204" pitchFamily="34" charset="0"/>
              </a:rPr>
              <a:t>processazione</a:t>
            </a:r>
            <a:r>
              <a:rPr lang="it-IT" altLang="en-US" dirty="0">
                <a:cs typeface="Tahoma" panose="020B0604030504040204" pitchFamily="34" charset="0"/>
              </a:rPr>
              <a:t> delle obbligazioni assunte: </a:t>
            </a:r>
            <a:r>
              <a:rPr lang="it-IT" altLang="en-US" i="1" dirty="0">
                <a:cs typeface="Tahoma" panose="020B0604030504040204" pitchFamily="34" charset="0"/>
              </a:rPr>
              <a:t>autorizzazioni</a:t>
            </a:r>
            <a:r>
              <a:rPr lang="it-IT" altLang="en-US" dirty="0">
                <a:cs typeface="Tahoma" panose="020B0604030504040204" pitchFamily="34" charset="0"/>
              </a:rPr>
              <a:t>; </a:t>
            </a:r>
            <a:r>
              <a:rPr lang="it-IT" altLang="en-US" i="1" dirty="0">
                <a:cs typeface="Tahoma" panose="020B0604030504040204" pitchFamily="34" charset="0"/>
              </a:rPr>
              <a:t>comparazione con il budget</a:t>
            </a:r>
            <a:r>
              <a:rPr lang="it-IT" altLang="en-US" dirty="0">
                <a:cs typeface="Tahoma" panose="020B0604030504040204" pitchFamily="34" charset="0"/>
              </a:rPr>
              <a:t>; </a:t>
            </a:r>
            <a:r>
              <a:rPr lang="it-IT" altLang="en-US" i="1" dirty="0" err="1">
                <a:cs typeface="Tahoma" panose="020B0604030504040204" pitchFamily="34" charset="0"/>
              </a:rPr>
              <a:t>processazione</a:t>
            </a:r>
            <a:r>
              <a:rPr lang="it-IT" altLang="en-US" i="1" dirty="0">
                <a:cs typeface="Tahoma" panose="020B0604030504040204" pitchFamily="34" charset="0"/>
              </a:rPr>
              <a:t> di singoli acquisti</a:t>
            </a:r>
            <a:r>
              <a:rPr lang="it-IT" altLang="en-US" dirty="0">
                <a:cs typeface="Tahoma" panose="020B0604030504040204" pitchFamily="34" charset="0"/>
              </a:rPr>
              <a:t> </a:t>
            </a:r>
            <a:endParaRPr lang="it-IT" altLang="en-US" b="1" dirty="0">
              <a:cs typeface="Tahoma" panose="020B0604030504040204" pitchFamily="34" charset="0"/>
            </a:endParaRPr>
          </a:p>
          <a:p>
            <a:pPr marL="177800" indent="-177800">
              <a:spcBef>
                <a:spcPct val="0"/>
              </a:spcBef>
              <a:spcAft>
                <a:spcPts val="600"/>
              </a:spcAft>
              <a:buFontTx/>
              <a:buChar char="-"/>
            </a:pPr>
            <a:r>
              <a:rPr lang="it-IT" altLang="en-US" b="1" dirty="0">
                <a:cs typeface="Tahoma" panose="020B0604030504040204" pitchFamily="34" charset="0"/>
              </a:rPr>
              <a:t>Procedure di analisi comparativa. </a:t>
            </a:r>
            <a:r>
              <a:rPr lang="it-IT" altLang="en-US" dirty="0">
                <a:cs typeface="Tahoma" panose="020B0604030504040204" pitchFamily="34" charset="0"/>
              </a:rPr>
              <a:t>Consistono nella verifica della congruità del saldo dei debiti  tenuto conto di altre grandezze, di bilancio e non, ad esso correlate: andamento del magazzino, volume degli acquisti, termini di pagamento, stato della liquidità e politica di pagamento</a:t>
            </a:r>
            <a:endParaRPr lang="it-IT" altLang="en-US" dirty="0"/>
          </a:p>
          <a:p>
            <a:pPr marL="177800" indent="-177800">
              <a:spcBef>
                <a:spcPts val="63"/>
              </a:spcBef>
              <a:spcAft>
                <a:spcPts val="600"/>
              </a:spcAft>
              <a:buFontTx/>
              <a:buChar char="-"/>
            </a:pPr>
            <a:r>
              <a:rPr lang="it-IT" altLang="en-US" b="1" dirty="0">
                <a:cs typeface="Tahoma" panose="020B0604030504040204" pitchFamily="34" charset="0"/>
              </a:rPr>
              <a:t>Verifica della composizione del saldo verso fornitori. </a:t>
            </a:r>
            <a:r>
              <a:rPr lang="it-IT" altLang="en-US" dirty="0">
                <a:cs typeface="Tahoma" panose="020B0604030504040204" pitchFamily="34" charset="0"/>
              </a:rPr>
              <a:t>Viene effettuata sulla base della</a:t>
            </a:r>
            <a:r>
              <a:rPr lang="it-IT" altLang="en-US" b="1" dirty="0">
                <a:cs typeface="Tahoma" panose="020B0604030504040204" pitchFamily="34" charset="0"/>
              </a:rPr>
              <a:t> </a:t>
            </a:r>
            <a:r>
              <a:rPr lang="it-IT" altLang="en-US" dirty="0">
                <a:cs typeface="Tahoma" panose="020B0604030504040204" pitchFamily="34" charset="0"/>
              </a:rPr>
              <a:t>lista saldi verso fornitori il cui totale deve essere quadrato con la contabilità generale. L’esame è finalizzato ad evidenziare presenza di eventuali  partite inusuali o anomale (saldi dare, conti transitori con saldo dare o avere), saldi verso parti correlate, fornitori importanti con saldi esigui, ecc. </a:t>
            </a:r>
          </a:p>
          <a:p>
            <a:pPr marL="177800" indent="-177800">
              <a:spcBef>
                <a:spcPts val="63"/>
              </a:spcBef>
              <a:spcAft>
                <a:spcPts val="600"/>
              </a:spcAft>
              <a:buFontTx/>
              <a:buChar char="-"/>
            </a:pPr>
            <a:r>
              <a:rPr lang="it-IT" altLang="en-US" b="1" dirty="0">
                <a:cs typeface="Tahoma" panose="020B0604030504040204" pitchFamily="34" charset="0"/>
              </a:rPr>
              <a:t>Conferme esterne</a:t>
            </a:r>
            <a:r>
              <a:rPr lang="it-IT" altLang="en-US" dirty="0">
                <a:cs typeface="Tahoma" panose="020B0604030504040204" pitchFamily="34" charset="0"/>
              </a:rPr>
              <a:t>. Consistono nell’invio ai fornitori di una lettera per richiesta di </a:t>
            </a:r>
            <a:r>
              <a:rPr lang="it-IT" altLang="en-US" i="1" u="sng" dirty="0">
                <a:cs typeface="Tahoma" panose="020B0604030504040204" pitchFamily="34" charset="0"/>
              </a:rPr>
              <a:t>saldo</a:t>
            </a:r>
            <a:r>
              <a:rPr lang="it-IT" altLang="en-US" dirty="0">
                <a:cs typeface="Tahoma" panose="020B0604030504040204" pitchFamily="34" charset="0"/>
              </a:rPr>
              <a:t> ed </a:t>
            </a:r>
            <a:r>
              <a:rPr lang="it-IT" altLang="en-US" i="1" dirty="0">
                <a:cs typeface="Tahoma" panose="020B0604030504040204" pitchFamily="34" charset="0"/>
              </a:rPr>
              <a:t>estratto conto</a:t>
            </a:r>
            <a:r>
              <a:rPr lang="it-IT" altLang="en-US" dirty="0">
                <a:cs typeface="Tahoma" panose="020B0604030504040204" pitchFamily="34" charset="0"/>
              </a:rPr>
              <a:t>. Lo scopo è la verifica della completezza dei debiti iscritti in bilancio. I nominativi sono scelti tra i fornitori con volume d’affari maggiore. Questa procedura può essere applicata anche agli agenti in presenza di provvigioni significative </a:t>
            </a:r>
            <a:endParaRPr lang="it-IT" altLang="en-US" dirty="0"/>
          </a:p>
          <a:p>
            <a:pPr marL="177800" indent="-177800">
              <a:spcBef>
                <a:spcPts val="63"/>
              </a:spcBef>
              <a:spcAft>
                <a:spcPts val="600"/>
              </a:spcAft>
              <a:buFontTx/>
              <a:buChar char="-"/>
            </a:pPr>
            <a:r>
              <a:rPr lang="it-IT" altLang="en-US" b="1" dirty="0">
                <a:cs typeface="Tahoma" panose="020B0604030504040204" pitchFamily="34" charset="0"/>
              </a:rPr>
              <a:t>Verifica delle riconciliazioni tra saldi per contabilità e saldi per i fornitori che hanno risposto. </a:t>
            </a:r>
            <a:r>
              <a:rPr lang="it-IT" altLang="en-US" dirty="0">
                <a:cs typeface="Tahoma" panose="020B0604030504040204" pitchFamily="34" charset="0"/>
              </a:rPr>
              <a:t>Consiste nel ricalcolo (correttezza aritmetica) della riconciliazione ed  ispezione documentale delle partite in riconciliazione per verificare l’</a:t>
            </a:r>
            <a:r>
              <a:rPr lang="it-IT" altLang="en-US" u="sng" dirty="0">
                <a:cs typeface="Tahoma" panose="020B0604030504040204" pitchFamily="34" charset="0"/>
              </a:rPr>
              <a:t>accuratezza</a:t>
            </a:r>
            <a:r>
              <a:rPr lang="it-IT" altLang="en-US" dirty="0">
                <a:cs typeface="Tahoma" panose="020B0604030504040204" pitchFamily="34" charset="0"/>
              </a:rPr>
              <a:t> delle registrazioni. </a:t>
            </a:r>
          </a:p>
          <a:p>
            <a:pPr marL="177800" indent="-177800">
              <a:spcBef>
                <a:spcPts val="63"/>
              </a:spcBef>
              <a:spcAft>
                <a:spcPts val="600"/>
              </a:spcAft>
              <a:buFontTx/>
              <a:buChar char="-"/>
            </a:pPr>
            <a:r>
              <a:rPr lang="it-IT" altLang="en-US" dirty="0">
                <a:cs typeface="Tahoma" panose="020B0604030504040204" pitchFamily="34" charset="0"/>
              </a:rPr>
              <a:t>Ove le voci in riconciliazione siano </a:t>
            </a:r>
            <a:r>
              <a:rPr lang="it-IT" altLang="en-US" b="1" dirty="0">
                <a:cs typeface="Tahoma" panose="020B0604030504040204" pitchFamily="34" charset="0"/>
              </a:rPr>
              <a:t>errori</a:t>
            </a:r>
            <a:r>
              <a:rPr lang="it-IT" altLang="en-US" dirty="0">
                <a:cs typeface="Tahoma" panose="020B0604030504040204" pitchFamily="34" charset="0"/>
              </a:rPr>
              <a:t> -  partite non registrate a fronte di beni o servizi già resi – il revisore valuta inoltre se l’errore è un fatto isolato o ricorrente/ procedurale per cui può sottintendere un errore più grande. </a:t>
            </a:r>
          </a:p>
          <a:p>
            <a:pPr marL="177800" indent="-177800">
              <a:spcBef>
                <a:spcPts val="63"/>
              </a:spcBef>
              <a:spcAft>
                <a:spcPts val="600"/>
              </a:spcAft>
              <a:buFontTx/>
              <a:buChar char="-"/>
            </a:pPr>
            <a:r>
              <a:rPr lang="it-IT" altLang="en-US" dirty="0">
                <a:cs typeface="Tahoma" panose="020B0604030504040204" pitchFamily="34" charset="0"/>
              </a:rPr>
              <a:t>Ove si tratti di </a:t>
            </a:r>
            <a:r>
              <a:rPr lang="it-IT" altLang="en-US" b="1" dirty="0">
                <a:cs typeface="Tahoma" panose="020B0604030504040204" pitchFamily="34" charset="0"/>
              </a:rPr>
              <a:t>pagamenti in transito </a:t>
            </a:r>
            <a:r>
              <a:rPr lang="it-IT" altLang="en-US" dirty="0">
                <a:cs typeface="Tahoma" panose="020B0604030504040204" pitchFamily="34" charset="0"/>
              </a:rPr>
              <a:t>il revisore  accerta il pagamento sulla base degli estratti conto. </a:t>
            </a:r>
          </a:p>
          <a:p>
            <a:pPr marL="177800" indent="-177800">
              <a:spcBef>
                <a:spcPts val="63"/>
              </a:spcBef>
              <a:buFontTx/>
              <a:buChar char="-"/>
            </a:pPr>
            <a:endParaRPr lang="it-IT" altLang="en-US" dirty="0"/>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Procedure di revisione </a:t>
            </a:r>
            <a:endParaRPr lang="en-US" i="1" noProof="0" dirty="0"/>
          </a:p>
        </p:txBody>
      </p:sp>
    </p:spTree>
    <p:extLst>
      <p:ext uri="{BB962C8B-B14F-4D97-AF65-F5344CB8AC3E}">
        <p14:creationId xmlns:p14="http://schemas.microsoft.com/office/powerpoint/2010/main" val="236136045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9125" y="2632799"/>
            <a:ext cx="7905750" cy="1592403"/>
          </a:xfrm>
        </p:spPr>
        <p:txBody>
          <a:bodyPr anchor="ctr"/>
          <a:lstStyle/>
          <a:p>
            <a:pPr algn="ctr">
              <a:lnSpc>
                <a:spcPct val="100000"/>
              </a:lnSpc>
              <a:buSzPct val="100000"/>
            </a:pPr>
            <a:r>
              <a:rPr lang="it-IT" sz="4000" i="1" dirty="0">
                <a:solidFill>
                  <a:srgbClr val="B4B4B4"/>
                </a:solidFill>
              </a:rPr>
              <a:t>La revisione delle voci dell’attivo, del passivo e del patrimonio netto</a:t>
            </a:r>
            <a:endParaRPr lang="en-US" sz="4000" i="1" dirty="0">
              <a:solidFill>
                <a:srgbClr val="B4B4B4"/>
              </a:solidFill>
            </a:endParaRPr>
          </a:p>
        </p:txBody>
      </p:sp>
      <p:sp>
        <p:nvSpPr>
          <p:cNvPr id="3" name="Text Placeholder 2"/>
          <p:cNvSpPr>
            <a:spLocks noGrp="1"/>
          </p:cNvSpPr>
          <p:nvPr>
            <p:ph type="body" idx="1"/>
          </p:nvPr>
        </p:nvSpPr>
        <p:spPr/>
        <p:txBody>
          <a:bodyPr/>
          <a:lstStyle/>
          <a:p>
            <a:endParaRPr lang="it-IT" dirty="0"/>
          </a:p>
          <a:p>
            <a:endParaRPr lang="en-US" noProof="0" dirty="0"/>
          </a:p>
          <a:p>
            <a:endParaRPr lang="en-US" noProof="0" dirty="0"/>
          </a:p>
        </p:txBody>
      </p:sp>
    </p:spTree>
    <p:extLst>
      <p:ext uri="{BB962C8B-B14F-4D97-AF65-F5344CB8AC3E}">
        <p14:creationId xmlns:p14="http://schemas.microsoft.com/office/powerpoint/2010/main" val="151693831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Debiti verso fornitori di beni e servizi </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77800" indent="-177800">
              <a:spcBef>
                <a:spcPts val="63"/>
              </a:spcBef>
              <a:spcAft>
                <a:spcPts val="600"/>
              </a:spcAft>
              <a:buFontTx/>
              <a:buChar char="-"/>
            </a:pPr>
            <a:r>
              <a:rPr lang="it-IT" altLang="en-US" b="1" dirty="0">
                <a:cs typeface="Tahoma" panose="020B0604030504040204" pitchFamily="34" charset="0"/>
              </a:rPr>
              <a:t>Verifica di ‘‘alternative’’.</a:t>
            </a:r>
            <a:r>
              <a:rPr lang="it-IT" altLang="en-US" dirty="0">
                <a:cs typeface="Tahoma" panose="020B0604030504040204" pitchFamily="34" charset="0"/>
              </a:rPr>
              <a:t> Per i fornitori che non hanno risposto alla richiesta di conferma saldo, valutare se alla luce dei risultati complessivi debba essere svolto un lavoro di verifica alternativo (ottenimento composizione saldo, verifica documentazione di supporto con particolare riguardo al rispetto della competenza, esame pagamenti registrati entro fine esercizio e dopo)</a:t>
            </a:r>
          </a:p>
          <a:p>
            <a:pPr marL="177800" indent="-177800">
              <a:spcBef>
                <a:spcPts val="63"/>
              </a:spcBef>
              <a:spcAft>
                <a:spcPts val="600"/>
              </a:spcAft>
              <a:buFontTx/>
              <a:buChar char="-"/>
            </a:pPr>
            <a:r>
              <a:rPr lang="it-IT" altLang="en-US" b="1" dirty="0">
                <a:cs typeface="Tahoma" panose="020B0604030504040204" pitchFamily="34" charset="0"/>
              </a:rPr>
              <a:t>Altre verifiche di completezza dei debiti. Verifica degli eventi successivi</a:t>
            </a:r>
          </a:p>
          <a:p>
            <a:pPr marL="177800" indent="-177800">
              <a:spcBef>
                <a:spcPts val="63"/>
              </a:spcBef>
              <a:spcAft>
                <a:spcPts val="600"/>
              </a:spcAft>
              <a:buFontTx/>
              <a:buChar char="-"/>
            </a:pPr>
            <a:r>
              <a:rPr lang="it-IT" altLang="en-US" b="1" dirty="0">
                <a:cs typeface="Tahoma" panose="020B0604030504040204" pitchFamily="34" charset="0"/>
              </a:rPr>
              <a:t>Verificare della conversione dei debiti in valuta secondo i principi contabili adottato</a:t>
            </a:r>
            <a:endParaRPr lang="it-IT" altLang="en-US" dirty="0">
              <a:cs typeface="Tahoma" panose="020B0604030504040204" pitchFamily="34" charset="0"/>
            </a:endParaRPr>
          </a:p>
          <a:p>
            <a:pPr marL="177800" indent="-177800">
              <a:spcBef>
                <a:spcPts val="63"/>
              </a:spcBef>
              <a:spcAft>
                <a:spcPts val="600"/>
              </a:spcAft>
              <a:buFontTx/>
              <a:buChar char="-"/>
            </a:pPr>
            <a:r>
              <a:rPr lang="it-IT" altLang="en-US" b="1" dirty="0">
                <a:cs typeface="Tahoma" panose="020B0604030504040204" pitchFamily="34" charset="0"/>
              </a:rPr>
              <a:t>Verifica dell’adeguatezza della classificazione e informativa </a:t>
            </a:r>
          </a:p>
          <a:p>
            <a:pPr>
              <a:spcBef>
                <a:spcPts val="63"/>
              </a:spcBef>
            </a:pPr>
            <a:endParaRPr lang="it-IT" altLang="en-US" dirty="0"/>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&lt;segue&gt; Procedure di revisione </a:t>
            </a:r>
            <a:endParaRPr lang="en-US" i="1" noProof="0" dirty="0"/>
          </a:p>
        </p:txBody>
      </p:sp>
    </p:spTree>
    <p:extLst>
      <p:ext uri="{BB962C8B-B14F-4D97-AF65-F5344CB8AC3E}">
        <p14:creationId xmlns:p14="http://schemas.microsoft.com/office/powerpoint/2010/main" val="2301550201"/>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noProof="0" dirty="0"/>
              <a:t>Debiti diversi </a:t>
            </a:r>
            <a:endParaRPr lang="en-US" noProof="0" dirty="0"/>
          </a:p>
        </p:txBody>
      </p:sp>
      <p:sp>
        <p:nvSpPr>
          <p:cNvPr id="5" name="Content Placeholder 4"/>
          <p:cNvSpPr>
            <a:spLocks noGrp="1"/>
          </p:cNvSpPr>
          <p:nvPr>
            <p:ph sz="quarter" idx="16"/>
          </p:nvPr>
        </p:nvSpPr>
        <p:spPr>
          <a:xfrm>
            <a:off x="477838" y="1658680"/>
            <a:ext cx="8167398" cy="4716462"/>
          </a:xfrm>
        </p:spPr>
        <p:txBody>
          <a:bodyPr>
            <a:normAutofit/>
          </a:bodyPr>
          <a:lstStyle/>
          <a:p>
            <a:pPr marL="163513" indent="-163513"/>
            <a:r>
              <a:rPr lang="it-IT" altLang="en-US" b="1" dirty="0">
                <a:cs typeface="Tahoma" panose="020B0604030504040204" pitchFamily="34" charset="0"/>
              </a:rPr>
              <a:t>Verifica della composizione dei debiti diversi. </a:t>
            </a:r>
            <a:r>
              <a:rPr lang="it-IT" altLang="en-US" dirty="0">
                <a:cs typeface="Tahoma" panose="020B0604030504040204" pitchFamily="34" charset="0"/>
              </a:rPr>
              <a:t> Include anche il confronto con la composizione dell’esercizio precedente, accertare la ragionevolezza delle variazioni (o delle mancate variazioni)</a:t>
            </a:r>
          </a:p>
          <a:p>
            <a:pPr marL="163513" indent="-163513"/>
            <a:r>
              <a:rPr lang="it-IT" altLang="en-US" b="1" dirty="0">
                <a:cs typeface="Tahoma" panose="020B0604030504040204" pitchFamily="34" charset="0"/>
              </a:rPr>
              <a:t>Conferme esterne ove appropriato. </a:t>
            </a:r>
            <a:r>
              <a:rPr lang="it-IT" altLang="en-US" dirty="0">
                <a:cs typeface="Tahoma" panose="020B0604030504040204" pitchFamily="34" charset="0"/>
              </a:rPr>
              <a:t>Ad es. royalties, canoni di concessione, premi assicurativi.</a:t>
            </a:r>
          </a:p>
          <a:p>
            <a:pPr marL="163513" indent="-163513"/>
            <a:r>
              <a:rPr lang="it-IT" altLang="en-US" b="1" dirty="0">
                <a:cs typeface="Tahoma" panose="020B0604030504040204" pitchFamily="34" charset="0"/>
              </a:rPr>
              <a:t>Verifica dei debiti relativi al personale</a:t>
            </a:r>
            <a:r>
              <a:rPr lang="it-IT" altLang="en-US" dirty="0">
                <a:cs typeface="Tahoma" panose="020B0604030504040204" pitchFamily="34" charset="0"/>
              </a:rPr>
              <a:t>. (contributi, salari e stipendi, ferie maturate, bonus, ecc.). Ricalcolo. Ispezione documentale. Particolare rilevanza hanno i pagamenti successivi</a:t>
            </a:r>
          </a:p>
          <a:p>
            <a:pPr marL="163513" indent="-163513"/>
            <a:r>
              <a:rPr lang="it-IT" altLang="en-US" b="1" dirty="0">
                <a:cs typeface="Tahoma" panose="020B0604030504040204" pitchFamily="34" charset="0"/>
              </a:rPr>
              <a:t>Verifica delle partite diverse</a:t>
            </a:r>
            <a:r>
              <a:rPr lang="it-IT" altLang="en-US" dirty="0">
                <a:cs typeface="Tahoma" panose="020B0604030504040204" pitchFamily="34" charset="0"/>
              </a:rPr>
              <a:t> Ricalcolo. Ispezione documentale. Particolare rilevanza hanno i pagamenti successivi</a:t>
            </a:r>
          </a:p>
          <a:p>
            <a:pPr>
              <a:spcBef>
                <a:spcPts val="63"/>
              </a:spcBef>
              <a:spcAft>
                <a:spcPts val="600"/>
              </a:spcAft>
            </a:pPr>
            <a:endParaRPr lang="it-IT" altLang="en-US" dirty="0">
              <a:cs typeface="Tahoma" panose="020B0604030504040204" pitchFamily="34" charset="0"/>
            </a:endParaRPr>
          </a:p>
        </p:txBody>
      </p:sp>
      <p:sp>
        <p:nvSpPr>
          <p:cNvPr id="6" name="Text Placeholder 5"/>
          <p:cNvSpPr>
            <a:spLocks noGrp="1"/>
          </p:cNvSpPr>
          <p:nvPr>
            <p:ph type="body" sz="quarter" idx="13"/>
          </p:nvPr>
        </p:nvSpPr>
        <p:spPr/>
        <p:txBody>
          <a:bodyPr/>
          <a:lstStyle/>
          <a:p>
            <a:r>
              <a:rPr lang="it-IT" i="1" dirty="0"/>
              <a:t>Procedure di revisione </a:t>
            </a:r>
            <a:endParaRPr lang="en-US" i="1" noProof="0" dirty="0"/>
          </a:p>
        </p:txBody>
      </p:sp>
    </p:spTree>
    <p:extLst>
      <p:ext uri="{BB962C8B-B14F-4D97-AF65-F5344CB8AC3E}">
        <p14:creationId xmlns:p14="http://schemas.microsoft.com/office/powerpoint/2010/main" val="297380880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lstStyle/>
          <a:p>
            <a:r>
              <a:rPr lang="it-IT" dirty="0"/>
              <a:t>Il presente corso ha per oggetto l’illustrazione delle procedure di revisione sulle voci dell’attivo, del passivo e del patrimonio netto.</a:t>
            </a:r>
          </a:p>
          <a:p>
            <a:r>
              <a:rPr lang="it-IT" dirty="0"/>
              <a:t>Per procedure di revisione si intendono le ‘‘verifiche’’ necessarie al fine di acquisire gli elementi probativi per ciascuna voce di bilancio, allo scopo di supportare il giudizio di revisione nella relazione finale. </a:t>
            </a:r>
          </a:p>
          <a:p>
            <a:pPr indent="17463">
              <a:spcAft>
                <a:spcPts val="600"/>
              </a:spcAft>
              <a:defRPr/>
            </a:pPr>
            <a:r>
              <a:rPr lang="it-IT" dirty="0">
                <a:ea typeface="Tahoma" pitchFamily="34" charset="0"/>
                <a:cs typeface="Tahoma" pitchFamily="34" charset="0"/>
              </a:rPr>
              <a:t>La pianificazione delle procedure di revisione per ogni voce di bilancio dipende</a:t>
            </a:r>
            <a:r>
              <a:rPr lang="it-IT" dirty="0">
                <a:solidFill>
                  <a:schemeClr val="accent2"/>
                </a:solidFill>
                <a:ea typeface="Tahoma" pitchFamily="34" charset="0"/>
                <a:cs typeface="Tahoma" pitchFamily="34" charset="0"/>
              </a:rPr>
              <a:t> </a:t>
            </a:r>
            <a:r>
              <a:rPr lang="it-IT" dirty="0">
                <a:ea typeface="Tahoma" pitchFamily="34" charset="0"/>
                <a:cs typeface="Tahoma" pitchFamily="34" charset="0"/>
              </a:rPr>
              <a:t>da una</a:t>
            </a:r>
            <a:r>
              <a:rPr lang="it-IT" dirty="0">
                <a:solidFill>
                  <a:schemeClr val="accent2"/>
                </a:solidFill>
                <a:ea typeface="Tahoma" pitchFamily="34" charset="0"/>
                <a:cs typeface="Tahoma" pitchFamily="34" charset="0"/>
              </a:rPr>
              <a:t> </a:t>
            </a:r>
            <a:r>
              <a:rPr lang="it-IT" b="1" dirty="0">
                <a:ea typeface="Tahoma" pitchFamily="34" charset="0"/>
                <a:cs typeface="Tahoma" pitchFamily="34" charset="0"/>
              </a:rPr>
              <a:t>‘‘valutazione caso per caso’’</a:t>
            </a:r>
            <a:r>
              <a:rPr lang="it-IT" dirty="0">
                <a:ea typeface="Tahoma" pitchFamily="34" charset="0"/>
                <a:cs typeface="Tahoma" pitchFamily="34" charset="0"/>
              </a:rPr>
              <a:t> che avviene </a:t>
            </a:r>
            <a:r>
              <a:rPr lang="it-IT" u="sng" dirty="0">
                <a:ea typeface="Tahoma" pitchFamily="34" charset="0"/>
                <a:cs typeface="Tahoma" pitchFamily="34" charset="0"/>
              </a:rPr>
              <a:t>dopo</a:t>
            </a:r>
            <a:r>
              <a:rPr lang="it-IT" dirty="0">
                <a:ea typeface="Tahoma" pitchFamily="34" charset="0"/>
                <a:cs typeface="Tahoma" pitchFamily="34" charset="0"/>
              </a:rPr>
              <a:t> avere identificato i rischi di errore nella voce nonché </a:t>
            </a:r>
            <a:r>
              <a:rPr lang="it-IT" u="sng" dirty="0">
                <a:ea typeface="Tahoma" pitchFamily="34" charset="0"/>
                <a:cs typeface="Tahoma" pitchFamily="34" charset="0"/>
              </a:rPr>
              <a:t>dopo</a:t>
            </a:r>
            <a:r>
              <a:rPr lang="it-IT" dirty="0">
                <a:ea typeface="Tahoma" pitchFamily="34" charset="0"/>
                <a:cs typeface="Tahoma" pitchFamily="34" charset="0"/>
              </a:rPr>
              <a:t> avere valutato il disegno e l’implementazione delle attività di controllo (</a:t>
            </a:r>
            <a:r>
              <a:rPr lang="it-IT" i="1" dirty="0">
                <a:ea typeface="Tahoma" pitchFamily="34" charset="0"/>
                <a:cs typeface="Tahoma" pitchFamily="34" charset="0"/>
              </a:rPr>
              <a:t>‘‘control </a:t>
            </a:r>
            <a:r>
              <a:rPr lang="it-IT" i="1" dirty="0" err="1">
                <a:ea typeface="Tahoma" pitchFamily="34" charset="0"/>
                <a:cs typeface="Tahoma" pitchFamily="34" charset="0"/>
              </a:rPr>
              <a:t>activities</a:t>
            </a:r>
            <a:r>
              <a:rPr lang="it-IT" i="1" dirty="0">
                <a:ea typeface="Tahoma" pitchFamily="34" charset="0"/>
                <a:cs typeface="Tahoma" pitchFamily="34" charset="0"/>
              </a:rPr>
              <a:t>’’</a:t>
            </a:r>
            <a:r>
              <a:rPr lang="it-IT" dirty="0">
                <a:ea typeface="Tahoma" pitchFamily="34" charset="0"/>
                <a:cs typeface="Tahoma" pitchFamily="34" charset="0"/>
              </a:rPr>
              <a:t>) su tali rischi:</a:t>
            </a:r>
          </a:p>
          <a:p>
            <a:pPr marL="263525" indent="-250825">
              <a:spcAft>
                <a:spcPts val="600"/>
              </a:spcAft>
              <a:defRPr/>
            </a:pPr>
            <a:endParaRPr lang="it-IT" dirty="0">
              <a:ea typeface="Tahoma" pitchFamily="34" charset="0"/>
              <a:cs typeface="Tahoma" pitchFamily="34" charset="0"/>
            </a:endParaRPr>
          </a:p>
          <a:p>
            <a:pPr marL="263525" indent="-250825">
              <a:spcAft>
                <a:spcPts val="600"/>
              </a:spcAft>
              <a:buFont typeface="Arial" panose="020B0604020202020204" pitchFamily="34" charset="0"/>
              <a:buChar char="•"/>
              <a:defRPr/>
            </a:pPr>
            <a:r>
              <a:rPr lang="it-IT" dirty="0">
                <a:ea typeface="Tahoma" pitchFamily="34" charset="0"/>
                <a:cs typeface="Tahoma" pitchFamily="34" charset="0"/>
              </a:rPr>
              <a:t>l’identificazione dei rischi di errore </a:t>
            </a:r>
            <a:r>
              <a:rPr lang="it-IT" b="1" dirty="0">
                <a:ea typeface="Tahoma" pitchFamily="34" charset="0"/>
                <a:cs typeface="Tahoma" pitchFamily="34" charset="0"/>
              </a:rPr>
              <a:t>è finalizzata a</a:t>
            </a:r>
            <a:r>
              <a:rPr lang="it-IT" dirty="0">
                <a:ea typeface="Tahoma" pitchFamily="34" charset="0"/>
                <a:cs typeface="Tahoma" pitchFamily="34" charset="0"/>
              </a:rPr>
              <a:t> </a:t>
            </a:r>
            <a:r>
              <a:rPr lang="it-IT" b="1" dirty="0">
                <a:ea typeface="Tahoma" pitchFamily="34" charset="0"/>
                <a:cs typeface="Tahoma" pitchFamily="34" charset="0"/>
              </a:rPr>
              <a:t>concentrare</a:t>
            </a:r>
            <a:r>
              <a:rPr lang="it-IT" dirty="0">
                <a:ea typeface="Tahoma" pitchFamily="34" charset="0"/>
                <a:cs typeface="Tahoma" pitchFamily="34" charset="0"/>
              </a:rPr>
              <a:t> le ‘‘verifiche’’ sui soli rischi di errore</a:t>
            </a:r>
          </a:p>
          <a:p>
            <a:pPr marL="189100" lvl="2">
              <a:spcBef>
                <a:spcPts val="600"/>
              </a:spcBef>
              <a:spcAft>
                <a:spcPts val="600"/>
              </a:spcAft>
              <a:defRPr/>
            </a:pPr>
            <a:r>
              <a:rPr lang="it-IT" dirty="0">
                <a:ea typeface="Tahoma" pitchFamily="34" charset="0"/>
                <a:cs typeface="Tahoma" pitchFamily="34" charset="0"/>
              </a:rPr>
              <a:t>la valutazione del disegno e l’implementazione delle attività di controllo (</a:t>
            </a:r>
            <a:r>
              <a:rPr lang="it-IT" i="1" dirty="0">
                <a:ea typeface="Tahoma" pitchFamily="34" charset="0"/>
                <a:cs typeface="Tahoma" pitchFamily="34" charset="0"/>
              </a:rPr>
              <a:t>‘‘control </a:t>
            </a:r>
            <a:r>
              <a:rPr lang="it-IT" i="1" dirty="0" err="1">
                <a:ea typeface="Tahoma" pitchFamily="34" charset="0"/>
                <a:cs typeface="Tahoma" pitchFamily="34" charset="0"/>
              </a:rPr>
              <a:t>activities</a:t>
            </a:r>
            <a:r>
              <a:rPr lang="it-IT" i="1" dirty="0">
                <a:ea typeface="Tahoma" pitchFamily="34" charset="0"/>
                <a:cs typeface="Tahoma" pitchFamily="34" charset="0"/>
              </a:rPr>
              <a:t>’’</a:t>
            </a:r>
            <a:r>
              <a:rPr lang="it-IT" dirty="0">
                <a:ea typeface="Tahoma" pitchFamily="34" charset="0"/>
                <a:cs typeface="Tahoma" pitchFamily="34" charset="0"/>
              </a:rPr>
              <a:t>) sui rischi di errore </a:t>
            </a:r>
            <a:r>
              <a:rPr lang="it-IT" b="1" dirty="0">
                <a:ea typeface="Tahoma" pitchFamily="34" charset="0"/>
                <a:cs typeface="Tahoma" pitchFamily="34" charset="0"/>
              </a:rPr>
              <a:t>è finalizzata a definire la natura </a:t>
            </a:r>
            <a:r>
              <a:rPr lang="it-IT" dirty="0">
                <a:ea typeface="Tahoma" pitchFamily="34" charset="0"/>
                <a:cs typeface="Tahoma" pitchFamily="34" charset="0"/>
              </a:rPr>
              <a:t>delle ‘‘verifiche’’ che è possibile eseguire:</a:t>
            </a:r>
          </a:p>
          <a:p>
            <a:pPr marL="12700" lvl="2" indent="0">
              <a:spcBef>
                <a:spcPts val="600"/>
              </a:spcBef>
              <a:spcAft>
                <a:spcPts val="600"/>
              </a:spcAft>
              <a:buNone/>
              <a:defRPr/>
            </a:pPr>
            <a:r>
              <a:rPr lang="it-IT" dirty="0">
                <a:ea typeface="Tahoma" pitchFamily="34" charset="0"/>
                <a:cs typeface="Tahoma" pitchFamily="34" charset="0"/>
              </a:rPr>
              <a:t>	                  a. procedure di verifica dell’</a:t>
            </a:r>
            <a:r>
              <a:rPr lang="it-IT" u="sng" dirty="0">
                <a:ea typeface="Tahoma" pitchFamily="34" charset="0"/>
                <a:cs typeface="Tahoma" pitchFamily="34" charset="0"/>
              </a:rPr>
              <a:t>efficacia operativa</a:t>
            </a:r>
            <a:r>
              <a:rPr lang="it-IT" dirty="0">
                <a:ea typeface="Tahoma" pitchFamily="34" charset="0"/>
                <a:cs typeface="Tahoma" pitchFamily="34" charset="0"/>
              </a:rPr>
              <a:t> dei controlli interni;</a:t>
            </a:r>
          </a:p>
          <a:p>
            <a:pPr marL="12700" lvl="2" indent="0">
              <a:spcBef>
                <a:spcPts val="600"/>
              </a:spcBef>
              <a:spcAft>
                <a:spcPts val="600"/>
              </a:spcAft>
              <a:buNone/>
              <a:defRPr/>
            </a:pPr>
            <a:r>
              <a:rPr lang="it-IT" dirty="0">
                <a:ea typeface="Tahoma" pitchFamily="34" charset="0"/>
                <a:cs typeface="Tahoma" pitchFamily="34" charset="0"/>
              </a:rPr>
              <a:t>                  b. procedure di verifica </a:t>
            </a:r>
            <a:r>
              <a:rPr lang="it-IT" u="sng" dirty="0">
                <a:ea typeface="Tahoma" pitchFamily="34" charset="0"/>
                <a:cs typeface="Tahoma" pitchFamily="34" charset="0"/>
              </a:rPr>
              <a:t>della validità</a:t>
            </a:r>
            <a:r>
              <a:rPr lang="it-IT" dirty="0">
                <a:ea typeface="Tahoma" pitchFamily="34" charset="0"/>
                <a:cs typeface="Tahoma" pitchFamily="34" charset="0"/>
              </a:rPr>
              <a:t> dei saldi di bilancio;</a:t>
            </a:r>
          </a:p>
          <a:p>
            <a:pPr marL="12700" lvl="2" indent="0">
              <a:spcBef>
                <a:spcPts val="600"/>
              </a:spcBef>
              <a:spcAft>
                <a:spcPts val="600"/>
              </a:spcAft>
              <a:buNone/>
              <a:defRPr/>
            </a:pPr>
            <a:r>
              <a:rPr lang="it-IT" dirty="0">
                <a:ea typeface="Tahoma" pitchFamily="34" charset="0"/>
                <a:cs typeface="Tahoma" pitchFamily="34" charset="0"/>
              </a:rPr>
              <a:t>                  c. combinazione delle sopra riportate procedure. </a:t>
            </a:r>
            <a:r>
              <a:rPr lang="it-IT" dirty="0"/>
              <a:t>				</a:t>
            </a:r>
          </a:p>
          <a:p>
            <a:pPr marL="263525" indent="-250825">
              <a:spcBef>
                <a:spcPts val="600"/>
              </a:spcBef>
              <a:spcAft>
                <a:spcPts val="600"/>
              </a:spcAft>
              <a:defRPr/>
            </a:pPr>
            <a:endParaRPr lang="en-US" noProof="0" dirty="0"/>
          </a:p>
        </p:txBody>
      </p:sp>
    </p:spTree>
    <p:extLst>
      <p:ext uri="{BB962C8B-B14F-4D97-AF65-F5344CB8AC3E}">
        <p14:creationId xmlns:p14="http://schemas.microsoft.com/office/powerpoint/2010/main" val="255257564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lstStyle/>
          <a:p>
            <a:pPr>
              <a:spcAft>
                <a:spcPts val="600"/>
              </a:spcAft>
              <a:defRPr/>
            </a:pPr>
            <a:r>
              <a:rPr lang="it-IT" dirty="0">
                <a:ea typeface="Tahoma" pitchFamily="34" charset="0"/>
                <a:cs typeface="Tahoma" pitchFamily="34" charset="0"/>
              </a:rPr>
              <a:t>La ‘‘valutazione caso per caso’’ avviene nell’ambito di un </a:t>
            </a:r>
            <a:r>
              <a:rPr lang="it-IT" b="1" dirty="0">
                <a:ea typeface="Tahoma" pitchFamily="34" charset="0"/>
                <a:cs typeface="Tahoma" pitchFamily="34" charset="0"/>
              </a:rPr>
              <a:t>processo di revisione</a:t>
            </a:r>
            <a:r>
              <a:rPr lang="it-IT" dirty="0">
                <a:ea typeface="Tahoma" pitchFamily="34" charset="0"/>
                <a:cs typeface="Tahoma" pitchFamily="34" charset="0"/>
              </a:rPr>
              <a:t> </a:t>
            </a:r>
            <a:r>
              <a:rPr lang="it-IT" b="1" dirty="0">
                <a:ea typeface="Tahoma" pitchFamily="34" charset="0"/>
                <a:cs typeface="Tahoma" pitchFamily="34" charset="0"/>
              </a:rPr>
              <a:t>articolato in fasi</a:t>
            </a:r>
            <a:r>
              <a:rPr lang="it-IT" dirty="0">
                <a:ea typeface="Tahoma" pitchFamily="34" charset="0"/>
                <a:cs typeface="Tahoma" pitchFamily="34" charset="0"/>
              </a:rPr>
              <a:t> riguardanti: </a:t>
            </a:r>
          </a:p>
          <a:p>
            <a:pPr marL="439925" lvl="2" indent="-263525">
              <a:spcAft>
                <a:spcPts val="600"/>
              </a:spcAft>
              <a:defRPr/>
            </a:pPr>
            <a:r>
              <a:rPr lang="it-IT" dirty="0">
                <a:ea typeface="Tahoma" pitchFamily="34" charset="0"/>
                <a:cs typeface="Tahoma" pitchFamily="34" charset="0"/>
              </a:rPr>
              <a:t>la comprensione dell’impresa e dell’ambiente in cui l’impresa opera - inclusa la comprensione del sistema di controllo interno;</a:t>
            </a:r>
          </a:p>
          <a:p>
            <a:pPr marL="439925" lvl="2" indent="-263525">
              <a:spcAft>
                <a:spcPts val="600"/>
              </a:spcAft>
              <a:defRPr/>
            </a:pPr>
            <a:r>
              <a:rPr lang="it-IT" dirty="0">
                <a:ea typeface="Tahoma" pitchFamily="34" charset="0"/>
                <a:cs typeface="Tahoma" pitchFamily="34" charset="0"/>
              </a:rPr>
              <a:t>l’individuazione dei rischi di errori significativi (materiali) per voce/ conto significativo (materiale) e valutazione se si tratta di rischi significativi;</a:t>
            </a:r>
          </a:p>
          <a:p>
            <a:pPr marL="439925" lvl="2" indent="-263525">
              <a:spcAft>
                <a:spcPts val="600"/>
              </a:spcAft>
              <a:defRPr/>
            </a:pPr>
            <a:r>
              <a:rPr lang="it-IT" dirty="0">
                <a:ea typeface="Tahoma" pitchFamily="34" charset="0"/>
                <a:cs typeface="Tahoma" pitchFamily="34" charset="0"/>
              </a:rPr>
              <a:t>la valutazione del disegno ed implementazione delle attività di controllo (</a:t>
            </a:r>
            <a:r>
              <a:rPr lang="it-IT" i="1" dirty="0">
                <a:ea typeface="Tahoma" pitchFamily="34" charset="0"/>
                <a:cs typeface="Tahoma" pitchFamily="34" charset="0"/>
              </a:rPr>
              <a:t>‘‘control </a:t>
            </a:r>
            <a:r>
              <a:rPr lang="it-IT" i="1" dirty="0" err="1">
                <a:ea typeface="Tahoma" pitchFamily="34" charset="0"/>
                <a:cs typeface="Tahoma" pitchFamily="34" charset="0"/>
              </a:rPr>
              <a:t>activities</a:t>
            </a:r>
            <a:r>
              <a:rPr lang="it-IT" i="1" dirty="0">
                <a:ea typeface="Tahoma" pitchFamily="34" charset="0"/>
                <a:cs typeface="Tahoma" pitchFamily="34" charset="0"/>
              </a:rPr>
              <a:t>’’</a:t>
            </a:r>
            <a:r>
              <a:rPr lang="it-IT" dirty="0">
                <a:ea typeface="Tahoma" pitchFamily="34" charset="0"/>
                <a:cs typeface="Tahoma" pitchFamily="34" charset="0"/>
              </a:rPr>
              <a:t>) sui rischi identificati;</a:t>
            </a:r>
          </a:p>
          <a:p>
            <a:pPr lvl="3">
              <a:spcAft>
                <a:spcPts val="600"/>
              </a:spcAft>
              <a:buFont typeface="Arial" panose="020B0604020202020204" pitchFamily="34" charset="0"/>
              <a:buChar char="•"/>
              <a:defRPr/>
            </a:pPr>
            <a:r>
              <a:rPr lang="it-IT" dirty="0">
                <a:ea typeface="Tahoma" pitchFamily="34" charset="0"/>
                <a:cs typeface="Tahoma" pitchFamily="34" charset="0"/>
              </a:rPr>
              <a:t>la pianificazione ed esecuzione delle procedure di revisione a fronte dei rischi di errore identificati.</a:t>
            </a:r>
            <a:endParaRPr lang="en-US" noProof="0" dirty="0"/>
          </a:p>
        </p:txBody>
      </p:sp>
    </p:spTree>
    <p:extLst>
      <p:ext uri="{BB962C8B-B14F-4D97-AF65-F5344CB8AC3E}">
        <p14:creationId xmlns:p14="http://schemas.microsoft.com/office/powerpoint/2010/main" val="402538033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Aft>
                <a:spcPts val="600"/>
              </a:spcAft>
              <a:defRPr/>
            </a:pPr>
            <a:r>
              <a:rPr lang="it-IT" i="1" dirty="0">
                <a:ea typeface="Tahoma" pitchFamily="34" charset="0"/>
                <a:cs typeface="Tahoma" pitchFamily="34" charset="0"/>
              </a:rPr>
              <a:t>Perché la definizione delle procedure di revisione  sulle voci di bilancio è preceduta dalla valutazione del disegno ed implementazione delle attività di controllo (‘‘control </a:t>
            </a:r>
            <a:r>
              <a:rPr lang="it-IT" i="1" dirty="0" err="1">
                <a:ea typeface="Tahoma" pitchFamily="34" charset="0"/>
                <a:cs typeface="Tahoma" pitchFamily="34" charset="0"/>
              </a:rPr>
              <a:t>activities</a:t>
            </a:r>
            <a:r>
              <a:rPr lang="it-IT" i="1" dirty="0">
                <a:ea typeface="Tahoma" pitchFamily="34" charset="0"/>
                <a:cs typeface="Tahoma" pitchFamily="34" charset="0"/>
              </a:rPr>
              <a:t>’’)?  </a:t>
            </a:r>
          </a:p>
          <a:p>
            <a:pPr>
              <a:spcAft>
                <a:spcPts val="600"/>
              </a:spcAft>
              <a:defRPr/>
            </a:pPr>
            <a:endParaRPr lang="it-IT" i="1" dirty="0">
              <a:ea typeface="Tahoma" pitchFamily="34" charset="0"/>
              <a:cs typeface="Tahoma" pitchFamily="34" charset="0"/>
            </a:endParaRPr>
          </a:p>
          <a:p>
            <a:pPr>
              <a:spcAft>
                <a:spcPts val="600"/>
              </a:spcAft>
              <a:defRPr/>
            </a:pPr>
            <a:r>
              <a:rPr lang="it-IT" dirty="0">
                <a:ea typeface="Tahoma" pitchFamily="34" charset="0"/>
                <a:cs typeface="Tahoma" pitchFamily="34" charset="0"/>
              </a:rPr>
              <a:t>Perché occorre stabilire se le transazioni che compongono le voci di bilancio sono soggette ad</a:t>
            </a:r>
            <a:r>
              <a:rPr lang="it-IT" b="1" dirty="0">
                <a:ea typeface="Tahoma" pitchFamily="34" charset="0"/>
                <a:cs typeface="Tahoma" pitchFamily="34" charset="0"/>
              </a:rPr>
              <a:t> attività di controllo</a:t>
            </a:r>
            <a:r>
              <a:rPr lang="it-IT" dirty="0">
                <a:ea typeface="Tahoma" pitchFamily="34" charset="0"/>
                <a:cs typeface="Tahoma" pitchFamily="34" charset="0"/>
              </a:rPr>
              <a:t> </a:t>
            </a:r>
            <a:r>
              <a:rPr lang="it-IT" b="1" dirty="0">
                <a:ea typeface="Tahoma" pitchFamily="34" charset="0"/>
                <a:cs typeface="Tahoma" pitchFamily="34" charset="0"/>
              </a:rPr>
              <a:t>a presidio </a:t>
            </a:r>
            <a:r>
              <a:rPr lang="it-IT" dirty="0">
                <a:ea typeface="Tahoma" pitchFamily="34" charset="0"/>
                <a:cs typeface="Tahoma" pitchFamily="34" charset="0"/>
              </a:rPr>
              <a:t>degli obiettivi di attendibilità dell’informativa finanziaria:</a:t>
            </a:r>
          </a:p>
          <a:p>
            <a:pPr>
              <a:spcAft>
                <a:spcPts val="600"/>
              </a:spcAft>
              <a:defRPr/>
            </a:pPr>
            <a:r>
              <a:rPr lang="it-IT" dirty="0">
                <a:ea typeface="Tahoma" pitchFamily="34" charset="0"/>
                <a:cs typeface="Tahoma" pitchFamily="34" charset="0"/>
              </a:rPr>
              <a:t> </a:t>
            </a:r>
          </a:p>
          <a:p>
            <a:pPr lvl="5">
              <a:spcAft>
                <a:spcPts val="600"/>
              </a:spcAft>
              <a:defRPr/>
            </a:pPr>
            <a:r>
              <a:rPr lang="it-IT" dirty="0"/>
              <a:t>ove </a:t>
            </a:r>
            <a:r>
              <a:rPr lang="it-IT" b="1" dirty="0"/>
              <a:t>le attività di controllo sono correttamente disegnate e implementate</a:t>
            </a:r>
            <a:r>
              <a:rPr lang="it-IT" dirty="0"/>
              <a:t>, l’evidenza probativa della veridicità delle asserzioni (‘‘</a:t>
            </a:r>
            <a:r>
              <a:rPr lang="it-IT" dirty="0" err="1"/>
              <a:t>assertions</a:t>
            </a:r>
            <a:r>
              <a:rPr lang="it-IT" dirty="0"/>
              <a:t>’’) degli Amministratori nel bilancio può essere ottenuta attraverso verifiche di efficacia operativa dei controlli </a:t>
            </a:r>
          </a:p>
          <a:p>
            <a:pPr marL="356400" lvl="6" indent="0">
              <a:spcAft>
                <a:spcPts val="600"/>
              </a:spcAft>
              <a:buNone/>
              <a:defRPr/>
            </a:pPr>
            <a:r>
              <a:rPr lang="it-IT" sz="1600" b="1" dirty="0"/>
              <a:t>Procedure di conformità</a:t>
            </a:r>
          </a:p>
          <a:p>
            <a:pPr marL="356400" lvl="5" indent="0">
              <a:spcAft>
                <a:spcPts val="600"/>
              </a:spcAft>
              <a:buNone/>
              <a:defRPr/>
            </a:pPr>
            <a:r>
              <a:rPr lang="it-IT" b="1" dirty="0"/>
              <a:t> </a:t>
            </a:r>
          </a:p>
          <a:p>
            <a:pPr lvl="5">
              <a:spcAft>
                <a:spcPts val="600"/>
              </a:spcAft>
              <a:defRPr/>
            </a:pPr>
            <a:r>
              <a:rPr lang="it-IT" dirty="0"/>
              <a:t>dove </a:t>
            </a:r>
            <a:r>
              <a:rPr lang="it-IT" b="1" dirty="0"/>
              <a:t>le attività di controllo </a:t>
            </a:r>
            <a:r>
              <a:rPr lang="it-IT" b="1" u="sng" dirty="0"/>
              <a:t>non</a:t>
            </a:r>
            <a:r>
              <a:rPr lang="it-IT" b="1" dirty="0"/>
              <a:t> sono correttamente disegnate o implementate</a:t>
            </a:r>
            <a:r>
              <a:rPr lang="it-IT" dirty="0"/>
              <a:t>, l’evidenza probativa della veridicità delle asserzioni deve essere ottenuta tramite ricostruzione dei saldi di bilancio, analisi documentali, conferme saldi dalle controparti ecc. </a:t>
            </a:r>
          </a:p>
          <a:p>
            <a:pPr marL="356400" lvl="5" indent="0">
              <a:spcAft>
                <a:spcPts val="600"/>
              </a:spcAft>
              <a:buNone/>
              <a:defRPr/>
            </a:pPr>
            <a:r>
              <a:rPr lang="it-IT" sz="1600" b="1" dirty="0"/>
              <a:t>Procedure di validità</a:t>
            </a:r>
          </a:p>
          <a:p>
            <a:pPr>
              <a:spcAft>
                <a:spcPts val="600"/>
              </a:spcAft>
              <a:defRPr/>
            </a:pPr>
            <a:endParaRPr lang="it-IT" dirty="0">
              <a:ea typeface="Tahoma" pitchFamily="34" charset="0"/>
              <a:cs typeface="Tahoma" pitchFamily="34" charset="0"/>
            </a:endParaRPr>
          </a:p>
          <a:p>
            <a:pPr>
              <a:spcAft>
                <a:spcPts val="600"/>
              </a:spcAft>
              <a:defRPr/>
            </a:pPr>
            <a:endParaRPr lang="it-IT" b="1" dirty="0"/>
          </a:p>
          <a:p>
            <a:pPr>
              <a:spcAft>
                <a:spcPts val="600"/>
              </a:spcAft>
              <a:defRPr/>
            </a:pPr>
            <a:endParaRPr lang="it-IT" noProof="0" dirty="0"/>
          </a:p>
        </p:txBody>
      </p:sp>
    </p:spTree>
    <p:extLst>
      <p:ext uri="{BB962C8B-B14F-4D97-AF65-F5344CB8AC3E}">
        <p14:creationId xmlns:p14="http://schemas.microsoft.com/office/powerpoint/2010/main" val="333436236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Aft>
                <a:spcPts val="600"/>
              </a:spcAft>
              <a:defRPr/>
            </a:pPr>
            <a:r>
              <a:rPr lang="it-IT" dirty="0">
                <a:ea typeface="Tahoma" pitchFamily="34" charset="0"/>
                <a:cs typeface="Tahoma" pitchFamily="34" charset="0"/>
              </a:rPr>
              <a:t>Le </a:t>
            </a:r>
            <a:r>
              <a:rPr lang="it-IT" b="1" dirty="0">
                <a:ea typeface="Tahoma" pitchFamily="34" charset="0"/>
                <a:cs typeface="Tahoma" pitchFamily="34" charset="0"/>
              </a:rPr>
              <a:t>procedure di conformità sulle attività di controllo </a:t>
            </a:r>
            <a:r>
              <a:rPr lang="it-IT" dirty="0">
                <a:ea typeface="Tahoma" pitchFamily="34" charset="0"/>
                <a:cs typeface="Tahoma" pitchFamily="34" charset="0"/>
              </a:rPr>
              <a:t>consistono in:</a:t>
            </a:r>
          </a:p>
          <a:p>
            <a:pPr indent="-260350">
              <a:spcAft>
                <a:spcPts val="600"/>
              </a:spcAft>
              <a:buFontTx/>
              <a:buChar char="-"/>
              <a:defRPr/>
            </a:pPr>
            <a:r>
              <a:rPr lang="it-IT" b="1" dirty="0">
                <a:ea typeface="Tahoma" pitchFamily="34" charset="0"/>
                <a:cs typeface="Tahoma" pitchFamily="34" charset="0"/>
              </a:rPr>
              <a:t>ispezioni documentali</a:t>
            </a:r>
            <a:r>
              <a:rPr lang="it-IT" dirty="0">
                <a:ea typeface="Tahoma" pitchFamily="34" charset="0"/>
                <a:cs typeface="Tahoma" pitchFamily="34" charset="0"/>
              </a:rPr>
              <a:t> comprovanti l’avvenuta esecuzione delle attività di controllo da parte dell’impresa;</a:t>
            </a:r>
          </a:p>
          <a:p>
            <a:pPr indent="-260350">
              <a:spcAft>
                <a:spcPts val="600"/>
              </a:spcAft>
              <a:buFontTx/>
              <a:buChar char="-"/>
              <a:defRPr/>
            </a:pPr>
            <a:r>
              <a:rPr lang="it-IT" b="1" dirty="0">
                <a:ea typeface="Tahoma" pitchFamily="34" charset="0"/>
                <a:cs typeface="Tahoma" pitchFamily="34" charset="0"/>
              </a:rPr>
              <a:t>osservazione</a:t>
            </a:r>
            <a:r>
              <a:rPr lang="it-IT" dirty="0">
                <a:ea typeface="Tahoma" pitchFamily="34" charset="0"/>
                <a:cs typeface="Tahoma" pitchFamily="34" charset="0"/>
              </a:rPr>
              <a:t> dello svolgimento delle attività di controllo da parte dell’impresa;</a:t>
            </a:r>
          </a:p>
          <a:p>
            <a:pPr indent="-260350">
              <a:spcAft>
                <a:spcPts val="600"/>
              </a:spcAft>
              <a:buFontTx/>
              <a:buChar char="-"/>
              <a:defRPr/>
            </a:pPr>
            <a:r>
              <a:rPr lang="it-IT" b="1" dirty="0" err="1">
                <a:ea typeface="Tahoma" pitchFamily="34" charset="0"/>
                <a:cs typeface="Tahoma" pitchFamily="34" charset="0"/>
              </a:rPr>
              <a:t>riesecuzione</a:t>
            </a:r>
            <a:r>
              <a:rPr lang="it-IT" dirty="0">
                <a:ea typeface="Tahoma" pitchFamily="34" charset="0"/>
                <a:cs typeface="Tahoma" pitchFamily="34" charset="0"/>
              </a:rPr>
              <a:t> da parte del revisore delle attività di controllo eseguite dall’impresa.</a:t>
            </a:r>
          </a:p>
          <a:p>
            <a:pPr marL="82550">
              <a:spcAft>
                <a:spcPts val="600"/>
              </a:spcAft>
              <a:defRPr/>
            </a:pPr>
            <a:r>
              <a:rPr lang="it-IT" i="1" dirty="0">
                <a:ea typeface="Tahoma" pitchFamily="34" charset="0"/>
                <a:cs typeface="Tahoma" pitchFamily="34" charset="0"/>
              </a:rPr>
              <a:t>&lt;fonte: Principio di revisione - ISA 500&gt;</a:t>
            </a:r>
          </a:p>
          <a:p>
            <a:pPr marL="82550">
              <a:spcAft>
                <a:spcPts val="600"/>
              </a:spcAft>
              <a:defRPr/>
            </a:pPr>
            <a:endParaRPr lang="it-IT" i="1" dirty="0">
              <a:ea typeface="Tahoma" pitchFamily="34" charset="0"/>
              <a:cs typeface="Tahoma" pitchFamily="34" charset="0"/>
            </a:endParaRPr>
          </a:p>
          <a:p>
            <a:pPr marL="82550">
              <a:spcAft>
                <a:spcPts val="600"/>
              </a:spcAft>
              <a:defRPr/>
            </a:pPr>
            <a:endParaRPr lang="it-IT" i="1" dirty="0">
              <a:ea typeface="Tahoma" pitchFamily="34" charset="0"/>
              <a:cs typeface="Tahoma" pitchFamily="34" charset="0"/>
            </a:endParaRPr>
          </a:p>
          <a:p>
            <a:pPr>
              <a:spcAft>
                <a:spcPts val="600"/>
              </a:spcAft>
              <a:defRPr/>
            </a:pPr>
            <a:r>
              <a:rPr lang="it-IT" dirty="0">
                <a:ea typeface="Tahoma" pitchFamily="34" charset="0"/>
                <a:cs typeface="Tahoma" pitchFamily="34" charset="0"/>
              </a:rPr>
              <a:t>La </a:t>
            </a:r>
            <a:r>
              <a:rPr lang="it-IT" b="1" dirty="0">
                <a:ea typeface="Tahoma" pitchFamily="34" charset="0"/>
                <a:cs typeface="Tahoma" pitchFamily="34" charset="0"/>
              </a:rPr>
              <a:t>procedure di validità sui saldi di bilancio </a:t>
            </a:r>
            <a:r>
              <a:rPr lang="it-IT" dirty="0">
                <a:ea typeface="Tahoma" pitchFamily="34" charset="0"/>
                <a:cs typeface="Tahoma" pitchFamily="34" charset="0"/>
              </a:rPr>
              <a:t>consistono invece in:</a:t>
            </a:r>
          </a:p>
          <a:p>
            <a:pPr>
              <a:spcAft>
                <a:spcPts val="600"/>
              </a:spcAft>
              <a:defRPr/>
            </a:pPr>
            <a:r>
              <a:rPr lang="it-IT" b="1" dirty="0">
                <a:ea typeface="Tahoma" pitchFamily="34" charset="0"/>
                <a:cs typeface="Tahoma" pitchFamily="34" charset="0"/>
              </a:rPr>
              <a:t>-  procedure di analisi comparativa;</a:t>
            </a:r>
          </a:p>
          <a:p>
            <a:pPr marL="171450" indent="-171450">
              <a:spcAft>
                <a:spcPts val="600"/>
              </a:spcAft>
              <a:buFontTx/>
              <a:buChar char="-"/>
              <a:defRPr/>
            </a:pPr>
            <a:r>
              <a:rPr lang="it-IT" b="1" dirty="0">
                <a:ea typeface="Tahoma" pitchFamily="34" charset="0"/>
                <a:cs typeface="Tahoma" pitchFamily="34" charset="0"/>
              </a:rPr>
              <a:t>inventario fisico</a:t>
            </a:r>
          </a:p>
          <a:p>
            <a:pPr marL="171450" indent="-171450">
              <a:spcAft>
                <a:spcPts val="600"/>
              </a:spcAft>
              <a:buFontTx/>
              <a:buChar char="-"/>
              <a:defRPr/>
            </a:pPr>
            <a:r>
              <a:rPr lang="it-IT" b="1" dirty="0">
                <a:ea typeface="Tahoma" pitchFamily="34" charset="0"/>
                <a:cs typeface="Tahoma" pitchFamily="34" charset="0"/>
              </a:rPr>
              <a:t>conferme esterne</a:t>
            </a:r>
          </a:p>
          <a:p>
            <a:pPr marL="171450" indent="-171450">
              <a:spcAft>
                <a:spcPts val="600"/>
              </a:spcAft>
              <a:buFontTx/>
              <a:buChar char="-"/>
              <a:defRPr/>
            </a:pPr>
            <a:r>
              <a:rPr lang="it-IT" b="1" dirty="0">
                <a:ea typeface="Tahoma" pitchFamily="34" charset="0"/>
                <a:cs typeface="Tahoma" pitchFamily="34" charset="0"/>
              </a:rPr>
              <a:t>ispezioni documentali</a:t>
            </a:r>
            <a:endParaRPr lang="it-IT" dirty="0">
              <a:ea typeface="Tahoma" pitchFamily="34" charset="0"/>
              <a:cs typeface="Tahoma" pitchFamily="34" charset="0"/>
            </a:endParaRPr>
          </a:p>
          <a:p>
            <a:pPr marL="171450" indent="-171450">
              <a:spcAft>
                <a:spcPts val="600"/>
              </a:spcAft>
              <a:buFontTx/>
              <a:buChar char="-"/>
              <a:defRPr/>
            </a:pPr>
            <a:r>
              <a:rPr lang="it-IT" b="1" dirty="0">
                <a:ea typeface="Tahoma" pitchFamily="34" charset="0"/>
                <a:cs typeface="Tahoma" pitchFamily="34" charset="0"/>
              </a:rPr>
              <a:t>ricalcoli.</a:t>
            </a:r>
            <a:endParaRPr lang="it-IT" dirty="0">
              <a:ea typeface="Tahoma" pitchFamily="34" charset="0"/>
              <a:cs typeface="Tahoma" pitchFamily="34" charset="0"/>
            </a:endParaRPr>
          </a:p>
          <a:p>
            <a:pPr marL="82550">
              <a:spcAft>
                <a:spcPts val="600"/>
              </a:spcAft>
              <a:defRPr/>
            </a:pPr>
            <a:r>
              <a:rPr lang="it-IT" i="1" dirty="0">
                <a:ea typeface="Tahoma" pitchFamily="34" charset="0"/>
                <a:cs typeface="Tahoma" pitchFamily="34" charset="0"/>
              </a:rPr>
              <a:t>&lt;fonte: Principio di revisione - ISA 500 &gt;</a:t>
            </a:r>
          </a:p>
          <a:p>
            <a:pPr>
              <a:spcAft>
                <a:spcPts val="600"/>
              </a:spcAft>
              <a:defRPr/>
            </a:pPr>
            <a:endParaRPr lang="it-IT" dirty="0">
              <a:ea typeface="Tahoma" pitchFamily="34" charset="0"/>
              <a:cs typeface="Tahoma" pitchFamily="34" charset="0"/>
            </a:endParaRPr>
          </a:p>
        </p:txBody>
      </p:sp>
    </p:spTree>
    <p:extLst>
      <p:ext uri="{BB962C8B-B14F-4D97-AF65-F5344CB8AC3E}">
        <p14:creationId xmlns:p14="http://schemas.microsoft.com/office/powerpoint/2010/main" val="256622762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Aft>
                <a:spcPts val="600"/>
              </a:spcAft>
              <a:defRPr/>
            </a:pPr>
            <a:r>
              <a:rPr lang="it-IT" dirty="0">
                <a:ea typeface="Tahoma" pitchFamily="34" charset="0"/>
                <a:cs typeface="Tahoma" pitchFamily="34" charset="0"/>
              </a:rPr>
              <a:t>Particolari procedure sono previste con riferimento:</a:t>
            </a:r>
          </a:p>
          <a:p>
            <a:pPr marL="347850" lvl="2" indent="-171450">
              <a:spcAft>
                <a:spcPts val="600"/>
              </a:spcAft>
              <a:defRPr/>
            </a:pPr>
            <a:r>
              <a:rPr lang="it-IT" dirty="0">
                <a:ea typeface="Tahoma" pitchFamily="34" charset="0"/>
                <a:cs typeface="Tahoma" pitchFamily="34" charset="0"/>
              </a:rPr>
              <a:t>alle </a:t>
            </a:r>
            <a:r>
              <a:rPr lang="it-IT" b="1" dirty="0">
                <a:ea typeface="Tahoma" pitchFamily="34" charset="0"/>
                <a:cs typeface="Tahoma" pitchFamily="34" charset="0"/>
              </a:rPr>
              <a:t>stime contabili  </a:t>
            </a:r>
            <a:r>
              <a:rPr lang="it-IT" dirty="0">
                <a:ea typeface="Tahoma" pitchFamily="34" charset="0"/>
                <a:cs typeface="Tahoma" pitchFamily="34" charset="0"/>
              </a:rPr>
              <a:t>&lt;ISA 540&gt;</a:t>
            </a:r>
          </a:p>
          <a:p>
            <a:pPr marL="347850" lvl="2" indent="-171450">
              <a:spcAft>
                <a:spcPts val="600"/>
              </a:spcAft>
              <a:defRPr/>
            </a:pPr>
            <a:r>
              <a:rPr lang="it-IT" dirty="0">
                <a:ea typeface="Tahoma" pitchFamily="34" charset="0"/>
                <a:cs typeface="Tahoma" pitchFamily="34" charset="0"/>
              </a:rPr>
              <a:t>ai </a:t>
            </a:r>
            <a:r>
              <a:rPr lang="it-IT" b="1" dirty="0">
                <a:ea typeface="Tahoma" pitchFamily="34" charset="0"/>
                <a:cs typeface="Tahoma" pitchFamily="34" charset="0"/>
              </a:rPr>
              <a:t>saldi di apertura </a:t>
            </a:r>
            <a:r>
              <a:rPr lang="it-IT" dirty="0">
                <a:ea typeface="Tahoma" pitchFamily="34" charset="0"/>
                <a:cs typeface="Tahoma" pitchFamily="34" charset="0"/>
              </a:rPr>
              <a:t>in occasione del primo incarico &lt;ISA 510&gt;</a:t>
            </a:r>
          </a:p>
          <a:p>
            <a:pPr lvl="2" indent="0">
              <a:spcAft>
                <a:spcPts val="600"/>
              </a:spcAft>
              <a:buNone/>
              <a:defRPr/>
            </a:pPr>
            <a:endParaRPr lang="it-IT" dirty="0">
              <a:ea typeface="Tahoma" pitchFamily="34" charset="0"/>
              <a:cs typeface="Tahoma" pitchFamily="34" charset="0"/>
            </a:endParaRPr>
          </a:p>
          <a:p>
            <a:pPr>
              <a:spcAft>
                <a:spcPts val="600"/>
              </a:spcAft>
              <a:defRPr/>
            </a:pPr>
            <a:r>
              <a:rPr lang="it-IT" dirty="0">
                <a:ea typeface="Tahoma" pitchFamily="34" charset="0"/>
                <a:cs typeface="Tahoma" pitchFamily="34" charset="0"/>
              </a:rPr>
              <a:t>Si tratta di procedure di validità, eventualmente combinate con procedure di conformità, da attuare con le modalità indicate nei principi di revisione di riferimento:</a:t>
            </a:r>
          </a:p>
          <a:p>
            <a:pPr>
              <a:spcAft>
                <a:spcPts val="600"/>
              </a:spcAft>
              <a:defRPr/>
            </a:pPr>
            <a:endParaRPr lang="it-IT" dirty="0">
              <a:ea typeface="Tahoma" pitchFamily="34" charset="0"/>
              <a:cs typeface="Tahoma" pitchFamily="34" charset="0"/>
            </a:endParaRPr>
          </a:p>
          <a:p>
            <a:pPr marL="171450" indent="-171450">
              <a:spcAft>
                <a:spcPts val="600"/>
              </a:spcAft>
              <a:buFont typeface="Wingdings" panose="05000000000000000000" pitchFamily="2" charset="2"/>
              <a:buChar char="ü"/>
              <a:defRPr/>
            </a:pPr>
            <a:r>
              <a:rPr lang="it-IT" dirty="0">
                <a:ea typeface="Tahoma" pitchFamily="34" charset="0"/>
                <a:cs typeface="Tahoma" pitchFamily="34" charset="0"/>
              </a:rPr>
              <a:t>per le stime contabili  sono previste </a:t>
            </a:r>
            <a:r>
              <a:rPr lang="it-IT" b="1" dirty="0">
                <a:ea typeface="Tahoma" pitchFamily="34" charset="0"/>
                <a:cs typeface="Tahoma" pitchFamily="34" charset="0"/>
              </a:rPr>
              <a:t>procedure di validità e di conformità, precedute da procedure di comprensione della stima</a:t>
            </a:r>
            <a:r>
              <a:rPr lang="it-IT" dirty="0">
                <a:ea typeface="Tahoma" pitchFamily="34" charset="0"/>
                <a:cs typeface="Tahoma" pitchFamily="34" charset="0"/>
              </a:rPr>
              <a:t> tenuto conto dei principi contabili applicati e delle peculiarità e metodi dell’impresa</a:t>
            </a:r>
          </a:p>
          <a:p>
            <a:pPr marL="171450" indent="-171450">
              <a:spcAft>
                <a:spcPts val="600"/>
              </a:spcAft>
              <a:buFont typeface="Wingdings" panose="05000000000000000000" pitchFamily="2" charset="2"/>
              <a:buChar char="ü"/>
              <a:defRPr/>
            </a:pPr>
            <a:endParaRPr lang="it-IT" dirty="0">
              <a:ea typeface="Tahoma" pitchFamily="34" charset="0"/>
              <a:cs typeface="Tahoma" pitchFamily="34" charset="0"/>
            </a:endParaRPr>
          </a:p>
          <a:p>
            <a:pPr marL="171450" indent="-171450">
              <a:spcAft>
                <a:spcPts val="600"/>
              </a:spcAft>
              <a:buFont typeface="Wingdings" panose="05000000000000000000" pitchFamily="2" charset="2"/>
              <a:buChar char="ü"/>
              <a:defRPr/>
            </a:pPr>
            <a:r>
              <a:rPr lang="it-IT" dirty="0">
                <a:ea typeface="Tahoma" pitchFamily="34" charset="0"/>
                <a:cs typeface="Tahoma" pitchFamily="34" charset="0"/>
              </a:rPr>
              <a:t>per i saldi di apertura  sono previste </a:t>
            </a:r>
            <a:r>
              <a:rPr lang="it-IT" b="1" dirty="0">
                <a:ea typeface="Tahoma" pitchFamily="34" charset="0"/>
                <a:cs typeface="Tahoma" pitchFamily="34" charset="0"/>
              </a:rPr>
              <a:t>procedure di validità</a:t>
            </a:r>
            <a:r>
              <a:rPr lang="it-IT" dirty="0">
                <a:ea typeface="Tahoma" pitchFamily="34" charset="0"/>
                <a:cs typeface="Tahoma" pitchFamily="34" charset="0"/>
              </a:rPr>
              <a:t> sui saldi oppure, nel caso di bilanci rivisti da altri revisori, </a:t>
            </a:r>
            <a:r>
              <a:rPr lang="it-IT" b="1" dirty="0">
                <a:ea typeface="Tahoma" pitchFamily="34" charset="0"/>
                <a:cs typeface="Tahoma" pitchFamily="34" charset="0"/>
              </a:rPr>
              <a:t>l’esame delle carte di lavoro del revisore precedente.</a:t>
            </a:r>
            <a:r>
              <a:rPr lang="it-IT" dirty="0">
                <a:ea typeface="Tahoma" pitchFamily="34" charset="0"/>
                <a:cs typeface="Tahoma" pitchFamily="34" charset="0"/>
              </a:rPr>
              <a:t>	 </a:t>
            </a:r>
          </a:p>
          <a:p>
            <a:pPr>
              <a:spcAft>
                <a:spcPts val="600"/>
              </a:spcAft>
              <a:defRPr/>
            </a:pPr>
            <a:r>
              <a:rPr lang="it-IT" dirty="0">
                <a:ea typeface="Tahoma" pitchFamily="34" charset="0"/>
                <a:cs typeface="Tahoma" pitchFamily="34" charset="0"/>
              </a:rPr>
              <a:t> </a:t>
            </a:r>
          </a:p>
        </p:txBody>
      </p:sp>
    </p:spTree>
    <p:extLst>
      <p:ext uri="{BB962C8B-B14F-4D97-AF65-F5344CB8AC3E}">
        <p14:creationId xmlns:p14="http://schemas.microsoft.com/office/powerpoint/2010/main" val="296005623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a:t>La </a:t>
            </a:r>
            <a:r>
              <a:rPr lang="en-US" noProof="0" dirty="0" err="1"/>
              <a:t>revisione</a:t>
            </a:r>
            <a:r>
              <a:rPr lang="en-US" noProof="0" dirty="0"/>
              <a:t> </a:t>
            </a:r>
            <a:r>
              <a:rPr lang="en-US" noProof="0" dirty="0" err="1"/>
              <a:t>delle</a:t>
            </a:r>
            <a:r>
              <a:rPr lang="en-US" noProof="0" dirty="0"/>
              <a:t> </a:t>
            </a:r>
            <a:r>
              <a:rPr lang="en-US" noProof="0" dirty="0" err="1"/>
              <a:t>voci</a:t>
            </a:r>
            <a:r>
              <a:rPr lang="en-US" noProof="0" dirty="0"/>
              <a:t> </a:t>
            </a:r>
            <a:r>
              <a:rPr lang="en-US" noProof="0" dirty="0" err="1"/>
              <a:t>dell’attivo</a:t>
            </a:r>
            <a:r>
              <a:rPr lang="en-US" noProof="0" dirty="0"/>
              <a:t>, del </a:t>
            </a:r>
            <a:r>
              <a:rPr lang="en-US" noProof="0" dirty="0" err="1"/>
              <a:t>passivo</a:t>
            </a:r>
            <a:r>
              <a:rPr lang="en-US" noProof="0" dirty="0"/>
              <a:t> e del </a:t>
            </a:r>
            <a:r>
              <a:rPr lang="en-US" noProof="0" dirty="0" err="1"/>
              <a:t>patrimonio</a:t>
            </a:r>
            <a:r>
              <a:rPr lang="en-US" noProof="0" dirty="0"/>
              <a:t> </a:t>
            </a:r>
            <a:r>
              <a:rPr lang="en-US" noProof="0" dirty="0" err="1"/>
              <a:t>netto</a:t>
            </a:r>
            <a:r>
              <a:rPr lang="en-US" noProof="0" dirty="0"/>
              <a:t> </a:t>
            </a:r>
          </a:p>
        </p:txBody>
      </p:sp>
      <p:sp>
        <p:nvSpPr>
          <p:cNvPr id="5" name="Content Placeholder 4"/>
          <p:cNvSpPr>
            <a:spLocks noGrp="1"/>
          </p:cNvSpPr>
          <p:nvPr>
            <p:ph sz="quarter" idx="16"/>
          </p:nvPr>
        </p:nvSpPr>
        <p:spPr>
          <a:xfrm>
            <a:off x="477838" y="1658680"/>
            <a:ext cx="8167398" cy="4716462"/>
          </a:xfrm>
        </p:spPr>
        <p:txBody>
          <a:bodyPr>
            <a:normAutofit/>
          </a:bodyPr>
          <a:lstStyle/>
          <a:p>
            <a:pPr>
              <a:spcAft>
                <a:spcPts val="600"/>
              </a:spcAft>
              <a:defRPr/>
            </a:pPr>
            <a:r>
              <a:rPr lang="it-IT" dirty="0">
                <a:ea typeface="Tahoma" pitchFamily="34" charset="0"/>
                <a:cs typeface="Tahoma" pitchFamily="34" charset="0"/>
              </a:rPr>
              <a:t>Come si è detto all’inizio,  la scelta delle procedure di revisione dipende da una ‘‘valutazione caso per caso’’ – in relazione alla voce di bilancio, alla sua </a:t>
            </a:r>
            <a:r>
              <a:rPr lang="it-IT" b="1" dirty="0">
                <a:ea typeface="Tahoma" pitchFamily="34" charset="0"/>
                <a:cs typeface="Tahoma" pitchFamily="34" charset="0"/>
              </a:rPr>
              <a:t>natura </a:t>
            </a:r>
            <a:r>
              <a:rPr lang="it-IT" dirty="0">
                <a:ea typeface="Tahoma" pitchFamily="34" charset="0"/>
                <a:cs typeface="Tahoma" pitchFamily="34" charset="0"/>
              </a:rPr>
              <a:t>e ai </a:t>
            </a:r>
            <a:r>
              <a:rPr lang="it-IT" b="1" dirty="0">
                <a:ea typeface="Tahoma" pitchFamily="34" charset="0"/>
                <a:cs typeface="Tahoma" pitchFamily="34" charset="0"/>
              </a:rPr>
              <a:t>rischi di errore individuati</a:t>
            </a:r>
            <a:r>
              <a:rPr lang="it-IT" dirty="0">
                <a:ea typeface="Tahoma" pitchFamily="34" charset="0"/>
                <a:cs typeface="Tahoma" pitchFamily="34" charset="0"/>
              </a:rPr>
              <a:t>.</a:t>
            </a:r>
          </a:p>
          <a:p>
            <a:pPr>
              <a:spcAft>
                <a:spcPts val="600"/>
              </a:spcAft>
              <a:defRPr/>
            </a:pPr>
            <a:endParaRPr lang="it-IT" dirty="0">
              <a:ea typeface="Tahoma" pitchFamily="34" charset="0"/>
              <a:cs typeface="Tahoma" pitchFamily="34" charset="0"/>
            </a:endParaRPr>
          </a:p>
          <a:p>
            <a:pPr>
              <a:spcAft>
                <a:spcPts val="600"/>
              </a:spcAft>
              <a:defRPr/>
            </a:pPr>
            <a:r>
              <a:rPr lang="it-IT" dirty="0">
                <a:ea typeface="Tahoma" pitchFamily="34" charset="0"/>
                <a:cs typeface="Tahoma" pitchFamily="34" charset="0"/>
              </a:rPr>
              <a:t>Per le </a:t>
            </a:r>
            <a:r>
              <a:rPr lang="it-IT" b="1" dirty="0">
                <a:ea typeface="Tahoma" pitchFamily="34" charset="0"/>
                <a:cs typeface="Tahoma" pitchFamily="34" charset="0"/>
              </a:rPr>
              <a:t>voci dell’attivo </a:t>
            </a:r>
            <a:r>
              <a:rPr lang="it-IT" dirty="0" err="1">
                <a:ea typeface="Tahoma" pitchFamily="34" charset="0"/>
                <a:cs typeface="Tahoma" pitchFamily="34" charset="0"/>
              </a:rPr>
              <a:t>é</a:t>
            </a:r>
            <a:r>
              <a:rPr lang="it-IT" dirty="0">
                <a:ea typeface="Tahoma" pitchFamily="34" charset="0"/>
                <a:cs typeface="Tahoma" pitchFamily="34" charset="0"/>
              </a:rPr>
              <a:t> rilevante potere concludere che le attività </a:t>
            </a:r>
            <a:r>
              <a:rPr lang="it-IT" b="1" dirty="0">
                <a:ea typeface="Tahoma" pitchFamily="34" charset="0"/>
                <a:cs typeface="Tahoma" pitchFamily="34" charset="0"/>
              </a:rPr>
              <a:t>esistono</a:t>
            </a:r>
            <a:r>
              <a:rPr lang="it-IT" dirty="0">
                <a:ea typeface="Tahoma" pitchFamily="34" charset="0"/>
                <a:cs typeface="Tahoma" pitchFamily="34" charset="0"/>
              </a:rPr>
              <a:t>, sono di </a:t>
            </a:r>
            <a:r>
              <a:rPr lang="it-IT" b="1" dirty="0">
                <a:ea typeface="Tahoma" pitchFamily="34" charset="0"/>
                <a:cs typeface="Tahoma" pitchFamily="34" charset="0"/>
              </a:rPr>
              <a:t>titolarità</a:t>
            </a:r>
            <a:r>
              <a:rPr lang="it-IT" dirty="0">
                <a:ea typeface="Tahoma" pitchFamily="34" charset="0"/>
                <a:cs typeface="Tahoma" pitchFamily="34" charset="0"/>
              </a:rPr>
              <a:t> dell’impresa, sono riflesse a </a:t>
            </a:r>
            <a:r>
              <a:rPr lang="it-IT" b="1" dirty="0">
                <a:ea typeface="Tahoma" pitchFamily="34" charset="0"/>
                <a:cs typeface="Tahoma" pitchFamily="34" charset="0"/>
              </a:rPr>
              <a:t>valori realizzabili.</a:t>
            </a:r>
          </a:p>
          <a:p>
            <a:pPr>
              <a:spcAft>
                <a:spcPts val="600"/>
              </a:spcAft>
              <a:defRPr/>
            </a:pPr>
            <a:endParaRPr lang="it-IT" b="1" dirty="0">
              <a:ea typeface="Tahoma" pitchFamily="34" charset="0"/>
              <a:cs typeface="Tahoma" pitchFamily="34" charset="0"/>
            </a:endParaRPr>
          </a:p>
          <a:p>
            <a:pPr>
              <a:spcAft>
                <a:spcPts val="600"/>
              </a:spcAft>
              <a:defRPr/>
            </a:pPr>
            <a:r>
              <a:rPr lang="it-IT" dirty="0">
                <a:ea typeface="Tahoma" pitchFamily="34" charset="0"/>
                <a:cs typeface="Tahoma" pitchFamily="34" charset="0"/>
              </a:rPr>
              <a:t>Per le </a:t>
            </a:r>
            <a:r>
              <a:rPr lang="it-IT" b="1" dirty="0">
                <a:ea typeface="Tahoma" pitchFamily="34" charset="0"/>
                <a:cs typeface="Tahoma" pitchFamily="34" charset="0"/>
              </a:rPr>
              <a:t>voci del passivo </a:t>
            </a:r>
            <a:r>
              <a:rPr lang="it-IT" dirty="0">
                <a:ea typeface="Tahoma" pitchFamily="34" charset="0"/>
                <a:cs typeface="Tahoma" pitchFamily="34" charset="0"/>
              </a:rPr>
              <a:t>è rilevante potere concludere che le passività sono </a:t>
            </a:r>
            <a:r>
              <a:rPr lang="it-IT" b="1" dirty="0">
                <a:ea typeface="Tahoma" pitchFamily="34" charset="0"/>
                <a:cs typeface="Tahoma" pitchFamily="34" charset="0"/>
              </a:rPr>
              <a:t>valutate</a:t>
            </a:r>
            <a:r>
              <a:rPr lang="it-IT" dirty="0">
                <a:ea typeface="Tahoma" pitchFamily="34" charset="0"/>
                <a:cs typeface="Tahoma" pitchFamily="34" charset="0"/>
              </a:rPr>
              <a:t> secondo i principi contabili adottati e sono </a:t>
            </a:r>
            <a:r>
              <a:rPr lang="it-IT" b="1" dirty="0">
                <a:ea typeface="Tahoma" pitchFamily="34" charset="0"/>
                <a:cs typeface="Tahoma" pitchFamily="34" charset="0"/>
              </a:rPr>
              <a:t>complete di tutte le obbligazioni assunte</a:t>
            </a:r>
            <a:r>
              <a:rPr lang="it-IT" dirty="0">
                <a:ea typeface="Tahoma" pitchFamily="34" charset="0"/>
                <a:cs typeface="Tahoma" pitchFamily="34" charset="0"/>
              </a:rPr>
              <a:t>, incluse quelle probabili sebbene non ancora certe (passività potenziali).</a:t>
            </a:r>
          </a:p>
          <a:p>
            <a:pPr>
              <a:spcAft>
                <a:spcPts val="600"/>
              </a:spcAft>
              <a:defRPr/>
            </a:pPr>
            <a:endParaRPr lang="it-IT" dirty="0">
              <a:ea typeface="Tahoma" pitchFamily="34" charset="0"/>
              <a:cs typeface="Tahoma" pitchFamily="34" charset="0"/>
            </a:endParaRPr>
          </a:p>
          <a:p>
            <a:pPr>
              <a:spcAft>
                <a:spcPts val="600"/>
              </a:spcAft>
              <a:defRPr/>
            </a:pPr>
            <a:r>
              <a:rPr lang="it-IT" dirty="0">
                <a:ea typeface="Tahoma" pitchFamily="34" charset="0"/>
                <a:cs typeface="Tahoma" pitchFamily="34" charset="0"/>
              </a:rPr>
              <a:t>Per </a:t>
            </a:r>
            <a:r>
              <a:rPr lang="it-IT" b="1" dirty="0">
                <a:ea typeface="Tahoma" pitchFamily="34" charset="0"/>
                <a:cs typeface="Tahoma" pitchFamily="34" charset="0"/>
              </a:rPr>
              <a:t>tutte le voci </a:t>
            </a:r>
            <a:r>
              <a:rPr lang="it-IT" dirty="0">
                <a:ea typeface="Tahoma" pitchFamily="34" charset="0"/>
                <a:cs typeface="Tahoma" pitchFamily="34" charset="0"/>
              </a:rPr>
              <a:t>è rilevante potere concludere che contengono registrazioni </a:t>
            </a:r>
            <a:r>
              <a:rPr lang="it-IT" b="1" dirty="0">
                <a:ea typeface="Tahoma" pitchFamily="34" charset="0"/>
                <a:cs typeface="Tahoma" pitchFamily="34" charset="0"/>
              </a:rPr>
              <a:t>accurate</a:t>
            </a:r>
            <a:r>
              <a:rPr lang="it-IT" dirty="0">
                <a:ea typeface="Tahoma" pitchFamily="34" charset="0"/>
                <a:cs typeface="Tahoma" pitchFamily="34" charset="0"/>
              </a:rPr>
              <a:t> e di </a:t>
            </a:r>
            <a:r>
              <a:rPr lang="it-IT" b="1" dirty="0">
                <a:ea typeface="Tahoma" pitchFamily="34" charset="0"/>
                <a:cs typeface="Tahoma" pitchFamily="34" charset="0"/>
              </a:rPr>
              <a:t>competenza</a:t>
            </a:r>
            <a:r>
              <a:rPr lang="it-IT" dirty="0">
                <a:ea typeface="Tahoma" pitchFamily="34" charset="0"/>
                <a:cs typeface="Tahoma" pitchFamily="34" charset="0"/>
              </a:rPr>
              <a:t>. </a:t>
            </a:r>
          </a:p>
          <a:p>
            <a:pPr>
              <a:spcAft>
                <a:spcPts val="600"/>
              </a:spcAft>
              <a:defRPr/>
            </a:pPr>
            <a:endParaRPr lang="it-IT" dirty="0">
              <a:ea typeface="Tahoma" pitchFamily="34" charset="0"/>
              <a:cs typeface="Tahoma" pitchFamily="34" charset="0"/>
            </a:endParaRPr>
          </a:p>
          <a:p>
            <a:pPr>
              <a:spcAft>
                <a:spcPts val="600"/>
              </a:spcAft>
              <a:defRPr/>
            </a:pPr>
            <a:r>
              <a:rPr lang="it-IT" dirty="0">
                <a:ea typeface="Tahoma" pitchFamily="34" charset="0"/>
                <a:cs typeface="Tahoma" pitchFamily="34" charset="0"/>
              </a:rPr>
              <a:t>Ne consegue che la scelta sarà orientata verso procedure che consentono di acquisire elementi probativi sugli aspetti più rilevanti di ciascuna voce di bilancio.</a:t>
            </a:r>
          </a:p>
          <a:p>
            <a:pPr>
              <a:spcAft>
                <a:spcPts val="600"/>
              </a:spcAft>
              <a:defRPr/>
            </a:pPr>
            <a:endParaRPr lang="it-IT" dirty="0">
              <a:ea typeface="Tahoma" pitchFamily="34" charset="0"/>
              <a:cs typeface="Tahoma" pitchFamily="34" charset="0"/>
            </a:endParaRPr>
          </a:p>
        </p:txBody>
      </p:sp>
    </p:spTree>
    <p:extLst>
      <p:ext uri="{BB962C8B-B14F-4D97-AF65-F5344CB8AC3E}">
        <p14:creationId xmlns:p14="http://schemas.microsoft.com/office/powerpoint/2010/main" val="332501258"/>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_US_Onscreen">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extLst>
    <a:ext uri="{05A4C25C-085E-4340-85A3-A5531E510DB2}">
      <thm15:themeFamily xmlns:thm15="http://schemas.microsoft.com/office/thememl/2012/main" name="Deloitte-template-4_3.potx" id="{BE2A5054-FF13-490B-8F0E-62E93483D6A2}" vid="{0604CB0F-A07D-4FA3-9B98-3AEA7278604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249995</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Deloitte-template-4_3</Template>
  <TotalTime>473</TotalTime>
  <Words>4783</Words>
  <Application>Microsoft Office PowerPoint</Application>
  <PresentationFormat>On-screen Show (4:3)</PresentationFormat>
  <Paragraphs>309</Paragraphs>
  <Slides>31</Slides>
  <Notes>31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8" baseType="lpstr">
      <vt:lpstr>Arial</vt:lpstr>
      <vt:lpstr>Open Sans</vt:lpstr>
      <vt:lpstr>Tahoma</vt:lpstr>
      <vt:lpstr>Verdana</vt:lpstr>
      <vt:lpstr>Wingdings</vt:lpstr>
      <vt:lpstr>Deloitte_US_Onscreen</vt:lpstr>
      <vt:lpstr>think-cell Slide</vt:lpstr>
      <vt:lpstr>PowerPoint Presentation</vt:lpstr>
      <vt:lpstr>Contenuti</vt:lpstr>
      <vt:lpstr>La revisione delle voci dell’attivo, del passivo e del patrimonio netto</vt:lpstr>
      <vt:lpstr>La revisione delle voci dell’attivo, del passivo e del patrimonio netto </vt:lpstr>
      <vt:lpstr>La revisione delle voci dell’attivo, del passivo e del patrimonio netto </vt:lpstr>
      <vt:lpstr>La revisione delle voci dell’attivo, del passivo e del patrimonio netto </vt:lpstr>
      <vt:lpstr>La revisione delle voci dell’attivo, del passivo e del patrimonio netto </vt:lpstr>
      <vt:lpstr>La revisione delle voci dell’attivo, del passivo e del patrimonio netto </vt:lpstr>
      <vt:lpstr>La revisione delle voci dell’attivo, del passivo e del patrimonio netto </vt:lpstr>
      <vt:lpstr>ISA Italia 320 - Significatività nella pianificazione e nello svolgimento della revisione</vt:lpstr>
      <vt:lpstr>I crediti verso clienti e ricavi </vt:lpstr>
      <vt:lpstr>Crediti verso clienti e ricavi </vt:lpstr>
      <vt:lpstr>Crediti verso clienti e ricavi </vt:lpstr>
      <vt:lpstr>Crediti verso clienti e ricavi </vt:lpstr>
      <vt:lpstr>Crediti verso clienti e ricavi </vt:lpstr>
      <vt:lpstr>Crediti verso clienti e ricavi </vt:lpstr>
      <vt:lpstr>Crediti verso clienti e ricavi </vt:lpstr>
      <vt:lpstr>Crediti verso clienti e ricavi </vt:lpstr>
      <vt:lpstr>Disponibilità liquide e debiti verso banche </vt:lpstr>
      <vt:lpstr>Cassa e banche  </vt:lpstr>
      <vt:lpstr>Cassa e banche  </vt:lpstr>
      <vt:lpstr>Rimanenze di magazzino</vt:lpstr>
      <vt:lpstr>Rimanenze di magazzino </vt:lpstr>
      <vt:lpstr>Rimanenze di magazzino  </vt:lpstr>
      <vt:lpstr>Rimanenze di magazzino</vt:lpstr>
      <vt:lpstr>Rimanenze di magazzino</vt:lpstr>
      <vt:lpstr>Debiti</vt:lpstr>
      <vt:lpstr>Debiti</vt:lpstr>
      <vt:lpstr>Debiti verso fornitori di beni e servizi </vt:lpstr>
      <vt:lpstr>Debiti verso fornitori di beni e servizi </vt:lpstr>
      <vt:lpstr>Debiti diversi </vt:lpstr>
    </vt:vector>
  </TitlesOfParts>
  <Company>Deloitte Touche Tohmatsu Services,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Verdana Bold</dc:title>
  <dc:creator>Bornino, Vincenzo (IT - Napoli)</dc:creator>
  <cp:lastModifiedBy>Author</cp:lastModifiedBy>
  <cp:revision>63</cp:revision>
  <cp:lastPrinted>2014-06-25T02:16:22Z</cp:lastPrinted>
  <dcterms:created xsi:type="dcterms:W3CDTF">2018-01-08T10:28:29Z</dcterms:created>
  <dcterms:modified xsi:type="dcterms:W3CDTF">2024-11-04T08:35:04Z</dcterms:modified>
</cp:coreProperties>
</file>