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85" r:id="rId2"/>
    <p:sldMasterId id="2147483672" r:id="rId3"/>
  </p:sldMasterIdLst>
  <p:notesMasterIdLst>
    <p:notesMasterId r:id="rId27"/>
  </p:notesMasterIdLst>
  <p:handoutMasterIdLst>
    <p:handoutMasterId r:id="rId28"/>
  </p:handoutMasterIdLst>
  <p:sldIdLst>
    <p:sldId id="577" r:id="rId4"/>
    <p:sldId id="578" r:id="rId5"/>
    <p:sldId id="579" r:id="rId6"/>
    <p:sldId id="581" r:id="rId7"/>
    <p:sldId id="612" r:id="rId8"/>
    <p:sldId id="610" r:id="rId9"/>
    <p:sldId id="614" r:id="rId10"/>
    <p:sldId id="593" r:id="rId11"/>
    <p:sldId id="595" r:id="rId12"/>
    <p:sldId id="582" r:id="rId13"/>
    <p:sldId id="613" r:id="rId14"/>
    <p:sldId id="583" r:id="rId15"/>
    <p:sldId id="615" r:id="rId16"/>
    <p:sldId id="584" r:id="rId17"/>
    <p:sldId id="585" r:id="rId18"/>
    <p:sldId id="609" r:id="rId19"/>
    <p:sldId id="586" r:id="rId20"/>
    <p:sldId id="608" r:id="rId21"/>
    <p:sldId id="587" r:id="rId22"/>
    <p:sldId id="588" r:id="rId23"/>
    <p:sldId id="589" r:id="rId24"/>
    <p:sldId id="607" r:id="rId25"/>
    <p:sldId id="590" r:id="rId2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">
          <p15:clr>
            <a:srgbClr val="A4A3A4"/>
          </p15:clr>
        </p15:guide>
        <p15:guide id="2" orient="horz" pos="436">
          <p15:clr>
            <a:srgbClr val="A4A3A4"/>
          </p15:clr>
        </p15:guide>
        <p15:guide id="3" orient="horz" pos="4179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984">
          <p15:clr>
            <a:srgbClr val="A4A3A4"/>
          </p15:clr>
        </p15:guide>
        <p15:guide id="6" orient="horz" pos="1104">
          <p15:clr>
            <a:srgbClr val="A4A3A4"/>
          </p15:clr>
        </p15:guide>
        <p15:guide id="7" orient="horz" pos="1008">
          <p15:clr>
            <a:srgbClr val="A4A3A4"/>
          </p15:clr>
        </p15:guide>
        <p15:guide id="8" orient="horz" pos="2448">
          <p15:clr>
            <a:srgbClr val="A4A3A4"/>
          </p15:clr>
        </p15:guide>
        <p15:guide id="9" orient="horz" pos="2544">
          <p15:clr>
            <a:srgbClr val="A4A3A4"/>
          </p15:clr>
        </p15:guide>
        <p15:guide id="10" orient="horz" pos="336">
          <p15:clr>
            <a:srgbClr val="A4A3A4"/>
          </p15:clr>
        </p15:guide>
        <p15:guide id="11" pos="2832">
          <p15:clr>
            <a:srgbClr val="A4A3A4"/>
          </p15:clr>
        </p15:guide>
        <p15:guide id="12" pos="336">
          <p15:clr>
            <a:srgbClr val="A4A3A4"/>
          </p15:clr>
        </p15:guide>
        <p15:guide id="13" pos="5424">
          <p15:clr>
            <a:srgbClr val="A4A3A4"/>
          </p15:clr>
        </p15:guide>
        <p15:guide id="14" pos="2928">
          <p15:clr>
            <a:srgbClr val="A4A3A4"/>
          </p15:clr>
        </p15:guide>
        <p15:guide id="15" pos="1968">
          <p15:clr>
            <a:srgbClr val="A4A3A4"/>
          </p15:clr>
        </p15:guide>
        <p15:guide id="16" pos="2070">
          <p15:clr>
            <a:srgbClr val="A4A3A4"/>
          </p15:clr>
        </p15:guide>
        <p15:guide id="17" pos="3792">
          <p15:clr>
            <a:srgbClr val="A4A3A4"/>
          </p15:clr>
        </p15:guide>
        <p15:guide id="18" pos="1104">
          <p15:clr>
            <a:srgbClr val="A4A3A4"/>
          </p15:clr>
        </p15:guide>
        <p15:guide id="19" pos="4656">
          <p15:clr>
            <a:srgbClr val="A4A3A4"/>
          </p15:clr>
        </p15:guide>
        <p15:guide id="20" pos="4560">
          <p15:clr>
            <a:srgbClr val="A4A3A4"/>
          </p15:clr>
        </p15:guide>
        <p15:guide id="21" pos="3696">
          <p15:clr>
            <a:srgbClr val="A4A3A4"/>
          </p15:clr>
        </p15:guide>
        <p15:guide id="22" pos="12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1" name="OMS" initials=".." lastIdx="7" clrIdx="1"/>
  <p:cmAuthor id="2" name="Marina Tillmann" initials="MT" lastIdx="1" clrIdx="2"/>
  <p:cmAuthor id="3" name="PwC" initials="D" lastIdx="2" clrIdx="3"/>
  <p:cmAuthor id="4" name="Natalia Chiocca" initials="NC" lastIdx="2" clrIdx="4">
    <p:extLst>
      <p:ext uri="{19B8F6BF-5375-455C-9EA6-DF929625EA0E}">
        <p15:presenceInfo xmlns:p15="http://schemas.microsoft.com/office/powerpoint/2012/main" userId="S-1-5-21-8915387-119489993-1287535205-812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6699FF"/>
    <a:srgbClr val="4A28D8"/>
    <a:srgbClr val="F9EBE7"/>
    <a:srgbClr val="006A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D073F8-1565-44D7-B386-08B59EADF2EE}">
  <a:tblStyle styleId="{69D073F8-1565-44D7-B386-08B59EADF2EE}" styleName="PwC Table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noFill/>
            </a:ln>
          </a:bottom>
        </a:tcBdr>
      </a:tcStyle>
    </a:band1H>
    <a:band2H>
      <a:tcStyle>
        <a:tcBdr>
          <a:bottom>
            <a:ln w="38100" cmpd="sng">
              <a:noFill/>
            </a:ln>
          </a:bottom>
        </a:tcBdr>
      </a:tcStyle>
    </a:band2H>
    <a:firstCol>
      <a:tcTxStyle i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noFill/>
            </a:ln>
          </a:bottom>
        </a:tcBdr>
        <a:fill>
          <a:noFill/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2091" autoAdjust="0"/>
  </p:normalViewPr>
  <p:slideViewPr>
    <p:cSldViewPr snapToObjects="1">
      <p:cViewPr varScale="1">
        <p:scale>
          <a:sx n="86" d="100"/>
          <a:sy n="86" d="100"/>
        </p:scale>
        <p:origin x="1382" y="58"/>
      </p:cViewPr>
      <p:guideLst>
        <p:guide orient="horz" pos="144"/>
        <p:guide orient="horz" pos="436"/>
        <p:guide orient="horz" pos="4179"/>
        <p:guide orient="horz" pos="3888"/>
        <p:guide orient="horz" pos="3984"/>
        <p:guide orient="horz" pos="1104"/>
        <p:guide orient="horz" pos="1008"/>
        <p:guide orient="horz" pos="2448"/>
        <p:guide orient="horz" pos="2544"/>
        <p:guide orient="horz" pos="336"/>
        <p:guide pos="2832"/>
        <p:guide pos="336"/>
        <p:guide pos="5424"/>
        <p:guide pos="2928"/>
        <p:guide pos="1968"/>
        <p:guide pos="2070"/>
        <p:guide pos="3792"/>
        <p:guide pos="1104"/>
        <p:guide pos="4656"/>
        <p:guide pos="4560"/>
        <p:guide pos="3696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84"/>
    </p:cViewPr>
  </p:sorterViewPr>
  <p:notesViewPr>
    <p:cSldViewPr snapToObjects="1">
      <p:cViewPr varScale="1">
        <p:scale>
          <a:sx n="58" d="100"/>
          <a:sy n="58" d="100"/>
        </p:scale>
        <p:origin x="3254" y="53"/>
      </p:cViewPr>
      <p:guideLst>
        <p:guide orient="horz" pos="3127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i Verde" userId="d5dc2423-7363-4f52-84c6-1508ec9f9656" providerId="ADAL" clId="{11716AF5-090F-4A4A-9848-2AF2AA843941}"/>
    <pc:docChg chg="custSel modSld">
      <pc:chgData name="Giovanni Verde" userId="d5dc2423-7363-4f52-84c6-1508ec9f9656" providerId="ADAL" clId="{11716AF5-090F-4A4A-9848-2AF2AA843941}" dt="2022-11-16T16:40:40.918" v="42" actId="20577"/>
      <pc:docMkLst>
        <pc:docMk/>
      </pc:docMkLst>
      <pc:sldChg chg="modSp mod">
        <pc:chgData name="Giovanni Verde" userId="d5dc2423-7363-4f52-84c6-1508ec9f9656" providerId="ADAL" clId="{11716AF5-090F-4A4A-9848-2AF2AA843941}" dt="2022-11-16T16:40:40.918" v="42" actId="20577"/>
        <pc:sldMkLst>
          <pc:docMk/>
          <pc:sldMk cId="0" sldId="577"/>
        </pc:sldMkLst>
        <pc:spChg chg="mod">
          <ac:chgData name="Giovanni Verde" userId="d5dc2423-7363-4f52-84c6-1508ec9f9656" providerId="ADAL" clId="{11716AF5-090F-4A4A-9848-2AF2AA843941}" dt="2022-11-16T16:40:40.918" v="42" actId="20577"/>
          <ac:spMkLst>
            <pc:docMk/>
            <pc:sldMk cId="0" sldId="577"/>
            <ac:spMk id="4" creationId="{00000000-0000-0000-0000-000000000000}"/>
          </ac:spMkLst>
        </pc:spChg>
      </pc:sldChg>
    </pc:docChg>
  </pc:docChgLst>
  <pc:docChgLst>
    <pc:chgData name="Giovanni Verde" userId="d5dc2423-7363-4f52-84c6-1508ec9f9656" providerId="ADAL" clId="{83442EB6-DF7D-4235-9F66-0A29CEAA408A}"/>
    <pc:docChg chg="modSld">
      <pc:chgData name="Giovanni Verde" userId="d5dc2423-7363-4f52-84c6-1508ec9f9656" providerId="ADAL" clId="{83442EB6-DF7D-4235-9F66-0A29CEAA408A}" dt="2023-11-27T11:32:27.162" v="2" actId="20577"/>
      <pc:docMkLst>
        <pc:docMk/>
      </pc:docMkLst>
      <pc:sldChg chg="modSp mod">
        <pc:chgData name="Giovanni Verde" userId="d5dc2423-7363-4f52-84c6-1508ec9f9656" providerId="ADAL" clId="{83442EB6-DF7D-4235-9F66-0A29CEAA408A}" dt="2023-11-27T11:32:27.162" v="2" actId="20577"/>
        <pc:sldMkLst>
          <pc:docMk/>
          <pc:sldMk cId="0" sldId="577"/>
        </pc:sldMkLst>
        <pc:spChg chg="mod">
          <ac:chgData name="Giovanni Verde" userId="d5dc2423-7363-4f52-84c6-1508ec9f9656" providerId="ADAL" clId="{83442EB6-DF7D-4235-9F66-0A29CEAA408A}" dt="2023-11-27T11:32:27.162" v="2" actId="20577"/>
          <ac:spMkLst>
            <pc:docMk/>
            <pc:sldMk cId="0" sldId="577"/>
            <ac:spMk id="4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700EE1-54FE-4CF1-9801-16ABA6EFD2B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B3E008B-302B-4169-95EB-955EE383181E}">
      <dgm:prSet phldrT="[Text]" custT="1"/>
      <dgm:spPr>
        <a:noFill/>
        <a:ln>
          <a:solidFill>
            <a:srgbClr val="0070C0"/>
          </a:solidFill>
        </a:ln>
      </dgm:spPr>
      <dgm:t>
        <a:bodyPr/>
        <a:lstStyle/>
        <a:p>
          <a:r>
            <a:rPr lang="it-IT" sz="1600" dirty="0">
              <a:solidFill>
                <a:schemeClr val="tx1"/>
              </a:solidFill>
              <a:latin typeface="+mj-lt"/>
            </a:rPr>
            <a:t>Disposizioni di leggi e regolamenti di cui è riconosciuto l’effetto diretto sulla determinazione degli importi e dell’informativa significativi nel bilancio ( es. leggi e regolamenti tributari e previdenziali)</a:t>
          </a:r>
        </a:p>
      </dgm:t>
    </dgm:pt>
    <dgm:pt modelId="{3A30D6A7-34CA-4B45-A2F6-8486FEC28292}" type="parTrans" cxnId="{9C2A1628-0BB2-465B-A6FD-01A8B6FF365E}">
      <dgm:prSet/>
      <dgm:spPr/>
      <dgm:t>
        <a:bodyPr/>
        <a:lstStyle/>
        <a:p>
          <a:endParaRPr lang="it-IT"/>
        </a:p>
      </dgm:t>
    </dgm:pt>
    <dgm:pt modelId="{7D369765-E0D6-48F0-832C-A9A557817E07}" type="sibTrans" cxnId="{9C2A1628-0BB2-465B-A6FD-01A8B6FF365E}">
      <dgm:prSet/>
      <dgm:spPr/>
      <dgm:t>
        <a:bodyPr/>
        <a:lstStyle/>
        <a:p>
          <a:endParaRPr lang="it-IT"/>
        </a:p>
      </dgm:t>
    </dgm:pt>
    <dgm:pt modelId="{D1970368-C8EE-4A0E-83A2-82D03BC2C074}">
      <dgm:prSet phldrT="[Text]" custT="1"/>
      <dgm:spPr>
        <a:noFill/>
        <a:ln>
          <a:solidFill>
            <a:srgbClr val="0070C0"/>
          </a:solidFill>
        </a:ln>
      </dgm:spPr>
      <dgm:t>
        <a:bodyPr/>
        <a:lstStyle/>
        <a:p>
          <a:r>
            <a:rPr lang="it-IT" sz="1600" kern="1200" dirty="0">
              <a:solidFill>
                <a:srgbClr val="000000"/>
              </a:solidFill>
              <a:latin typeface="Georgia"/>
              <a:ea typeface="+mn-ea"/>
              <a:cs typeface="+mn-cs"/>
            </a:rPr>
            <a:t>Altre leggi e regolamenti che non hanno un effetto diretto sulla determinazione degli importi e dell’informativa nel bilancio ma la cui osservanza può essere fondamentale per gli aspetti operativi </a:t>
          </a:r>
          <a:r>
            <a:rPr lang="it-IT" sz="1600" kern="1200" dirty="0" err="1">
              <a:solidFill>
                <a:srgbClr val="000000"/>
              </a:solidFill>
              <a:latin typeface="Georgia"/>
              <a:ea typeface="+mn-ea"/>
              <a:cs typeface="+mn-cs"/>
            </a:rPr>
            <a:t>operativi</a:t>
          </a:r>
          <a:r>
            <a:rPr lang="it-IT" sz="1600" kern="1200" dirty="0">
              <a:solidFill>
                <a:srgbClr val="000000"/>
              </a:solidFill>
              <a:latin typeface="Georgia"/>
              <a:ea typeface="+mn-ea"/>
              <a:cs typeface="+mn-cs"/>
            </a:rPr>
            <a:t> dell’attività ( es. osservanza dei termini di una licenza di attività)</a:t>
          </a:r>
        </a:p>
      </dgm:t>
    </dgm:pt>
    <dgm:pt modelId="{A0F36E70-998B-49C0-BBB5-DC56EDEA58A2}" type="parTrans" cxnId="{F95254D9-071E-41CD-894A-3F6B6E3C3FC1}">
      <dgm:prSet/>
      <dgm:spPr/>
      <dgm:t>
        <a:bodyPr/>
        <a:lstStyle/>
        <a:p>
          <a:endParaRPr lang="it-IT"/>
        </a:p>
      </dgm:t>
    </dgm:pt>
    <dgm:pt modelId="{58E57DC8-E9BF-49D3-86F5-B2A57561348B}" type="sibTrans" cxnId="{F95254D9-071E-41CD-894A-3F6B6E3C3FC1}">
      <dgm:prSet/>
      <dgm:spPr/>
      <dgm:t>
        <a:bodyPr/>
        <a:lstStyle/>
        <a:p>
          <a:endParaRPr lang="it-IT"/>
        </a:p>
      </dgm:t>
    </dgm:pt>
    <dgm:pt modelId="{AA5074F0-9C21-4F2A-BC94-BD62682686B6}" type="pres">
      <dgm:prSet presAssocID="{A3700EE1-54FE-4CF1-9801-16ABA6EFD2B7}" presName="linear" presStyleCnt="0">
        <dgm:presLayoutVars>
          <dgm:dir/>
          <dgm:animLvl val="lvl"/>
          <dgm:resizeHandles val="exact"/>
        </dgm:presLayoutVars>
      </dgm:prSet>
      <dgm:spPr/>
    </dgm:pt>
    <dgm:pt modelId="{605E2811-E1DB-4AEC-8238-2DFB16C4AA52}" type="pres">
      <dgm:prSet presAssocID="{9B3E008B-302B-4169-95EB-955EE383181E}" presName="parentLin" presStyleCnt="0"/>
      <dgm:spPr/>
    </dgm:pt>
    <dgm:pt modelId="{46605F53-B79A-435F-9ED9-A55869759A73}" type="pres">
      <dgm:prSet presAssocID="{9B3E008B-302B-4169-95EB-955EE383181E}" presName="parentLeftMargin" presStyleLbl="node1" presStyleIdx="0" presStyleCnt="2"/>
      <dgm:spPr/>
    </dgm:pt>
    <dgm:pt modelId="{4D25723D-4133-445F-A3EE-01E33E7B50B8}" type="pres">
      <dgm:prSet presAssocID="{9B3E008B-302B-4169-95EB-955EE383181E}" presName="parentText" presStyleLbl="node1" presStyleIdx="0" presStyleCnt="2" custScaleX="128571" custScaleY="98431">
        <dgm:presLayoutVars>
          <dgm:chMax val="0"/>
          <dgm:bulletEnabled val="1"/>
        </dgm:presLayoutVars>
      </dgm:prSet>
      <dgm:spPr/>
    </dgm:pt>
    <dgm:pt modelId="{4C570B71-D0CA-4B91-987A-EA125A478797}" type="pres">
      <dgm:prSet presAssocID="{9B3E008B-302B-4169-95EB-955EE383181E}" presName="negativeSpace" presStyleCnt="0"/>
      <dgm:spPr/>
    </dgm:pt>
    <dgm:pt modelId="{7582A9E7-5136-4335-B866-1D2D73EECF1F}" type="pres">
      <dgm:prSet presAssocID="{9B3E008B-302B-4169-95EB-955EE383181E}" presName="childText" presStyleLbl="conFgAcc1" presStyleIdx="0" presStyleCnt="2" custLinFactNeighborX="862" custLinFactNeighborY="-15543">
        <dgm:presLayoutVars>
          <dgm:bulletEnabled val="1"/>
        </dgm:presLayoutVars>
      </dgm:prSet>
      <dgm:spPr>
        <a:ln>
          <a:solidFill>
            <a:srgbClr val="0070C0"/>
          </a:solidFill>
        </a:ln>
      </dgm:spPr>
    </dgm:pt>
    <dgm:pt modelId="{76BE1F44-6C37-4826-8B8A-9AD7F54A5202}" type="pres">
      <dgm:prSet presAssocID="{7D369765-E0D6-48F0-832C-A9A557817E07}" presName="spaceBetweenRectangles" presStyleCnt="0"/>
      <dgm:spPr/>
    </dgm:pt>
    <dgm:pt modelId="{9A924C61-7DE6-4E79-BD44-FFC6BCBED1FD}" type="pres">
      <dgm:prSet presAssocID="{D1970368-C8EE-4A0E-83A2-82D03BC2C074}" presName="parentLin" presStyleCnt="0"/>
      <dgm:spPr/>
    </dgm:pt>
    <dgm:pt modelId="{6A554C5F-9B0A-440B-BFCE-E5D4401AFA0F}" type="pres">
      <dgm:prSet presAssocID="{D1970368-C8EE-4A0E-83A2-82D03BC2C074}" presName="parentLeftMargin" presStyleLbl="node1" presStyleIdx="0" presStyleCnt="2"/>
      <dgm:spPr/>
    </dgm:pt>
    <dgm:pt modelId="{7A71670D-189D-4D57-8C66-07CAA9E44214}" type="pres">
      <dgm:prSet presAssocID="{D1970368-C8EE-4A0E-83A2-82D03BC2C074}" presName="parentText" presStyleLbl="node1" presStyleIdx="1" presStyleCnt="2" custScaleX="127927">
        <dgm:presLayoutVars>
          <dgm:chMax val="0"/>
          <dgm:bulletEnabled val="1"/>
        </dgm:presLayoutVars>
      </dgm:prSet>
      <dgm:spPr/>
    </dgm:pt>
    <dgm:pt modelId="{B43F03F9-AB42-4270-983D-4CA3612DC931}" type="pres">
      <dgm:prSet presAssocID="{D1970368-C8EE-4A0E-83A2-82D03BC2C074}" presName="negativeSpace" presStyleCnt="0"/>
      <dgm:spPr/>
    </dgm:pt>
    <dgm:pt modelId="{5370FEF0-D461-4464-B747-BB398AB18FB7}" type="pres">
      <dgm:prSet presAssocID="{D1970368-C8EE-4A0E-83A2-82D03BC2C074}" presName="childText" presStyleLbl="conFgAcc1" presStyleIdx="1" presStyleCnt="2">
        <dgm:presLayoutVars>
          <dgm:bulletEnabled val="1"/>
        </dgm:presLayoutVars>
      </dgm:prSet>
      <dgm:spPr>
        <a:ln>
          <a:solidFill>
            <a:srgbClr val="0070C0"/>
          </a:solidFill>
        </a:ln>
      </dgm:spPr>
    </dgm:pt>
  </dgm:ptLst>
  <dgm:cxnLst>
    <dgm:cxn modelId="{9C2A1628-0BB2-465B-A6FD-01A8B6FF365E}" srcId="{A3700EE1-54FE-4CF1-9801-16ABA6EFD2B7}" destId="{9B3E008B-302B-4169-95EB-955EE383181E}" srcOrd="0" destOrd="0" parTransId="{3A30D6A7-34CA-4B45-A2F6-8486FEC28292}" sibTransId="{7D369765-E0D6-48F0-832C-A9A557817E07}"/>
    <dgm:cxn modelId="{41A32750-A23E-4347-9638-72EFA3D09C3B}" type="presOf" srcId="{A3700EE1-54FE-4CF1-9801-16ABA6EFD2B7}" destId="{AA5074F0-9C21-4F2A-BC94-BD62682686B6}" srcOrd="0" destOrd="0" presId="urn:microsoft.com/office/officeart/2005/8/layout/list1"/>
    <dgm:cxn modelId="{AC08727F-59F4-4A54-94FC-0CDE1D40EBDA}" type="presOf" srcId="{D1970368-C8EE-4A0E-83A2-82D03BC2C074}" destId="{7A71670D-189D-4D57-8C66-07CAA9E44214}" srcOrd="1" destOrd="0" presId="urn:microsoft.com/office/officeart/2005/8/layout/list1"/>
    <dgm:cxn modelId="{3E00F7A4-7D55-4F27-A880-155BE9AD00ED}" type="presOf" srcId="{9B3E008B-302B-4169-95EB-955EE383181E}" destId="{4D25723D-4133-445F-A3EE-01E33E7B50B8}" srcOrd="1" destOrd="0" presId="urn:microsoft.com/office/officeart/2005/8/layout/list1"/>
    <dgm:cxn modelId="{5049E2BC-254D-4698-870F-37DEF40F7982}" type="presOf" srcId="{D1970368-C8EE-4A0E-83A2-82D03BC2C074}" destId="{6A554C5F-9B0A-440B-BFCE-E5D4401AFA0F}" srcOrd="0" destOrd="0" presId="urn:microsoft.com/office/officeart/2005/8/layout/list1"/>
    <dgm:cxn modelId="{C87835CF-EB52-4D7A-9FDF-48A054A86C0A}" type="presOf" srcId="{9B3E008B-302B-4169-95EB-955EE383181E}" destId="{46605F53-B79A-435F-9ED9-A55869759A73}" srcOrd="0" destOrd="0" presId="urn:microsoft.com/office/officeart/2005/8/layout/list1"/>
    <dgm:cxn modelId="{F95254D9-071E-41CD-894A-3F6B6E3C3FC1}" srcId="{A3700EE1-54FE-4CF1-9801-16ABA6EFD2B7}" destId="{D1970368-C8EE-4A0E-83A2-82D03BC2C074}" srcOrd="1" destOrd="0" parTransId="{A0F36E70-998B-49C0-BBB5-DC56EDEA58A2}" sibTransId="{58E57DC8-E9BF-49D3-86F5-B2A57561348B}"/>
    <dgm:cxn modelId="{619176A8-9BCE-4100-90A9-6C581791F9D6}" type="presParOf" srcId="{AA5074F0-9C21-4F2A-BC94-BD62682686B6}" destId="{605E2811-E1DB-4AEC-8238-2DFB16C4AA52}" srcOrd="0" destOrd="0" presId="urn:microsoft.com/office/officeart/2005/8/layout/list1"/>
    <dgm:cxn modelId="{A55DDF3E-1BA4-4100-99D4-360FEA264151}" type="presParOf" srcId="{605E2811-E1DB-4AEC-8238-2DFB16C4AA52}" destId="{46605F53-B79A-435F-9ED9-A55869759A73}" srcOrd="0" destOrd="0" presId="urn:microsoft.com/office/officeart/2005/8/layout/list1"/>
    <dgm:cxn modelId="{08A4A2DF-0E46-42BD-B348-BCA3A6E4D282}" type="presParOf" srcId="{605E2811-E1DB-4AEC-8238-2DFB16C4AA52}" destId="{4D25723D-4133-445F-A3EE-01E33E7B50B8}" srcOrd="1" destOrd="0" presId="urn:microsoft.com/office/officeart/2005/8/layout/list1"/>
    <dgm:cxn modelId="{0D3E9C08-2E2E-4C37-A4D4-9BAB22583F78}" type="presParOf" srcId="{AA5074F0-9C21-4F2A-BC94-BD62682686B6}" destId="{4C570B71-D0CA-4B91-987A-EA125A478797}" srcOrd="1" destOrd="0" presId="urn:microsoft.com/office/officeart/2005/8/layout/list1"/>
    <dgm:cxn modelId="{7CC40105-2A74-45B9-8462-0B98FE1FFAA4}" type="presParOf" srcId="{AA5074F0-9C21-4F2A-BC94-BD62682686B6}" destId="{7582A9E7-5136-4335-B866-1D2D73EECF1F}" srcOrd="2" destOrd="0" presId="urn:microsoft.com/office/officeart/2005/8/layout/list1"/>
    <dgm:cxn modelId="{7C798310-0F12-426B-AC52-D209427F0786}" type="presParOf" srcId="{AA5074F0-9C21-4F2A-BC94-BD62682686B6}" destId="{76BE1F44-6C37-4826-8B8A-9AD7F54A5202}" srcOrd="3" destOrd="0" presId="urn:microsoft.com/office/officeart/2005/8/layout/list1"/>
    <dgm:cxn modelId="{DCBB2205-1C34-40DA-A75A-9F96DAA04767}" type="presParOf" srcId="{AA5074F0-9C21-4F2A-BC94-BD62682686B6}" destId="{9A924C61-7DE6-4E79-BD44-FFC6BCBED1FD}" srcOrd="4" destOrd="0" presId="urn:microsoft.com/office/officeart/2005/8/layout/list1"/>
    <dgm:cxn modelId="{942BD772-5913-4636-A67A-C52F2EB474A9}" type="presParOf" srcId="{9A924C61-7DE6-4E79-BD44-FFC6BCBED1FD}" destId="{6A554C5F-9B0A-440B-BFCE-E5D4401AFA0F}" srcOrd="0" destOrd="0" presId="urn:microsoft.com/office/officeart/2005/8/layout/list1"/>
    <dgm:cxn modelId="{61E1A725-3FB0-4BA0-A887-E46021D2CB38}" type="presParOf" srcId="{9A924C61-7DE6-4E79-BD44-FFC6BCBED1FD}" destId="{7A71670D-189D-4D57-8C66-07CAA9E44214}" srcOrd="1" destOrd="0" presId="urn:microsoft.com/office/officeart/2005/8/layout/list1"/>
    <dgm:cxn modelId="{3FEC2557-9FD2-4B71-95EC-44551696E61A}" type="presParOf" srcId="{AA5074F0-9C21-4F2A-BC94-BD62682686B6}" destId="{B43F03F9-AB42-4270-983D-4CA3612DC931}" srcOrd="5" destOrd="0" presId="urn:microsoft.com/office/officeart/2005/8/layout/list1"/>
    <dgm:cxn modelId="{00F20638-9944-407E-9B55-49A2D56C69F4}" type="presParOf" srcId="{AA5074F0-9C21-4F2A-BC94-BD62682686B6}" destId="{5370FEF0-D461-4464-B747-BB398AB18FB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AD2B7D-D47A-4736-9D22-1154BDA543C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679C3A2-0B03-49C5-B9D7-DE8109020682}">
      <dgm:prSet phldrT="[Text]" custT="1"/>
      <dgm:spPr>
        <a:noFill/>
        <a:ln>
          <a:solidFill>
            <a:srgbClr val="0070C0"/>
          </a:solidFill>
        </a:ln>
      </dgm:spPr>
      <dgm:t>
        <a:bodyPr/>
        <a:lstStyle/>
        <a:p>
          <a:r>
            <a:rPr lang="it-IT" sz="1400" dirty="0">
              <a:solidFill>
                <a:schemeClr val="tx1"/>
              </a:solidFill>
              <a:latin typeface="Georgia "/>
            </a:rPr>
            <a:t>Indagini presso la direzione e presso i responsabili delle attività di governance al fine di verifica se l’impresa sia conforme a tali leggi e regolamenti</a:t>
          </a:r>
        </a:p>
      </dgm:t>
    </dgm:pt>
    <dgm:pt modelId="{95A3F365-99E7-4FC5-8746-C00F651E9A0C}" type="parTrans" cxnId="{E40523F1-5B72-42D8-A747-3614BD0B57BF}">
      <dgm:prSet/>
      <dgm:spPr/>
      <dgm:t>
        <a:bodyPr/>
        <a:lstStyle/>
        <a:p>
          <a:endParaRPr lang="it-IT"/>
        </a:p>
      </dgm:t>
    </dgm:pt>
    <dgm:pt modelId="{9692AB02-FF89-4018-8A33-F2F259C8F5AB}" type="sibTrans" cxnId="{E40523F1-5B72-42D8-A747-3614BD0B57BF}">
      <dgm:prSet/>
      <dgm:spPr/>
      <dgm:t>
        <a:bodyPr/>
        <a:lstStyle/>
        <a:p>
          <a:endParaRPr lang="it-IT"/>
        </a:p>
      </dgm:t>
    </dgm:pt>
    <dgm:pt modelId="{3EDB53A8-AEC4-429C-A6B0-6330E3D5BFD4}">
      <dgm:prSet phldrT="[Text]" custT="1"/>
      <dgm:spPr>
        <a:noFill/>
        <a:ln>
          <a:solidFill>
            <a:srgbClr val="0070C0"/>
          </a:solidFill>
        </a:ln>
      </dgm:spPr>
      <dgm:t>
        <a:bodyPr/>
        <a:lstStyle/>
        <a:p>
          <a:r>
            <a:rPr lang="it-IT" sz="1400" dirty="0">
              <a:solidFill>
                <a:schemeClr val="tx1"/>
              </a:solidFill>
              <a:latin typeface="Georgia "/>
            </a:rPr>
            <a:t>Esame dell’eventuale corrispondenza intercorsa con le autorità preposte alla concessione delle autorizzazioni o alla vigilanza</a:t>
          </a:r>
          <a:endParaRPr lang="it-IT" sz="3100" dirty="0"/>
        </a:p>
      </dgm:t>
    </dgm:pt>
    <dgm:pt modelId="{72430E0B-BBD3-401B-9BAA-4E74D51763CE}" type="parTrans" cxnId="{0E20B089-DC9D-48B6-A903-28814719EE09}">
      <dgm:prSet/>
      <dgm:spPr/>
      <dgm:t>
        <a:bodyPr/>
        <a:lstStyle/>
        <a:p>
          <a:endParaRPr lang="it-IT"/>
        </a:p>
      </dgm:t>
    </dgm:pt>
    <dgm:pt modelId="{15B2DE85-5AB2-41CD-81C2-941A0C773F8F}" type="sibTrans" cxnId="{0E20B089-DC9D-48B6-A903-28814719EE09}">
      <dgm:prSet/>
      <dgm:spPr/>
      <dgm:t>
        <a:bodyPr/>
        <a:lstStyle/>
        <a:p>
          <a:endParaRPr lang="it-IT"/>
        </a:p>
      </dgm:t>
    </dgm:pt>
    <dgm:pt modelId="{F026CD95-2A34-4611-A0DA-F107DB28EDE8}" type="pres">
      <dgm:prSet presAssocID="{E7AD2B7D-D47A-4736-9D22-1154BDA543C7}" presName="linear" presStyleCnt="0">
        <dgm:presLayoutVars>
          <dgm:dir/>
          <dgm:animLvl val="lvl"/>
          <dgm:resizeHandles val="exact"/>
        </dgm:presLayoutVars>
      </dgm:prSet>
      <dgm:spPr/>
    </dgm:pt>
    <dgm:pt modelId="{7C3B33EE-5641-48A6-8735-FA356A932346}" type="pres">
      <dgm:prSet presAssocID="{4679C3A2-0B03-49C5-B9D7-DE8109020682}" presName="parentLin" presStyleCnt="0"/>
      <dgm:spPr/>
    </dgm:pt>
    <dgm:pt modelId="{061E0F85-B133-473E-90D7-E82525631AC4}" type="pres">
      <dgm:prSet presAssocID="{4679C3A2-0B03-49C5-B9D7-DE8109020682}" presName="parentLeftMargin" presStyleLbl="node1" presStyleIdx="0" presStyleCnt="2"/>
      <dgm:spPr/>
    </dgm:pt>
    <dgm:pt modelId="{13556422-F1AD-4031-82C0-B3E2AF408586}" type="pres">
      <dgm:prSet presAssocID="{4679C3A2-0B03-49C5-B9D7-DE8109020682}" presName="parentText" presStyleLbl="node1" presStyleIdx="0" presStyleCnt="2" custScaleX="142857" custLinFactNeighborX="67188" custLinFactNeighborY="30437">
        <dgm:presLayoutVars>
          <dgm:chMax val="0"/>
          <dgm:bulletEnabled val="1"/>
        </dgm:presLayoutVars>
      </dgm:prSet>
      <dgm:spPr/>
    </dgm:pt>
    <dgm:pt modelId="{97B27802-3B9E-4638-9474-4651E8D1C85B}" type="pres">
      <dgm:prSet presAssocID="{4679C3A2-0B03-49C5-B9D7-DE8109020682}" presName="negativeSpace" presStyleCnt="0"/>
      <dgm:spPr/>
    </dgm:pt>
    <dgm:pt modelId="{93A6706B-2E3F-40BB-A014-733E19110715}" type="pres">
      <dgm:prSet presAssocID="{4679C3A2-0B03-49C5-B9D7-DE8109020682}" presName="childText" presStyleLbl="conFgAcc1" presStyleIdx="0" presStyleCnt="2">
        <dgm:presLayoutVars>
          <dgm:bulletEnabled val="1"/>
        </dgm:presLayoutVars>
      </dgm:prSet>
      <dgm:spPr>
        <a:ln>
          <a:solidFill>
            <a:srgbClr val="0070C0"/>
          </a:solidFill>
        </a:ln>
      </dgm:spPr>
    </dgm:pt>
    <dgm:pt modelId="{90A4F1FA-9AE3-43A7-B8A2-9C4E872593A1}" type="pres">
      <dgm:prSet presAssocID="{9692AB02-FF89-4018-8A33-F2F259C8F5AB}" presName="spaceBetweenRectangles" presStyleCnt="0"/>
      <dgm:spPr/>
    </dgm:pt>
    <dgm:pt modelId="{D596EFBE-B50B-4229-9939-4954500D8B7E}" type="pres">
      <dgm:prSet presAssocID="{3EDB53A8-AEC4-429C-A6B0-6330E3D5BFD4}" presName="parentLin" presStyleCnt="0"/>
      <dgm:spPr/>
    </dgm:pt>
    <dgm:pt modelId="{AE4A7A0C-5615-4DB3-BDA6-495C83481860}" type="pres">
      <dgm:prSet presAssocID="{3EDB53A8-AEC4-429C-A6B0-6330E3D5BFD4}" presName="parentLeftMargin" presStyleLbl="node1" presStyleIdx="0" presStyleCnt="2"/>
      <dgm:spPr/>
    </dgm:pt>
    <dgm:pt modelId="{3C1B6338-DA06-4375-AAB6-D99CED12AFA1}" type="pres">
      <dgm:prSet presAssocID="{3EDB53A8-AEC4-429C-A6B0-6330E3D5BFD4}" presName="parentText" presStyleLbl="node1" presStyleIdx="1" presStyleCnt="2" custScaleX="142857" custLinFactNeighborX="770" custLinFactNeighborY="9278">
        <dgm:presLayoutVars>
          <dgm:chMax val="0"/>
          <dgm:bulletEnabled val="1"/>
        </dgm:presLayoutVars>
      </dgm:prSet>
      <dgm:spPr/>
    </dgm:pt>
    <dgm:pt modelId="{439715A9-4C11-42F4-B2D4-322323E1B2CA}" type="pres">
      <dgm:prSet presAssocID="{3EDB53A8-AEC4-429C-A6B0-6330E3D5BFD4}" presName="negativeSpace" presStyleCnt="0"/>
      <dgm:spPr/>
    </dgm:pt>
    <dgm:pt modelId="{CCBE744A-6567-43B2-AE13-760570655AAE}" type="pres">
      <dgm:prSet presAssocID="{3EDB53A8-AEC4-429C-A6B0-6330E3D5BFD4}" presName="childText" presStyleLbl="conFgAcc1" presStyleIdx="1" presStyleCnt="2" custLinFactNeighborY="-24719">
        <dgm:presLayoutVars>
          <dgm:bulletEnabled val="1"/>
        </dgm:presLayoutVars>
      </dgm:prSet>
      <dgm:spPr>
        <a:ln>
          <a:solidFill>
            <a:srgbClr val="0070C0"/>
          </a:solidFill>
        </a:ln>
      </dgm:spPr>
    </dgm:pt>
  </dgm:ptLst>
  <dgm:cxnLst>
    <dgm:cxn modelId="{0B8B6B1D-8D0C-4B5F-9FFF-A64AD3FF8B44}" type="presOf" srcId="{3EDB53A8-AEC4-429C-A6B0-6330E3D5BFD4}" destId="{AE4A7A0C-5615-4DB3-BDA6-495C83481860}" srcOrd="0" destOrd="0" presId="urn:microsoft.com/office/officeart/2005/8/layout/list1"/>
    <dgm:cxn modelId="{55537A38-DA07-4ECC-9A37-321C8D5158C1}" type="presOf" srcId="{4679C3A2-0B03-49C5-B9D7-DE8109020682}" destId="{061E0F85-B133-473E-90D7-E82525631AC4}" srcOrd="0" destOrd="0" presId="urn:microsoft.com/office/officeart/2005/8/layout/list1"/>
    <dgm:cxn modelId="{337A2F68-80DA-446F-A810-55472774F2AE}" type="presOf" srcId="{3EDB53A8-AEC4-429C-A6B0-6330E3D5BFD4}" destId="{3C1B6338-DA06-4375-AAB6-D99CED12AFA1}" srcOrd="1" destOrd="0" presId="urn:microsoft.com/office/officeart/2005/8/layout/list1"/>
    <dgm:cxn modelId="{46B1596A-96C6-47ED-B667-13FF3ADBB4E1}" type="presOf" srcId="{E7AD2B7D-D47A-4736-9D22-1154BDA543C7}" destId="{F026CD95-2A34-4611-A0DA-F107DB28EDE8}" srcOrd="0" destOrd="0" presId="urn:microsoft.com/office/officeart/2005/8/layout/list1"/>
    <dgm:cxn modelId="{0E20B089-DC9D-48B6-A903-28814719EE09}" srcId="{E7AD2B7D-D47A-4736-9D22-1154BDA543C7}" destId="{3EDB53A8-AEC4-429C-A6B0-6330E3D5BFD4}" srcOrd="1" destOrd="0" parTransId="{72430E0B-BBD3-401B-9BAA-4E74D51763CE}" sibTransId="{15B2DE85-5AB2-41CD-81C2-941A0C773F8F}"/>
    <dgm:cxn modelId="{619B6AB3-3A4C-43A8-99FE-6EF819D77216}" type="presOf" srcId="{4679C3A2-0B03-49C5-B9D7-DE8109020682}" destId="{13556422-F1AD-4031-82C0-B3E2AF408586}" srcOrd="1" destOrd="0" presId="urn:microsoft.com/office/officeart/2005/8/layout/list1"/>
    <dgm:cxn modelId="{E40523F1-5B72-42D8-A747-3614BD0B57BF}" srcId="{E7AD2B7D-D47A-4736-9D22-1154BDA543C7}" destId="{4679C3A2-0B03-49C5-B9D7-DE8109020682}" srcOrd="0" destOrd="0" parTransId="{95A3F365-99E7-4FC5-8746-C00F651E9A0C}" sibTransId="{9692AB02-FF89-4018-8A33-F2F259C8F5AB}"/>
    <dgm:cxn modelId="{D2EC6653-D04C-4884-9D01-E8834B5E458B}" type="presParOf" srcId="{F026CD95-2A34-4611-A0DA-F107DB28EDE8}" destId="{7C3B33EE-5641-48A6-8735-FA356A932346}" srcOrd="0" destOrd="0" presId="urn:microsoft.com/office/officeart/2005/8/layout/list1"/>
    <dgm:cxn modelId="{7FF2898A-607B-4EB8-ACB0-20BE81EBE372}" type="presParOf" srcId="{7C3B33EE-5641-48A6-8735-FA356A932346}" destId="{061E0F85-B133-473E-90D7-E82525631AC4}" srcOrd="0" destOrd="0" presId="urn:microsoft.com/office/officeart/2005/8/layout/list1"/>
    <dgm:cxn modelId="{BBDB2C08-C080-476B-9352-07392B90148B}" type="presParOf" srcId="{7C3B33EE-5641-48A6-8735-FA356A932346}" destId="{13556422-F1AD-4031-82C0-B3E2AF408586}" srcOrd="1" destOrd="0" presId="urn:microsoft.com/office/officeart/2005/8/layout/list1"/>
    <dgm:cxn modelId="{22D531C9-CF28-4CF7-822C-10649063C682}" type="presParOf" srcId="{F026CD95-2A34-4611-A0DA-F107DB28EDE8}" destId="{97B27802-3B9E-4638-9474-4651E8D1C85B}" srcOrd="1" destOrd="0" presId="urn:microsoft.com/office/officeart/2005/8/layout/list1"/>
    <dgm:cxn modelId="{7CDF703A-4E57-4AC0-B76F-89C34319B4BB}" type="presParOf" srcId="{F026CD95-2A34-4611-A0DA-F107DB28EDE8}" destId="{93A6706B-2E3F-40BB-A014-733E19110715}" srcOrd="2" destOrd="0" presId="urn:microsoft.com/office/officeart/2005/8/layout/list1"/>
    <dgm:cxn modelId="{24D345B2-D7B0-44A1-9CDC-6C0A10E08233}" type="presParOf" srcId="{F026CD95-2A34-4611-A0DA-F107DB28EDE8}" destId="{90A4F1FA-9AE3-43A7-B8A2-9C4E872593A1}" srcOrd="3" destOrd="0" presId="urn:microsoft.com/office/officeart/2005/8/layout/list1"/>
    <dgm:cxn modelId="{3B81CF88-DB4A-4466-95A9-946C9F690851}" type="presParOf" srcId="{F026CD95-2A34-4611-A0DA-F107DB28EDE8}" destId="{D596EFBE-B50B-4229-9939-4954500D8B7E}" srcOrd="4" destOrd="0" presId="urn:microsoft.com/office/officeart/2005/8/layout/list1"/>
    <dgm:cxn modelId="{5FB1B889-2D69-4220-AA5C-DC38E9667B3D}" type="presParOf" srcId="{D596EFBE-B50B-4229-9939-4954500D8B7E}" destId="{AE4A7A0C-5615-4DB3-BDA6-495C83481860}" srcOrd="0" destOrd="0" presId="urn:microsoft.com/office/officeart/2005/8/layout/list1"/>
    <dgm:cxn modelId="{F6462788-AB37-4C9A-A8CF-5B1E36903A24}" type="presParOf" srcId="{D596EFBE-B50B-4229-9939-4954500D8B7E}" destId="{3C1B6338-DA06-4375-AAB6-D99CED12AFA1}" srcOrd="1" destOrd="0" presId="urn:microsoft.com/office/officeart/2005/8/layout/list1"/>
    <dgm:cxn modelId="{142AA0E7-A98B-49D5-BE8E-207589061196}" type="presParOf" srcId="{F026CD95-2A34-4611-A0DA-F107DB28EDE8}" destId="{439715A9-4C11-42F4-B2D4-322323E1B2CA}" srcOrd="5" destOrd="0" presId="urn:microsoft.com/office/officeart/2005/8/layout/list1"/>
    <dgm:cxn modelId="{D51B1561-1EF1-406C-B3D7-37F22299ECCC}" type="presParOf" srcId="{F026CD95-2A34-4611-A0DA-F107DB28EDE8}" destId="{CCBE744A-6567-43B2-AE13-760570655AA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2A9E7-5136-4335-B866-1D2D73EECF1F}">
      <dsp:nvSpPr>
        <dsp:cNvPr id="0" name=""/>
        <dsp:cNvSpPr/>
      </dsp:nvSpPr>
      <dsp:spPr>
        <a:xfrm>
          <a:off x="0" y="670367"/>
          <a:ext cx="6096000" cy="118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25723D-4133-445F-A3EE-01E33E7B50B8}">
      <dsp:nvSpPr>
        <dsp:cNvPr id="0" name=""/>
        <dsp:cNvSpPr/>
      </dsp:nvSpPr>
      <dsp:spPr>
        <a:xfrm>
          <a:off x="304800" y="37864"/>
          <a:ext cx="5486381" cy="1365671"/>
        </a:xfrm>
        <a:prstGeom prst="roundRect">
          <a:avLst/>
        </a:prstGeom>
        <a:noFill/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tx1"/>
              </a:solidFill>
              <a:latin typeface="+mj-lt"/>
            </a:rPr>
            <a:t>Disposizioni di leggi e regolamenti di cui è riconosciuto l’effetto diretto sulla determinazione degli importi e dell’informativa significativi nel bilancio ( es. leggi e regolamenti tributari e previdenziali)</a:t>
          </a:r>
        </a:p>
      </dsp:txBody>
      <dsp:txXfrm>
        <a:off x="371467" y="104531"/>
        <a:ext cx="5353047" cy="1232337"/>
      </dsp:txXfrm>
    </dsp:sp>
    <dsp:sp modelId="{5370FEF0-D461-4464-B747-BB398AB18FB7}">
      <dsp:nvSpPr>
        <dsp:cNvPr id="0" name=""/>
        <dsp:cNvSpPr/>
      </dsp:nvSpPr>
      <dsp:spPr>
        <a:xfrm>
          <a:off x="0" y="2841735"/>
          <a:ext cx="6096000" cy="118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71670D-189D-4D57-8C66-07CAA9E44214}">
      <dsp:nvSpPr>
        <dsp:cNvPr id="0" name=""/>
        <dsp:cNvSpPr/>
      </dsp:nvSpPr>
      <dsp:spPr>
        <a:xfrm>
          <a:off x="304800" y="2148015"/>
          <a:ext cx="5458900" cy="1387440"/>
        </a:xfrm>
        <a:prstGeom prst="roundRect">
          <a:avLst/>
        </a:prstGeom>
        <a:noFill/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rgbClr val="000000"/>
              </a:solidFill>
              <a:latin typeface="Georgia"/>
              <a:ea typeface="+mn-ea"/>
              <a:cs typeface="+mn-cs"/>
            </a:rPr>
            <a:t>Altre leggi e regolamenti che non hanno un effetto diretto sulla determinazione degli importi e dell’informativa nel bilancio ma la cui osservanza può essere fondamentale per gli aspetti operativi </a:t>
          </a:r>
          <a:r>
            <a:rPr lang="it-IT" sz="1600" kern="1200" dirty="0" err="1">
              <a:solidFill>
                <a:srgbClr val="000000"/>
              </a:solidFill>
              <a:latin typeface="Georgia"/>
              <a:ea typeface="+mn-ea"/>
              <a:cs typeface="+mn-cs"/>
            </a:rPr>
            <a:t>operativi</a:t>
          </a:r>
          <a:r>
            <a:rPr lang="it-IT" sz="1600" kern="1200" dirty="0">
              <a:solidFill>
                <a:srgbClr val="000000"/>
              </a:solidFill>
              <a:latin typeface="Georgia"/>
              <a:ea typeface="+mn-ea"/>
              <a:cs typeface="+mn-cs"/>
            </a:rPr>
            <a:t> dell’attività ( es. osservanza dei termini di una licenza di attività)</a:t>
          </a:r>
        </a:p>
      </dsp:txBody>
      <dsp:txXfrm>
        <a:off x="372529" y="2215744"/>
        <a:ext cx="5323442" cy="1251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A6706B-2E3F-40BB-A014-733E19110715}">
      <dsp:nvSpPr>
        <dsp:cNvPr id="0" name=""/>
        <dsp:cNvSpPr/>
      </dsp:nvSpPr>
      <dsp:spPr>
        <a:xfrm>
          <a:off x="0" y="720699"/>
          <a:ext cx="6096000" cy="118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56422-F1AD-4031-82C0-B3E2AF408586}">
      <dsp:nvSpPr>
        <dsp:cNvPr id="0" name=""/>
        <dsp:cNvSpPr/>
      </dsp:nvSpPr>
      <dsp:spPr>
        <a:xfrm>
          <a:off x="291708" y="449275"/>
          <a:ext cx="5804291" cy="1387440"/>
        </a:xfrm>
        <a:prstGeom prst="roundRect">
          <a:avLst/>
        </a:prstGeom>
        <a:noFill/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1"/>
              </a:solidFill>
              <a:latin typeface="Georgia "/>
            </a:rPr>
            <a:t>Indagini presso la direzione e presso i responsabili delle attività di governance al fine di verifica se l’impresa sia conforme a tali leggi e regolamenti</a:t>
          </a:r>
        </a:p>
      </dsp:txBody>
      <dsp:txXfrm>
        <a:off x="359437" y="517004"/>
        <a:ext cx="5668833" cy="1251982"/>
      </dsp:txXfrm>
    </dsp:sp>
    <dsp:sp modelId="{CCBE744A-6567-43B2-AE13-760570655AAE}">
      <dsp:nvSpPr>
        <dsp:cNvPr id="0" name=""/>
        <dsp:cNvSpPr/>
      </dsp:nvSpPr>
      <dsp:spPr>
        <a:xfrm>
          <a:off x="0" y="2681139"/>
          <a:ext cx="6096000" cy="118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B6338-DA06-4375-AAB6-D99CED12AFA1}">
      <dsp:nvSpPr>
        <dsp:cNvPr id="0" name=""/>
        <dsp:cNvSpPr/>
      </dsp:nvSpPr>
      <dsp:spPr>
        <a:xfrm>
          <a:off x="291708" y="2287626"/>
          <a:ext cx="5804291" cy="1387440"/>
        </a:xfrm>
        <a:prstGeom prst="roundRect">
          <a:avLst/>
        </a:prstGeom>
        <a:noFill/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1"/>
              </a:solidFill>
              <a:latin typeface="Georgia "/>
            </a:rPr>
            <a:t>Esame dell’eventuale corrispondenza intercorsa con le autorità preposte alla concessione delle autorizzazioni o alla vigilanza</a:t>
          </a:r>
          <a:endParaRPr lang="it-IT" sz="3100" kern="1200" dirty="0"/>
        </a:p>
      </dsp:txBody>
      <dsp:txXfrm>
        <a:off x="359437" y="2355355"/>
        <a:ext cx="5668833" cy="1251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/>
          <a:lstStyle>
            <a:lvl1pPr algn="r">
              <a:defRPr sz="1200"/>
            </a:lvl1pPr>
          </a:lstStyle>
          <a:p>
            <a:fld id="{35F05CFF-548C-4E04-B325-CF1209D66BDC}" type="datetimeFigureOut">
              <a:rPr lang="de-DE" smtClean="0">
                <a:latin typeface="Arial" pitchFamily="34" charset="0"/>
                <a:cs typeface="Arial" pitchFamily="34" charset="0"/>
              </a:rPr>
              <a:pPr/>
              <a:t>04.11.2024</a:t>
            </a:fld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 anchor="b"/>
          <a:lstStyle>
            <a:lvl1pPr algn="r">
              <a:defRPr sz="1200"/>
            </a:lvl1pPr>
          </a:lstStyle>
          <a:p>
            <a:fld id="{4EE90EF7-3E10-491C-87C2-59674BB3AAF6}" type="slidenum">
              <a:rPr lang="de-DE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59950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5EFB8DA3-BCA9-4B7D-B50D-14F47506B614}" type="datetimeFigureOut">
              <a:rPr lang="de-DE" smtClean="0"/>
              <a:pPr/>
              <a:t>04.11.2024</a:t>
            </a:fld>
            <a:endParaRPr lang="de-D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50" tIns="45424" rIns="90850" bIns="4542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6"/>
          </a:xfrm>
          <a:prstGeom prst="rect">
            <a:avLst/>
          </a:prstGeom>
        </p:spPr>
        <p:txBody>
          <a:bodyPr vert="horz" lIns="90850" tIns="45424" rIns="90850" bIns="45424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marL="0" lvl="2"/>
            <a:r>
              <a:rPr lang="it-IT" sz="1000" b="1" dirty="0" err="1"/>
              <a:t>RCL_Riforma</a:t>
            </a:r>
            <a:r>
              <a:rPr lang="it-IT" sz="1000" b="1" dirty="0"/>
              <a:t> della revisione legale di conti: aspetti normativi di riferiment0</a:t>
            </a:r>
          </a:p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5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F07B8F03-BC93-4120-96CA-A36DF640BE24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59806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it-IT" smtClean="0"/>
              <a:pPr/>
              <a:t>1</a:t>
            </a:fld>
            <a:endParaRPr lang="it-IT" dirty="0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6AF3E9A3-CA63-4674-BC1D-EAD575B9FDB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051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23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presentation’s</a:t>
            </a:r>
            <a:r>
              <a:rPr lang="de-DE" noProof="0" dirty="0"/>
              <a:t> </a:t>
            </a:r>
            <a:r>
              <a:rPr lang="de-DE" noProof="0" dirty="0" err="1"/>
              <a:t>main</a:t>
            </a:r>
            <a:r>
              <a:rPr lang="de-DE" noProof="0" dirty="0"/>
              <a:t> title</a:t>
            </a:r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r>
              <a:rPr lang="de-DE" noProof="0" dirty="0"/>
              <a:t> (</a:t>
            </a:r>
            <a:r>
              <a:rPr lang="de-DE" noProof="0" dirty="0" err="1"/>
              <a:t>move</a:t>
            </a:r>
            <a:r>
              <a:rPr lang="de-DE" noProof="0" dirty="0"/>
              <a:t> </a:t>
            </a:r>
            <a:r>
              <a:rPr lang="de-DE" noProof="0" dirty="0" err="1"/>
              <a:t>higher</a:t>
            </a:r>
            <a:r>
              <a:rPr lang="de-DE" noProof="0" dirty="0"/>
              <a:t> </a:t>
            </a:r>
            <a:r>
              <a:rPr lang="de-DE" noProof="0" dirty="0" err="1"/>
              <a:t>if</a:t>
            </a:r>
            <a:r>
              <a:rPr lang="de-DE" noProof="0" dirty="0"/>
              <a:t> title </a:t>
            </a:r>
            <a:r>
              <a:rPr lang="de-DE" noProof="0" dirty="0" err="1"/>
              <a:t>is</a:t>
            </a:r>
            <a:r>
              <a:rPr lang="de-DE" noProof="0" dirty="0"/>
              <a:t> </a:t>
            </a:r>
            <a:r>
              <a:rPr lang="de-DE" noProof="0" dirty="0" err="1"/>
              <a:t>only</a:t>
            </a:r>
            <a:r>
              <a:rPr lang="de-DE" noProof="0" dirty="0"/>
              <a:t> </a:t>
            </a:r>
            <a:r>
              <a:rPr lang="de-DE" noProof="0" dirty="0" err="1"/>
              <a:t>one</a:t>
            </a:r>
            <a:r>
              <a:rPr lang="de-DE" noProof="0" dirty="0"/>
              <a:t> </a:t>
            </a:r>
            <a:r>
              <a:rPr lang="de-DE" noProof="0" dirty="0" err="1"/>
              <a:t>line</a:t>
            </a:r>
            <a:r>
              <a:rPr lang="de-DE" noProof="0" dirty="0"/>
              <a:t>)</a:t>
            </a:r>
          </a:p>
        </p:txBody>
      </p:sp>
      <p:sp>
        <p:nvSpPr>
          <p:cNvPr id="21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noProof="0" dirty="0"/>
              <a:t>www.pwc.com</a:t>
            </a:r>
          </a:p>
        </p:txBody>
      </p:sp>
      <p:grpSp>
        <p:nvGrpSpPr>
          <p:cNvPr id="16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8C5B1-CBD6-48CA-8EB6-773E5A759B5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4DCD6-E471-43B1-BB7E-09FAE21C44B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sz="3200" baseline="0"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2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2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200">
                <a:solidFill>
                  <a:schemeClr val="tx2"/>
                </a:solidFill>
              </a:defRPr>
            </a:lvl8pPr>
            <a:lvl9pPr>
              <a:defRPr sz="3200"/>
            </a:lvl9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C07B803-D2E3-4246-96E9-48C2E0F35F3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4419600"/>
          </a:xfrm>
        </p:spPr>
        <p:txBody>
          <a:bodyPr>
            <a:noAutofit/>
          </a:bodyPr>
          <a:lstStyle>
            <a:lvl1pPr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defRPr sz="3200" baseline="0">
                <a:solidFill>
                  <a:schemeClr val="bg1"/>
                </a:solidFill>
              </a:defRPr>
            </a:lvl1pPr>
            <a:lvl2pPr marL="444500" indent="-263525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714375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984250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341438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611313" indent="-271463">
              <a:lnSpc>
                <a:spcPts val="3600"/>
              </a:lnSpc>
              <a:spcBef>
                <a:spcPts val="0"/>
              </a:spcBef>
              <a:spcAft>
                <a:spcPts val="60"/>
              </a:spcAft>
              <a:buClr>
                <a:schemeClr val="bg1"/>
              </a:buClr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6pPr>
            <a:lvl7pPr>
              <a:defRPr sz="2800">
                <a:solidFill>
                  <a:schemeClr val="bg1"/>
                </a:solidFill>
              </a:defRPr>
            </a:lvl7pPr>
            <a:lvl8pPr>
              <a:lnSpc>
                <a:spcPts val="3600"/>
              </a:lnSpc>
              <a:defRPr sz="2800">
                <a:solidFill>
                  <a:schemeClr val="bg1"/>
                </a:solidFill>
              </a:defRPr>
            </a:lvl8pPr>
            <a:lvl9pPr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Ottobre 2016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fld id="{2292EF77-9ACC-4479-8BEB-810E7C4113B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solidFill>
                  <a:schemeClr val="lt1"/>
                </a:solidFill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1"/>
            <a:ext cx="8077200" cy="1066799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1371599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subtitle</a:t>
            </a:r>
            <a:r>
              <a:rPr lang="de-DE" noProof="0" dirty="0"/>
              <a:t> style</a:t>
            </a: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FF8BF-0F57-4847-8D44-CFFA0FC377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0"/>
            <a:ext cx="8077200" cy="13716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subtitle</a:t>
            </a:r>
            <a:r>
              <a:rPr lang="de-DE" noProof="0" dirty="0"/>
              <a:t> style</a:t>
            </a: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Ottobre 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fld id="{064A89A2-FA0C-49A9-9E57-329859F56BD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solidFill>
                  <a:schemeClr val="lt1"/>
                </a:solidFill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33401" y="2819400"/>
            <a:ext cx="3962399" cy="3352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33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7620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subtitle</a:t>
            </a:r>
            <a:r>
              <a:rPr lang="de-DE" noProof="0" dirty="0"/>
              <a:t> style</a:t>
            </a: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Ottobre 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fld id="{E8E28DE0-0402-4DDA-ABA8-533801CD31E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solidFill>
                  <a:schemeClr val="lt1"/>
                </a:solidFill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Shape 140"/>
          <p:cNvCxnSpPr/>
          <p:nvPr/>
        </p:nvCxnSpPr>
        <p:spPr>
          <a:xfrm rot="5400000" flipH="1" flipV="1">
            <a:off x="5096257" y="-2734056"/>
            <a:ext cx="152399" cy="683971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presentation’s</a:t>
            </a:r>
            <a:r>
              <a:rPr lang="de-DE" noProof="0" dirty="0"/>
              <a:t> </a:t>
            </a:r>
            <a:r>
              <a:rPr lang="de-DE" noProof="0" dirty="0" err="1"/>
              <a:t>main</a:t>
            </a:r>
            <a:r>
              <a:rPr lang="de-DE" noProof="0" dirty="0"/>
              <a:t> title</a:t>
            </a:r>
          </a:p>
        </p:txBody>
      </p:sp>
      <p:sp>
        <p:nvSpPr>
          <p:cNvPr id="14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r>
              <a:rPr lang="de-DE" noProof="0" dirty="0"/>
              <a:t> (</a:t>
            </a:r>
            <a:r>
              <a:rPr lang="de-DE" noProof="0" dirty="0" err="1"/>
              <a:t>move</a:t>
            </a:r>
            <a:r>
              <a:rPr lang="de-DE" noProof="0" dirty="0"/>
              <a:t> </a:t>
            </a:r>
            <a:r>
              <a:rPr lang="de-DE" noProof="0" dirty="0" err="1"/>
              <a:t>higher</a:t>
            </a:r>
            <a:r>
              <a:rPr lang="de-DE" noProof="0" dirty="0"/>
              <a:t> </a:t>
            </a:r>
            <a:r>
              <a:rPr lang="de-DE" noProof="0" dirty="0" err="1"/>
              <a:t>if</a:t>
            </a:r>
            <a:r>
              <a:rPr lang="de-DE" noProof="0" dirty="0"/>
              <a:t> title </a:t>
            </a:r>
            <a:r>
              <a:rPr lang="de-DE" noProof="0" dirty="0" err="1"/>
              <a:t>is</a:t>
            </a:r>
            <a:r>
              <a:rPr lang="de-DE" noProof="0" dirty="0"/>
              <a:t> </a:t>
            </a:r>
            <a:r>
              <a:rPr lang="de-DE" noProof="0" dirty="0" err="1"/>
              <a:t>only</a:t>
            </a:r>
            <a:r>
              <a:rPr lang="de-DE" noProof="0" dirty="0"/>
              <a:t> </a:t>
            </a:r>
            <a:r>
              <a:rPr lang="de-DE" noProof="0" dirty="0" err="1"/>
              <a:t>one</a:t>
            </a:r>
            <a:r>
              <a:rPr lang="de-DE" noProof="0" dirty="0"/>
              <a:t> </a:t>
            </a:r>
            <a:r>
              <a:rPr lang="de-DE" noProof="0" dirty="0" err="1"/>
              <a:t>line</a:t>
            </a:r>
            <a:r>
              <a:rPr lang="de-DE" noProof="0" dirty="0"/>
              <a:t>)</a:t>
            </a:r>
          </a:p>
        </p:txBody>
      </p:sp>
      <p:sp>
        <p:nvSpPr>
          <p:cNvPr id="144" name="Text Placeholder 31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noProof="0" dirty="0"/>
              <a:t>www.pwc.com</a:t>
            </a:r>
          </a:p>
        </p:txBody>
      </p:sp>
      <p:grpSp>
        <p:nvGrpSpPr>
          <p:cNvPr id="102" name="Group 101"/>
          <p:cNvGrpSpPr>
            <a:grpSpLocks noChangeAspect="1"/>
          </p:cNvGrpSpPr>
          <p:nvPr userDrawn="1"/>
        </p:nvGrpSpPr>
        <p:grpSpPr>
          <a:xfrm>
            <a:off x="968592" y="5768681"/>
            <a:ext cx="1232283" cy="935789"/>
            <a:chOff x="518032" y="-1032869"/>
            <a:chExt cx="6161413" cy="4678943"/>
          </a:xfrm>
        </p:grpSpPr>
        <p:grpSp>
          <p:nvGrpSpPr>
            <p:cNvPr id="103" name="Group 73"/>
            <p:cNvGrpSpPr>
              <a:grpSpLocks noChangeAspect="1"/>
            </p:cNvGrpSpPr>
            <p:nvPr/>
          </p:nvGrpSpPr>
          <p:grpSpPr>
            <a:xfrm>
              <a:off x="4438637" y="-1032863"/>
              <a:ext cx="2240792" cy="2011550"/>
              <a:chOff x="1905000" y="5715000"/>
              <a:chExt cx="445770" cy="381000"/>
            </a:xfrm>
          </p:grpSpPr>
          <p:sp>
            <p:nvSpPr>
              <p:cNvPr id="107" name="Rectangle 25"/>
              <p:cNvSpPr>
                <a:spLocks noChangeArrowheads="1"/>
              </p:cNvSpPr>
              <p:nvPr userDrawn="1"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08" name="Rectangle 26"/>
              <p:cNvSpPr>
                <a:spLocks noChangeArrowheads="1"/>
              </p:cNvSpPr>
              <p:nvPr userDrawn="1"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09" name="Rectangle 27"/>
              <p:cNvSpPr>
                <a:spLocks noChangeArrowheads="1"/>
              </p:cNvSpPr>
              <p:nvPr userDrawn="1"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0" name="Rectangle 28"/>
              <p:cNvSpPr>
                <a:spLocks noChangeArrowheads="1"/>
              </p:cNvSpPr>
              <p:nvPr userDrawn="1"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1" name="Rectangle 29"/>
              <p:cNvSpPr>
                <a:spLocks noChangeArrowheads="1"/>
              </p:cNvSpPr>
              <p:nvPr userDrawn="1"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2" name="Rectangle 30"/>
              <p:cNvSpPr>
                <a:spLocks noChangeArrowheads="1"/>
              </p:cNvSpPr>
              <p:nvPr userDrawn="1"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3" name="Rectangle 31"/>
              <p:cNvSpPr>
                <a:spLocks noChangeArrowheads="1"/>
              </p:cNvSpPr>
              <p:nvPr userDrawn="1"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4" name="Rectangle 32"/>
              <p:cNvSpPr>
                <a:spLocks noChangeArrowheads="1"/>
              </p:cNvSpPr>
              <p:nvPr userDrawn="1"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5" name="Freeform 33"/>
              <p:cNvSpPr>
                <a:spLocks/>
              </p:cNvSpPr>
              <p:nvPr userDrawn="1"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6" name="Rectangle 34"/>
              <p:cNvSpPr>
                <a:spLocks noChangeArrowheads="1"/>
              </p:cNvSpPr>
              <p:nvPr userDrawn="1"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7" name="Rectangle 35"/>
              <p:cNvSpPr>
                <a:spLocks noChangeArrowheads="1"/>
              </p:cNvSpPr>
              <p:nvPr userDrawn="1"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8" name="Rectangle 36"/>
              <p:cNvSpPr>
                <a:spLocks noChangeArrowheads="1"/>
              </p:cNvSpPr>
              <p:nvPr userDrawn="1"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9" name="Rectangle 25"/>
              <p:cNvSpPr>
                <a:spLocks noChangeArrowheads="1"/>
              </p:cNvSpPr>
              <p:nvPr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0" name="Rectangle 26"/>
              <p:cNvSpPr>
                <a:spLocks noChangeArrowheads="1"/>
              </p:cNvSpPr>
              <p:nvPr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1" name="Rectangle 27"/>
              <p:cNvSpPr>
                <a:spLocks noChangeArrowheads="1"/>
              </p:cNvSpPr>
              <p:nvPr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2" name="Rectangle 28"/>
              <p:cNvSpPr>
                <a:spLocks noChangeArrowheads="1"/>
              </p:cNvSpPr>
              <p:nvPr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3" name="Rectangle 29"/>
              <p:cNvSpPr>
                <a:spLocks noChangeArrowheads="1"/>
              </p:cNvSpPr>
              <p:nvPr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4" name="Rectangle 30"/>
              <p:cNvSpPr>
                <a:spLocks noChangeArrowheads="1"/>
              </p:cNvSpPr>
              <p:nvPr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5" name="Rectangle 31"/>
              <p:cNvSpPr>
                <a:spLocks noChangeArrowheads="1"/>
              </p:cNvSpPr>
              <p:nvPr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6" name="Rectangle 32"/>
              <p:cNvSpPr>
                <a:spLocks noChangeArrowheads="1"/>
              </p:cNvSpPr>
              <p:nvPr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8" name="Rectangle 34"/>
              <p:cNvSpPr>
                <a:spLocks noChangeArrowheads="1"/>
              </p:cNvSpPr>
              <p:nvPr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9" name="Rectangle 35"/>
              <p:cNvSpPr>
                <a:spLocks noChangeArrowheads="1"/>
              </p:cNvSpPr>
              <p:nvPr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30" name="Rectangle 36"/>
              <p:cNvSpPr>
                <a:spLocks noChangeArrowheads="1"/>
              </p:cNvSpPr>
              <p:nvPr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</p:grpSp>
        <p:grpSp>
          <p:nvGrpSpPr>
            <p:cNvPr id="104" name="Group 32"/>
            <p:cNvGrpSpPr/>
            <p:nvPr/>
          </p:nvGrpSpPr>
          <p:grpSpPr>
            <a:xfrm>
              <a:off x="518032" y="978681"/>
              <a:ext cx="4572000" cy="2667393"/>
              <a:chOff x="518032" y="978681"/>
              <a:chExt cx="4572000" cy="2667393"/>
            </a:xfrm>
          </p:grpSpPr>
          <p:sp>
            <p:nvSpPr>
              <p:cNvPr id="105" name="Rectangle 37"/>
              <p:cNvSpPr>
                <a:spLocks noChangeArrowheads="1"/>
              </p:cNvSpPr>
              <p:nvPr userDrawn="1"/>
            </p:nvSpPr>
            <p:spPr bwMode="black">
              <a:xfrm>
                <a:off x="3295650" y="978681"/>
                <a:ext cx="1143000" cy="263229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06" name="Freeform 7"/>
              <p:cNvSpPr>
                <a:spLocks noEditPoints="1"/>
              </p:cNvSpPr>
              <p:nvPr userDrawn="1"/>
            </p:nvSpPr>
            <p:spPr bwMode="black">
              <a:xfrm>
                <a:off x="518032" y="1922794"/>
                <a:ext cx="4572000" cy="1723280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35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2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31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609601" y="3048000"/>
            <a:ext cx="914400" cy="7620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3" name="Group 31"/>
          <p:cNvGrpSpPr/>
          <p:nvPr/>
        </p:nvGrpSpPr>
        <p:grpSpPr>
          <a:xfrm>
            <a:off x="489086" y="2901697"/>
            <a:ext cx="1209752" cy="151219"/>
            <a:chOff x="489087" y="2521685"/>
            <a:chExt cx="1209752" cy="151219"/>
          </a:xfrm>
        </p:grpSpPr>
        <p:cxnSp>
          <p:nvCxnSpPr>
            <p:cNvPr id="33" name="Straight Connector 32"/>
            <p:cNvCxnSpPr/>
            <p:nvPr userDrawn="1"/>
          </p:nvCxnSpPr>
          <p:spPr>
            <a:xfrm rot="10800000">
              <a:off x="489087" y="2521686"/>
              <a:ext cx="12097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 rot="5400000">
              <a:off x="413478" y="2597295"/>
              <a:ext cx="15121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presentation’s</a:t>
            </a:r>
            <a:r>
              <a:rPr lang="de-DE" noProof="0" dirty="0"/>
              <a:t> </a:t>
            </a:r>
            <a:r>
              <a:rPr lang="de-DE" noProof="0" dirty="0" err="1"/>
              <a:t>main</a:t>
            </a:r>
            <a:r>
              <a:rPr lang="de-DE" noProof="0" dirty="0"/>
              <a:t> title</a:t>
            </a:r>
          </a:p>
        </p:txBody>
      </p:sp>
      <p:sp>
        <p:nvSpPr>
          <p:cNvPr id="46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r>
              <a:rPr lang="de-DE" noProof="0" dirty="0"/>
              <a:t> (</a:t>
            </a:r>
            <a:r>
              <a:rPr lang="de-DE" noProof="0" dirty="0" err="1"/>
              <a:t>move</a:t>
            </a:r>
            <a:r>
              <a:rPr lang="de-DE" noProof="0" dirty="0"/>
              <a:t> </a:t>
            </a:r>
            <a:r>
              <a:rPr lang="de-DE" noProof="0" dirty="0" err="1"/>
              <a:t>higher</a:t>
            </a:r>
            <a:r>
              <a:rPr lang="de-DE" noProof="0" dirty="0"/>
              <a:t> </a:t>
            </a:r>
            <a:r>
              <a:rPr lang="de-DE" noProof="0" dirty="0" err="1"/>
              <a:t>if</a:t>
            </a:r>
            <a:r>
              <a:rPr lang="de-DE" noProof="0" dirty="0"/>
              <a:t> title </a:t>
            </a:r>
            <a:r>
              <a:rPr lang="de-DE" noProof="0" dirty="0" err="1"/>
              <a:t>is</a:t>
            </a:r>
            <a:r>
              <a:rPr lang="de-DE" noProof="0" dirty="0"/>
              <a:t> </a:t>
            </a:r>
            <a:r>
              <a:rPr lang="de-DE" noProof="0" dirty="0" err="1"/>
              <a:t>only</a:t>
            </a:r>
            <a:r>
              <a:rPr lang="de-DE" noProof="0" dirty="0"/>
              <a:t> </a:t>
            </a:r>
            <a:r>
              <a:rPr lang="de-DE" noProof="0" dirty="0" err="1"/>
              <a:t>one</a:t>
            </a:r>
            <a:r>
              <a:rPr lang="de-DE" noProof="0" dirty="0"/>
              <a:t> </a:t>
            </a:r>
            <a:r>
              <a:rPr lang="de-DE" noProof="0" dirty="0" err="1"/>
              <a:t>line</a:t>
            </a:r>
            <a:r>
              <a:rPr lang="de-DE" noProof="0" dirty="0"/>
              <a:t>)</a:t>
            </a:r>
          </a:p>
        </p:txBody>
      </p:sp>
      <p:sp>
        <p:nvSpPr>
          <p:cNvPr id="47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noProof="0" dirty="0"/>
              <a:t>www.pwc.com</a:t>
            </a:r>
          </a:p>
        </p:txBody>
      </p:sp>
      <p:grpSp>
        <p:nvGrpSpPr>
          <p:cNvPr id="96" name="Group 32"/>
          <p:cNvGrpSpPr/>
          <p:nvPr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9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98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cxnSp>
        <p:nvCxnSpPr>
          <p:cNvPr id="15" name="Shape 14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Ordine Dottori Commercialisti ed Esperti Contabili di Napoli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63CCB9D-839C-48E9-B37E-97CA8F67B0B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28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54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presentation’s</a:t>
            </a:r>
            <a:r>
              <a:rPr lang="de-DE" noProof="0" dirty="0"/>
              <a:t> </a:t>
            </a:r>
            <a:r>
              <a:rPr lang="de-DE" noProof="0" dirty="0" err="1"/>
              <a:t>main</a:t>
            </a:r>
            <a:r>
              <a:rPr lang="de-DE" noProof="0" dirty="0"/>
              <a:t> title</a:t>
            </a: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r>
              <a:rPr lang="de-DE" noProof="0" dirty="0"/>
              <a:t> (</a:t>
            </a:r>
            <a:r>
              <a:rPr lang="de-DE" noProof="0" dirty="0" err="1"/>
              <a:t>move</a:t>
            </a:r>
            <a:r>
              <a:rPr lang="de-DE" noProof="0" dirty="0"/>
              <a:t> </a:t>
            </a:r>
            <a:r>
              <a:rPr lang="de-DE" noProof="0" dirty="0" err="1"/>
              <a:t>higher</a:t>
            </a:r>
            <a:r>
              <a:rPr lang="de-DE" noProof="0" dirty="0"/>
              <a:t> </a:t>
            </a:r>
            <a:r>
              <a:rPr lang="de-DE" noProof="0" dirty="0" err="1"/>
              <a:t>if</a:t>
            </a:r>
            <a:r>
              <a:rPr lang="de-DE" noProof="0" dirty="0"/>
              <a:t> title </a:t>
            </a:r>
            <a:r>
              <a:rPr lang="de-DE" noProof="0" dirty="0" err="1"/>
              <a:t>is</a:t>
            </a:r>
            <a:r>
              <a:rPr lang="de-DE" noProof="0" dirty="0"/>
              <a:t> </a:t>
            </a:r>
            <a:r>
              <a:rPr lang="de-DE" noProof="0" dirty="0" err="1"/>
              <a:t>only</a:t>
            </a:r>
            <a:r>
              <a:rPr lang="de-DE" noProof="0" dirty="0"/>
              <a:t> </a:t>
            </a:r>
            <a:r>
              <a:rPr lang="de-DE" noProof="0" dirty="0" err="1"/>
              <a:t>one</a:t>
            </a:r>
            <a:r>
              <a:rPr lang="de-DE" noProof="0" dirty="0"/>
              <a:t> </a:t>
            </a:r>
            <a:r>
              <a:rPr lang="de-DE" noProof="0" dirty="0" err="1"/>
              <a:t>line</a:t>
            </a:r>
            <a:r>
              <a:rPr lang="de-DE" noProof="0" dirty="0"/>
              <a:t>)</a:t>
            </a:r>
          </a:p>
        </p:txBody>
      </p:sp>
      <p:sp>
        <p:nvSpPr>
          <p:cNvPr id="56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noProof="0" dirty="0"/>
              <a:t>www.pwc.com</a:t>
            </a:r>
          </a:p>
        </p:txBody>
      </p:sp>
      <p:sp>
        <p:nvSpPr>
          <p:cNvPr id="17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1752600" y="2899977"/>
            <a:ext cx="6324600" cy="3272223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18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9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649"/>
          <p:cNvSpPr>
            <a:spLocks noChangeArrowheads="1"/>
          </p:cNvSpPr>
          <p:nvPr/>
        </p:nvSpPr>
        <p:spPr bwMode="gray">
          <a:xfrm>
            <a:off x="7391400" y="685801"/>
            <a:ext cx="1752600" cy="54863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noProof="0" dirty="0"/>
          </a:p>
        </p:txBody>
      </p:sp>
      <p:sp>
        <p:nvSpPr>
          <p:cNvPr id="81" name="Rectangle 648"/>
          <p:cNvSpPr>
            <a:spLocks noChangeArrowheads="1"/>
          </p:cNvSpPr>
          <p:nvPr/>
        </p:nvSpPr>
        <p:spPr bwMode="gray">
          <a:xfrm>
            <a:off x="1752600" y="0"/>
            <a:ext cx="563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noProof="0" dirty="0"/>
          </a:p>
        </p:txBody>
      </p:sp>
      <p:sp>
        <p:nvSpPr>
          <p:cNvPr id="83" name="Rectangle 650"/>
          <p:cNvSpPr>
            <a:spLocks noChangeArrowheads="1"/>
          </p:cNvSpPr>
          <p:nvPr/>
        </p:nvSpPr>
        <p:spPr bwMode="gray">
          <a:xfrm>
            <a:off x="1752600" y="685800"/>
            <a:ext cx="5638800" cy="5486400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noProof="0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presentation’s</a:t>
            </a:r>
            <a:r>
              <a:rPr lang="de-DE" noProof="0" dirty="0"/>
              <a:t> </a:t>
            </a:r>
            <a:r>
              <a:rPr lang="de-DE" noProof="0" dirty="0" err="1"/>
              <a:t>main</a:t>
            </a:r>
            <a:r>
              <a:rPr lang="de-DE" noProof="0" dirty="0"/>
              <a:t> title</a:t>
            </a:r>
          </a:p>
        </p:txBody>
      </p:sp>
      <p:sp>
        <p:nvSpPr>
          <p:cNvPr id="51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r>
              <a:rPr lang="de-DE" noProof="0" dirty="0"/>
              <a:t> (</a:t>
            </a:r>
            <a:r>
              <a:rPr lang="de-DE" noProof="0" dirty="0" err="1"/>
              <a:t>move</a:t>
            </a:r>
            <a:r>
              <a:rPr lang="de-DE" noProof="0" dirty="0"/>
              <a:t> </a:t>
            </a:r>
            <a:r>
              <a:rPr lang="de-DE" noProof="0" dirty="0" err="1"/>
              <a:t>higher</a:t>
            </a:r>
            <a:r>
              <a:rPr lang="de-DE" noProof="0" dirty="0"/>
              <a:t> </a:t>
            </a:r>
            <a:r>
              <a:rPr lang="de-DE" noProof="0" dirty="0" err="1"/>
              <a:t>if</a:t>
            </a:r>
            <a:r>
              <a:rPr lang="de-DE" noProof="0" dirty="0"/>
              <a:t> title </a:t>
            </a:r>
            <a:r>
              <a:rPr lang="de-DE" noProof="0" dirty="0" err="1"/>
              <a:t>is</a:t>
            </a:r>
            <a:r>
              <a:rPr lang="de-DE" noProof="0" dirty="0"/>
              <a:t> </a:t>
            </a:r>
            <a:r>
              <a:rPr lang="de-DE" noProof="0" dirty="0" err="1"/>
              <a:t>only</a:t>
            </a:r>
            <a:r>
              <a:rPr lang="de-DE" noProof="0" dirty="0"/>
              <a:t> </a:t>
            </a:r>
            <a:r>
              <a:rPr lang="de-DE" noProof="0" dirty="0" err="1"/>
              <a:t>one</a:t>
            </a:r>
            <a:r>
              <a:rPr lang="de-DE" noProof="0" dirty="0"/>
              <a:t> </a:t>
            </a:r>
            <a:r>
              <a:rPr lang="de-DE" noProof="0" dirty="0" err="1"/>
              <a:t>line</a:t>
            </a:r>
            <a:r>
              <a:rPr lang="de-DE" noProof="0" dirty="0"/>
              <a:t>)</a:t>
            </a:r>
          </a:p>
        </p:txBody>
      </p:sp>
      <p:sp>
        <p:nvSpPr>
          <p:cNvPr id="52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noProof="0" dirty="0"/>
              <a:t>www.pwc.com</a:t>
            </a:r>
          </a:p>
        </p:txBody>
      </p:sp>
      <p:grpSp>
        <p:nvGrpSpPr>
          <p:cNvPr id="11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2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5867400"/>
            <a:ext cx="4800600" cy="762000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/>
              <a:t>Add legal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copyright</a:t>
            </a:r>
            <a:r>
              <a:rPr lang="de-DE" noProof="0" dirty="0"/>
              <a:t> </a:t>
            </a:r>
            <a:r>
              <a:rPr lang="de-DE" noProof="0" dirty="0" err="1"/>
              <a:t>disclaimers</a:t>
            </a:r>
            <a:r>
              <a:rPr lang="de-DE" noProof="0" dirty="0"/>
              <a:t> </a:t>
            </a:r>
            <a:r>
              <a:rPr lang="de-DE" noProof="0" dirty="0" err="1"/>
              <a:t>here</a:t>
            </a:r>
            <a:r>
              <a:rPr lang="de-DE" noProof="0" dirty="0"/>
              <a:t>.</a:t>
            </a:r>
          </a:p>
        </p:txBody>
      </p:sp>
      <p:cxnSp>
        <p:nvCxnSpPr>
          <p:cNvPr id="7" name="Shape 6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3773"/>
            <a:ext cx="8077200" cy="80910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4422648" y="-3516455"/>
            <a:ext cx="146304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974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3">
          <p15:clr>
            <a:srgbClr val="FBAE40"/>
          </p15:clr>
        </p15:guide>
        <p15:guide id="2" orient="horz" pos="42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97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20325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9485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47598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3234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96208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303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1"/>
            <a:ext cx="3962400" cy="4419599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201" y="1752600"/>
            <a:ext cx="3962399" cy="4419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A2C491D-7E67-41AF-A433-5ABD3C4A56B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35203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14872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2070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42075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60997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7692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2231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2564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13616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355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1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33400" y="1752601"/>
            <a:ext cx="2590800" cy="4419599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3276601" y="1752601"/>
            <a:ext cx="2590799" cy="4419599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1752601"/>
            <a:ext cx="2590800" cy="4419599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cxnSp>
        <p:nvCxnSpPr>
          <p:cNvPr id="19" name="Shape 18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86F171F-81D4-4F45-B72C-DDDD656FD96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50165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40653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89411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98653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8366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844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3352800"/>
            <a:ext cx="3962400" cy="28194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199" y="3352800"/>
            <a:ext cx="3962401" cy="28194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8077200" cy="14478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3E5807B-1343-4A37-B1F8-42D69CB5FD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6019800" y="1752600"/>
            <a:ext cx="2590800" cy="2133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4038600"/>
            <a:ext cx="2590800" cy="2133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5334000" cy="4419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B45507C-07D7-45B2-A081-F42A0DACF5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5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0"/>
            <a:ext cx="2590800" cy="2133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4038600"/>
            <a:ext cx="2590800" cy="2133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276600" y="1752600"/>
            <a:ext cx="5334000" cy="4419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E29EF13-8C24-4F44-8A74-EED5293695E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685800"/>
            <a:ext cx="53340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1"/>
              <a:t>Click to edit Master title style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276600" y="1752600"/>
            <a:ext cx="53340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noProof="1"/>
              <a:t>Click to edit Master text styles</a:t>
            </a:r>
          </a:p>
          <a:p>
            <a:pPr lvl="1"/>
            <a:r>
              <a:rPr lang="de-DE" noProof="1"/>
              <a:t>Second level</a:t>
            </a:r>
          </a:p>
          <a:p>
            <a:pPr lvl="2"/>
            <a:r>
              <a:rPr lang="de-DE" noProof="1"/>
              <a:t>Third level</a:t>
            </a:r>
          </a:p>
          <a:p>
            <a:pPr lvl="3"/>
            <a:r>
              <a:rPr lang="de-DE" noProof="1"/>
              <a:t>Fourth level</a:t>
            </a:r>
          </a:p>
          <a:p>
            <a:pPr lvl="4"/>
            <a:r>
              <a:rPr lang="de-DE" noProof="1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2590800" cy="2130552"/>
          </a:xfrm>
        </p:spPr>
        <p:txBody>
          <a:bodyPr/>
          <a:lstStyle>
            <a:lvl1pPr>
              <a:defRPr sz="24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noProof="1"/>
              <a:t>Click to edit Master text styles</a:t>
            </a:r>
          </a:p>
        </p:txBody>
      </p:sp>
      <p:cxnSp>
        <p:nvCxnSpPr>
          <p:cNvPr id="30" name="Shape 29"/>
          <p:cNvCxnSpPr/>
          <p:nvPr/>
        </p:nvCxnSpPr>
        <p:spPr>
          <a:xfrm rot="5400000" flipH="1" flipV="1">
            <a:off x="5791201" y="-2057400"/>
            <a:ext cx="152399" cy="54864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0076A78-D486-48D0-9401-CDB77BDF4B0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1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br>
              <a:rPr lang="de-DE" noProof="0" dirty="0"/>
            </a:br>
            <a:r>
              <a:rPr lang="de-DE" noProof="0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1752600"/>
            <a:ext cx="8077199" cy="441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/>
              <a:t>Ordine Dottori Commercialisti ed Esperti Contabili di Napoli</a:t>
            </a:r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/>
              <a:t>Ottobre 2016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195EFCD-B795-43D2-8EF8-888ECA1F051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84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97" r:id="rId2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Tx/>
        <a:buFontTx/>
        <a:buNone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•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-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◦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›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7432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Pct val="100000"/>
        <a:buFont typeface="+mj-lt"/>
        <a:buAutoNum type="arabicPeriod"/>
        <a:tabLst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alpha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roman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itchFamily="34" charset="0"/>
        <a:buNone/>
        <a:defRPr sz="20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Ottobre 2016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4365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938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799" y="1537950"/>
            <a:ext cx="8534401" cy="914400"/>
          </a:xfrm>
        </p:spPr>
        <p:txBody>
          <a:bodyPr/>
          <a:lstStyle/>
          <a:p>
            <a:r>
              <a:rPr lang="it-IT" sz="2800" b="0" i="0" dirty="0">
                <a:cs typeface="Arial" panose="020B0604020202020204" pitchFamily="34" charset="0"/>
              </a:rPr>
              <a:t>Principio di revisione internazionale ISA ITALIA 250</a:t>
            </a:r>
            <a:br>
              <a:rPr lang="it-IT" sz="3600" dirty="0">
                <a:cs typeface="Arial" panose="020B0604020202020204" pitchFamily="34" charset="0"/>
              </a:rPr>
            </a:br>
            <a:br>
              <a:rPr lang="it-IT" sz="3600" i="0" dirty="0"/>
            </a:br>
            <a:r>
              <a:rPr lang="it-IT" sz="2800" dirty="0"/>
              <a:t>LA CONSIDERAZIONE DI LEGGI E REGOLAMENTI NELLA REVISIONE CONTABILE DEL BILANCIO </a:t>
            </a:r>
            <a:br>
              <a:rPr lang="it-IT" sz="3600" b="0" i="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br>
              <a:rPr lang="en-US" sz="3600" i="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br>
              <a:rPr lang="en-US" sz="3600" i="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1800" i="0" dirty="0"/>
              <a:t>Dott. Giovanni Verde– Dottore commercialista e revisore dei conti</a:t>
            </a:r>
            <a:br>
              <a:rPr lang="it-IT" sz="3600" i="0" dirty="0"/>
            </a:br>
            <a:br>
              <a:rPr lang="it-IT" sz="3600" i="0" dirty="0"/>
            </a:br>
            <a:r>
              <a:rPr lang="it-IT" sz="1800" i="0" dirty="0"/>
              <a:t>Torre del Greco (NA), 5 novembre 2024</a:t>
            </a:r>
            <a:br>
              <a:rPr lang="it-IT" sz="1800" i="0" dirty="0">
                <a:latin typeface="+mn-lt"/>
              </a:rPr>
            </a:br>
            <a:br>
              <a:rPr lang="it-IT" sz="1800" i="0" dirty="0">
                <a:latin typeface="+mn-lt"/>
              </a:rPr>
            </a:br>
            <a:br>
              <a:rPr lang="it-IT" sz="1800" i="0" dirty="0">
                <a:latin typeface="+mn-lt"/>
              </a:rPr>
            </a:br>
            <a:br>
              <a:rPr lang="it-IT" sz="1800" i="0" dirty="0">
                <a:latin typeface="+mn-lt"/>
              </a:rPr>
            </a:br>
            <a:endParaRPr lang="en-GB" sz="1800" i="0" u="sng" dirty="0">
              <a:latin typeface="+mn-lt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502AEA-D445-4241-89C8-641ADB8304D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2400"/>
            <a:ext cx="1387604" cy="1269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6ED50-C6B5-49E1-B1A2-A8DBEF246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447" y="1447800"/>
            <a:ext cx="8077201" cy="5029200"/>
          </a:xfrm>
        </p:spPr>
        <p:txBody>
          <a:bodyPr/>
          <a:lstStyle/>
          <a:p>
            <a:r>
              <a:rPr lang="it-IT" sz="1800" b="0" i="0" dirty="0"/>
              <a:t>Il presente principio di revisione distingue le responsabilità del revisore in relazione alla conformità a due diverse categorie di leggi e regolamenti, come riportato di seguito:</a:t>
            </a:r>
            <a:br>
              <a:rPr lang="it-IT" sz="1800" b="0" dirty="0"/>
            </a:br>
            <a:br>
              <a:rPr lang="it-IT" sz="1800" b="0" dirty="0"/>
            </a:br>
            <a:br>
              <a:rPr lang="it-IT" sz="1800" b="0" dirty="0"/>
            </a:br>
            <a:br>
              <a:rPr lang="it-IT" sz="1800" b="0" dirty="0"/>
            </a:br>
            <a:br>
              <a:rPr lang="it-IT" sz="1800" b="0" dirty="0"/>
            </a:br>
            <a:br>
              <a:rPr lang="it-IT" sz="1800" b="0" dirty="0"/>
            </a:br>
            <a:endParaRPr lang="it-IT" sz="1800" b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E61C56-B8E2-4FA0-AC9B-EA85993A0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5261171-ACF3-470B-A08C-16EA7F31D8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1835833"/>
              </p:ext>
            </p:extLst>
          </p:nvPr>
        </p:nvGraphicFramePr>
        <p:xfrm>
          <a:off x="914400" y="2209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F17585B7-CEDF-403B-8B7E-2487F249A67F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5573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855855-2739-4D18-8314-1888D48F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6937BE-AC0A-4A87-8A77-5FD8C1D9BA2D}"/>
              </a:ext>
            </a:extLst>
          </p:cNvPr>
          <p:cNvSpPr txBox="1"/>
          <p:nvPr/>
        </p:nvSpPr>
        <p:spPr>
          <a:xfrm>
            <a:off x="381000" y="1371600"/>
            <a:ext cx="8232648" cy="50292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Obiettivi generali del revisore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Nello svolgimento della revisione contabile del bilancio, gli obiettivi generali del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Revisore sono i seguenti: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acquisire elementi probativi sufficienti ed appropriati  circa la conformità alle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disposizioni di quelle leggi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svolgere specifiche procedure di revisione volte a favorire l’identificazione di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casi di non conformità ad altre leggi e regolamenti che possono avere un effetto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significativo significativo sul bilancio;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adottare misure appropriate nei casi di non conformità o di sospette non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conformità a leggi e regolamenti identificati nel corso della revisione contabile.</a:t>
            </a:r>
          </a:p>
          <a:p>
            <a:pPr>
              <a:spcAft>
                <a:spcPts val="900"/>
              </a:spcAft>
            </a:pPr>
            <a:endParaRPr lang="it-IT" dirty="0">
              <a:latin typeface="Georgia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08818C-E33A-444C-8D29-B9A2FCCAF48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0191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E61C56-B8E2-4FA0-AC9B-EA85993A0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B870C1-AF6C-4DD9-BA9D-7735B8AB91C8}"/>
              </a:ext>
            </a:extLst>
          </p:cNvPr>
          <p:cNvSpPr txBox="1"/>
          <p:nvPr/>
        </p:nvSpPr>
        <p:spPr>
          <a:xfrm>
            <a:off x="617601" y="1447800"/>
            <a:ext cx="8156448" cy="46482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Non conformità- definizione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Atti di tipo omissivo o commissivo, sia intenzionali sia involontari, compiuti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dall’impresa, contrari alle leggi o ai regolamenti vigenti. Tali atti includono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operazioni compiute dall’impresa, o in nome o per conto dell’impresa, dai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responsabili delle attività di governance, dalla direzione o dai dipendenti . La non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conformità non include comportamenti non corretti personali (cioè non connessi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alle attività dell’impresa) da parte dei responsabili delle attività di governance,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della direzione o dei dipendenti dell’impresa.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A8C6B5-2511-43FA-9943-91D5B0D8DC3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8670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13F459-3C48-43CE-9500-F9AE7D346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F7E95A-E5AE-4E2C-B54D-B255FB1706B0}"/>
              </a:ext>
            </a:extLst>
          </p:cNvPr>
          <p:cNvSpPr txBox="1"/>
          <p:nvPr/>
        </p:nvSpPr>
        <p:spPr>
          <a:xfrm>
            <a:off x="655701" y="1066800"/>
            <a:ext cx="8080248" cy="50292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Indizi di non conformità a leggi e regolamenti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Di seguito si riportano indizi di  non conformità a leggi e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regolamenti:</a:t>
            </a: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indagini da parte di organismi di vigilanza e di enti di controllo pubblici o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pagamento di sanzioni o penali;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pagamenti per servizi non specificati o prestiti a consulenti, parti correlate,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propri dipendenti o dipendenti degli organismi pubblici;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acquisti a prezzi significativamente al di sopra o al di sotto del prezzo di mercato;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pagamenti inusuali in contanti;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operazioni non autorizzate o erroneamente registrate;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esistenza di un sistema informativo che non fornisca, volutamente o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incidentalmente, una documentazione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idonea per la revisione contabile o elementi probativi sufficienti;</a:t>
            </a:r>
          </a:p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notizie negative divulgate dagli organi di stampa.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E1AB6C-ADB9-4924-BF44-E4229875C55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5548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E61C56-B8E2-4FA0-AC9B-EA85993A0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D2BE23-B96D-4363-AE5F-ABAC1FF0813A}"/>
              </a:ext>
            </a:extLst>
          </p:cNvPr>
          <p:cNvSpPr txBox="1"/>
          <p:nvPr/>
        </p:nvSpPr>
        <p:spPr>
          <a:xfrm>
            <a:off x="457200" y="1143000"/>
            <a:ext cx="8156448" cy="53340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 "/>
              </a:rPr>
              <a:t>La considerazione della conformità alle leggi e ai regolamenti</a:t>
            </a:r>
          </a:p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 "/>
              </a:rPr>
              <a:t>da parte del revisore</a:t>
            </a:r>
            <a:br>
              <a:rPr lang="it-IT" sz="2400" dirty="0"/>
            </a:br>
            <a:endParaRPr lang="it-IT" sz="2400" dirty="0"/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+mj-lt"/>
              </a:rPr>
              <a:t>Nell’ambito della comprensione dell’impresa e del contesto in cui opera in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+mj-lt"/>
              </a:rPr>
              <a:t>conformità al principio di revisione internazionale ISA Italia n.315, il revisore deve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+mj-lt"/>
              </a:rPr>
              <a:t>acquisire una comprensione generale: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it-IT" dirty="0">
                <a:latin typeface="+mj-lt"/>
              </a:rPr>
              <a:t>del quadro normativo e regolamentare applicabile all’impresa e al settore di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+mj-lt"/>
              </a:rPr>
              <a:t>attività in cui opera;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v"/>
            </a:pPr>
            <a:r>
              <a:rPr lang="it-IT" dirty="0">
                <a:latin typeface="+mj-lt"/>
              </a:rPr>
              <a:t>delle modalità con cui l’impresa rispetta tale quadro.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+mj-lt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8C78D8-8381-49BE-BD8C-2C06B7D634E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29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AD4D3-219C-41CC-865D-39035E3B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849" y="1447800"/>
            <a:ext cx="8077201" cy="5029200"/>
          </a:xfrm>
        </p:spPr>
        <p:txBody>
          <a:bodyPr/>
          <a:lstStyle/>
          <a:p>
            <a:r>
              <a:rPr lang="it-IT" sz="1600" b="0" i="0" dirty="0"/>
              <a:t>Il revisore deve svolgere le seguenti procedure di revisione volte a favorire l’identificazione dei casi di non conformità alle altre leggi e regolamenti che possono avere un effetto significativo sul bilancio: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CB6D88-C0CE-4B9B-B23D-E80588E9D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15</a:t>
            </a:fld>
            <a:endParaRPr lang="en-GB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B08055A-2138-4DC5-97BD-B1217AA39F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778934"/>
              </p:ext>
            </p:extLst>
          </p:nvPr>
        </p:nvGraphicFramePr>
        <p:xfrm>
          <a:off x="1166812" y="2286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914244BA-7610-4FAA-AA07-1AFDDFCAC31F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8335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E565E1-9895-41B3-A742-FB3A0DA96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4BF2AB-BAC3-44D1-8935-E23AD1A5E2FC}"/>
              </a:ext>
            </a:extLst>
          </p:cNvPr>
          <p:cNvSpPr txBox="1"/>
          <p:nvPr/>
        </p:nvSpPr>
        <p:spPr>
          <a:xfrm>
            <a:off x="304800" y="1371600"/>
            <a:ext cx="8232648" cy="5105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Nel corso della revisione, il revisore deve vigilare sulla possibilità che altre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procedure di revisione applicate possano portare alla sua attenzione casi di non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conformità o di sospette non conformità a leggi e regolamenti.</a:t>
            </a:r>
          </a:p>
          <a:p>
            <a:pPr indent="-274320">
              <a:spcAft>
                <a:spcPts val="900"/>
              </a:spcAft>
            </a:pPr>
            <a:endParaRPr lang="it-IT" dirty="0">
              <a:latin typeface="Georgia" pitchFamily="18" charset="0"/>
            </a:endParaRP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Il revisore deve richiedere alla direzione e, ove appropriato, ai responsabili delle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attività di governance di fornire attestazioni scritte che tutti i casi conosciuti di non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conformità o di sospette non conformità a leggi e regolamenti, i cui effetti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dovrebbero essere tenuti in considerazione nella redazione del bilancio, siano stati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portati a conoscenza del revisore stesso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092246-F69F-4E46-B369-B3759081141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6567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855855-2739-4D18-8314-1888D48F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6937BE-AC0A-4A87-8A77-5FD8C1D9BA2D}"/>
              </a:ext>
            </a:extLst>
          </p:cNvPr>
          <p:cNvSpPr txBox="1"/>
          <p:nvPr/>
        </p:nvSpPr>
        <p:spPr>
          <a:xfrm>
            <a:off x="455676" y="1219200"/>
            <a:ext cx="8232648" cy="53340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Procedure di revisione nei casi di non conformità identificate </a:t>
            </a:r>
          </a:p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o sospette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Se il revisore viene a conoscenza di informazioni su un caso di non conformità,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o di sospetta non conformità a leggi e regolamenti, egli deve acquisire: 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una comprensione della natura dell’atto e delle circostanze in cui il caso si è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verificato;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ulteriori informazioni per valutare il possibile effetto sul bilancio.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endParaRPr lang="it-IT" dirty="0">
              <a:latin typeface="Georgia" pitchFamily="18" charset="0"/>
            </a:endParaRP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Se il revisore sospetta che possa sussistere una non conformità, egli deve discutere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la questione con la direzione e, ove appropriato, con i responsabili delle attività di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governance. Se la direzione o, se appropriato, i responsabili delle attività di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Governance non forniscono informazioni sufficienti a comprovare che l’impresa sia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conforme alle leggi e ai regolamenti e considerando  il giudizio del revisore,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egli deve considerare la necessità di acquisire un parere legale.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endParaRPr lang="it-IT" dirty="0">
              <a:latin typeface="Georgia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3F721B-CAE4-4039-9687-B0B2E4CA693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4141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755406-13D2-4A77-8617-AAB6FF8E9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3B5E39-F884-420E-9C8B-D566DA26B270}"/>
              </a:ext>
            </a:extLst>
          </p:cNvPr>
          <p:cNvSpPr txBox="1"/>
          <p:nvPr/>
        </p:nvSpPr>
        <p:spPr>
          <a:xfrm>
            <a:off x="533400" y="1219200"/>
            <a:ext cx="8305800" cy="51816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Quando non è possibile acquisire informazioni sufficienti in merito alla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sospetta non conformità, il revisore deve valutare il relativo effetto, ai fini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dell’espressione del proprio giudizio, derivante dalla mancanza di elementi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probativi sufficienti ed appropriati.</a:t>
            </a:r>
          </a:p>
          <a:p>
            <a:pPr indent="-274320">
              <a:spcAft>
                <a:spcPts val="900"/>
              </a:spcAft>
            </a:pPr>
            <a:endParaRPr lang="it-IT" dirty="0">
              <a:latin typeface="Georgia" pitchFamily="18" charset="0"/>
            </a:endParaRP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Il revisore deve valutare le implicazioni della non conformità sugli altri aspetti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della revisione contabile, incluse la valutazione del rischio da parte del revisore stesso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e l’attendibilità delle attestazioni scritte, e adottare misure appropriate.</a:t>
            </a:r>
          </a:p>
          <a:p>
            <a:pPr indent="-274320">
              <a:spcAft>
                <a:spcPts val="900"/>
              </a:spcAft>
            </a:pPr>
            <a:endParaRPr lang="it-IT" dirty="0">
              <a:latin typeface="Georgia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3B18F7-140B-40AB-AC9F-5641085154D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3417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FA910-B49E-43FA-A834-A4EF8AE2B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29FAC3-BE32-40A0-9079-DB499EE2E0A7}"/>
              </a:ext>
            </a:extLst>
          </p:cNvPr>
          <p:cNvSpPr txBox="1"/>
          <p:nvPr/>
        </p:nvSpPr>
        <p:spPr>
          <a:xfrm>
            <a:off x="638316" y="1367161"/>
            <a:ext cx="8156448" cy="5105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Comunicazione delle non conformità identificate o sospette</a:t>
            </a:r>
          </a:p>
          <a:p>
            <a:pPr indent="-274320">
              <a:spcAft>
                <a:spcPts val="900"/>
              </a:spcAft>
            </a:pPr>
            <a:endParaRPr lang="it-IT" sz="2000" b="1" i="1" dirty="0">
              <a:latin typeface="Georgia" pitchFamily="18" charset="0"/>
            </a:endParaRPr>
          </a:p>
          <a:p>
            <a:pPr marL="1143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Comunicazione delle non conformità ai responsabili delle attività di governance</a:t>
            </a:r>
          </a:p>
          <a:p>
            <a:pPr marL="1143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it-IT" dirty="0">
              <a:latin typeface="Georgia" pitchFamily="18" charset="0"/>
            </a:endParaRP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Ad eccezione dei casi in cui tutti i responsabili delle attività di governance siano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coinvolti nella direzione dell’impresa, e quindi siano a conoscenza degli aspetti che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riguardano le non conformità identificate o sospette già comunicate dal revisore,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gli aspetti che riguardano le non conformità a leggi e regolamenti di cui sia venuto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 conoscenza nel corso della  revisione, a meno che non si tratti di aspetti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chiaramente irrilevanti.</a:t>
            </a:r>
          </a:p>
          <a:p>
            <a:pPr indent="-274320">
              <a:spcAft>
                <a:spcPts val="900"/>
              </a:spcAft>
            </a:pPr>
            <a:endParaRPr lang="it-IT" dirty="0">
              <a:latin typeface="Georgia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1A3FDC-3FA3-40E0-9302-558619B40C9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4836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F70857-E4D9-479E-A53C-A5ABFB879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0D2D1D-408C-4459-AE0E-D8750CBE90B0}"/>
              </a:ext>
            </a:extLst>
          </p:cNvPr>
          <p:cNvSpPr txBox="1"/>
          <p:nvPr/>
        </p:nvSpPr>
        <p:spPr>
          <a:xfrm>
            <a:off x="381000" y="1535098"/>
            <a:ext cx="8610600" cy="49530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dirty="0">
                <a:latin typeface="+mj-lt"/>
              </a:rPr>
              <a:t>Oggetto: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+mj-lt"/>
              </a:rPr>
              <a:t>Il presente principio </a:t>
            </a:r>
            <a:r>
              <a:rPr lang="it-IT" b="1" dirty="0">
                <a:latin typeface="+mj-lt"/>
              </a:rPr>
              <a:t>ISA Italia n. </a:t>
            </a:r>
            <a:r>
              <a:rPr lang="it-IT" b="1" dirty="0">
                <a:solidFill>
                  <a:srgbClr val="FF0000"/>
                </a:solidFill>
                <a:latin typeface="+mj-lt"/>
              </a:rPr>
              <a:t>250</a:t>
            </a:r>
            <a:r>
              <a:rPr lang="it-IT" dirty="0">
                <a:latin typeface="+mj-lt"/>
              </a:rPr>
              <a:t> tratta della responsabilità del revisore nel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+mj-lt"/>
              </a:rPr>
              <a:t>considerare leggi e regolamenti durante lo svolgimento della revisione contabile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+mj-lt"/>
              </a:rPr>
              <a:t>del bilancio.</a:t>
            </a:r>
          </a:p>
          <a:p>
            <a:pPr indent="-274320">
              <a:spcAft>
                <a:spcPts val="900"/>
              </a:spcAft>
            </a:pPr>
            <a:endParaRPr lang="it-IT" dirty="0">
              <a:latin typeface="+mj-lt"/>
            </a:endParaRP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+mj-lt"/>
              </a:rPr>
              <a:t>Il presente principio non si applica ad altri incarichi finalizzati a fornire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+mj-lt"/>
              </a:rPr>
              <a:t>un livello di attendibilità nei quali il revisore ha l’incarico specifico di verificare ed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+mj-lt"/>
              </a:rPr>
              <a:t>emettere una relazione in merito alla conformità a leggi o regolamenti specifici.</a:t>
            </a:r>
          </a:p>
          <a:p>
            <a:pPr indent="-274320">
              <a:spcAft>
                <a:spcPts val="900"/>
              </a:spcAft>
            </a:pPr>
            <a:endParaRPr lang="it-IT" dirty="0">
              <a:latin typeface="+mj-lt"/>
            </a:endParaRPr>
          </a:p>
          <a:p>
            <a:pPr indent="-274320">
              <a:spcAft>
                <a:spcPts val="900"/>
              </a:spcAft>
            </a:pPr>
            <a:endParaRPr lang="it-IT" sz="2000" dirty="0">
              <a:latin typeface="Georgia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951764-978B-4331-8B98-51D5D92F577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0839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95CC25-890B-4B8B-B641-777EF44A9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8DBD42-2378-47E3-AA38-D8858D9041CE}"/>
              </a:ext>
            </a:extLst>
          </p:cNvPr>
          <p:cNvSpPr txBox="1"/>
          <p:nvPr/>
        </p:nvSpPr>
        <p:spPr>
          <a:xfrm>
            <a:off x="655701" y="1335350"/>
            <a:ext cx="8080248" cy="5105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Comunicazione delle non conformità identificate o sospette</a:t>
            </a:r>
          </a:p>
          <a:p>
            <a:pPr indent="-274320">
              <a:spcAft>
                <a:spcPts val="900"/>
              </a:spcAft>
            </a:pPr>
            <a:endParaRPr lang="it-IT" sz="2000" b="1" i="1" dirty="0">
              <a:latin typeface="Georgia" pitchFamily="18" charset="0"/>
            </a:endParaRP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Comunicazione delle non conformità nella relazione di revisione sul bilancio</a:t>
            </a:r>
          </a:p>
          <a:p>
            <a:pPr>
              <a:spcAft>
                <a:spcPts val="900"/>
              </a:spcAft>
            </a:pPr>
            <a:endParaRPr lang="it-IT" dirty="0">
              <a:latin typeface="Georgia" pitchFamily="18" charset="0"/>
            </a:endParaRP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Se il revisore giunge alla conclusione che la non conformità abbia un effetto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significativo sul bilancio e che non sia stata adeguatamente rappresentata nel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bilancio, egli deve, in conformità al principio di revisione internazionale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ISA Italia n. 705, esprimere un giudizio con rilievi o un giudizio negativo sul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bilancio.</a:t>
            </a:r>
          </a:p>
          <a:p>
            <a:pPr indent="-274320">
              <a:spcAft>
                <a:spcPts val="900"/>
              </a:spcAft>
            </a:pPr>
            <a:endParaRPr lang="it-IT" sz="2000" b="1" i="1" dirty="0">
              <a:latin typeface="Georgia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7FB3FF-32F0-412C-AA33-A25DE66CC32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45792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3C66D9-9D52-4F73-840F-19143E480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D21B7E-06A1-4BF4-BD8A-33B676CEF108}"/>
              </a:ext>
            </a:extLst>
          </p:cNvPr>
          <p:cNvSpPr txBox="1"/>
          <p:nvPr/>
        </p:nvSpPr>
        <p:spPr>
          <a:xfrm>
            <a:off x="457200" y="1466850"/>
            <a:ext cx="8156448" cy="49530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Comunicazione delle non conformità identificate o sospette</a:t>
            </a:r>
          </a:p>
          <a:p>
            <a:pPr indent="-274320">
              <a:spcAft>
                <a:spcPts val="900"/>
              </a:spcAft>
            </a:pPr>
            <a:endParaRPr lang="it-IT" sz="2000" b="1" i="1" dirty="0">
              <a:latin typeface="Georgia" pitchFamily="18" charset="0"/>
            </a:endParaRP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Comunicazione delle non conformità alle autorità di vigilanza</a:t>
            </a: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it-IT" dirty="0">
              <a:latin typeface="Georgia" pitchFamily="18" charset="0"/>
            </a:endParaRP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Se il revisore ha identificato, o sospetta, una non conformità a leggi e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regolamenti, egli deve stabilire se abbia la responsabilità di comunicarla a soggetti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esterni all’impresa.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A8502E-3C69-4513-87FD-B49123F03760}"/>
              </a:ext>
            </a:extLst>
          </p:cNvPr>
          <p:cNvSpPr txBox="1"/>
          <p:nvPr/>
        </p:nvSpPr>
        <p:spPr>
          <a:xfrm>
            <a:off x="685800" y="3657600"/>
            <a:ext cx="914400" cy="914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endParaRPr lang="it-IT" sz="2000" dirty="0" err="1">
              <a:latin typeface="Georgia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847716-DA4B-4332-846A-BA1B5AF181A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6138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62C61F-3C03-45F2-A42F-F16AE3E24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06F159-62DA-40C3-9F5B-F7908DFAB9D4}"/>
              </a:ext>
            </a:extLst>
          </p:cNvPr>
          <p:cNvSpPr txBox="1"/>
          <p:nvPr/>
        </p:nvSpPr>
        <p:spPr>
          <a:xfrm>
            <a:off x="693801" y="1524000"/>
            <a:ext cx="8004048" cy="49530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Documentazione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Il revisore deve includere nella documentazione della revisione le non conformità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 leggi e regolamenti, identificate o sospette, nonché i risultati delle discussioni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 avute con la direzione e, ove applicabile, con i responsabili delle attività di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governance e con altri soggetti esterni all’impresa.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8073F3-40AF-462F-A8B4-A4800328CE1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1420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2AB30A-AD55-428B-B246-16DD44C27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96E669-CEE6-4B27-966C-0B02DC9520BF}"/>
              </a:ext>
            </a:extLst>
          </p:cNvPr>
          <p:cNvSpPr txBox="1"/>
          <p:nvPr/>
        </p:nvSpPr>
        <p:spPr>
          <a:xfrm>
            <a:off x="579501" y="1143000"/>
            <a:ext cx="8232648" cy="50292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b="1" i="1" dirty="0">
                <a:latin typeface="Georgia" pitchFamily="18" charset="0"/>
              </a:rPr>
              <a:t>Leggi e regolamenti cui è riconosciuto l’effetto diretto sulla </a:t>
            </a:r>
          </a:p>
          <a:p>
            <a:pPr indent="-274320">
              <a:spcAft>
                <a:spcPts val="900"/>
              </a:spcAft>
            </a:pPr>
            <a:r>
              <a:rPr lang="it-IT" b="1" i="1" dirty="0">
                <a:latin typeface="Georgia" pitchFamily="18" charset="0"/>
              </a:rPr>
              <a:t>determinazione di importi  e informativa significativi nel bilancio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Alcune leggi e regolamenti sono consolidati, conosciuti all’impresa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e nel settore in cui opera e sono rilevanti per il bilancio dell’impresa.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Tra le leggi e regolamenti possono figurare quelli che riguardano: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la forma e il contenuto del bilancio;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Problematiche relative all’informativa finanziaria specifica del settore;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Contabilizzazione di operazioni connesse ad appalti pubblici;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accantonamento o rilevazione degli oneri per imposte sul reddito ovvero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degli oneri previdenziali.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2F87A6-5039-43B6-B9F9-1A9A1CA4FDB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2848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BB0369-7557-4520-BC6C-CFBC5E57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43312A-7005-4762-987F-639012AC7402}"/>
              </a:ext>
            </a:extLst>
          </p:cNvPr>
          <p:cNvSpPr txBox="1"/>
          <p:nvPr/>
        </p:nvSpPr>
        <p:spPr>
          <a:xfrm>
            <a:off x="384699" y="1219200"/>
            <a:ext cx="8632794" cy="5009965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dirty="0">
                <a:latin typeface="Georgia" pitchFamily="18" charset="0"/>
              </a:rPr>
              <a:t>Effetto di leggi e regolamenti: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Le leggi e i regolamenti cui un’impresa è soggetta costituiscono il quadro normativo e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regolamentare, i cui effetti sul bilancio possono variare considerevolmente.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Le disposizioni di alcune leggi o regolamenti hanno un effetto diretto sul bilancio in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quanto determinano gli importi e l’informativa riportati nel bilancio di un’impresa.</a:t>
            </a:r>
          </a:p>
          <a:p>
            <a:pPr indent="-274320">
              <a:spcAft>
                <a:spcPts val="900"/>
              </a:spcAft>
            </a:pPr>
            <a:endParaRPr lang="it-IT" dirty="0">
              <a:latin typeface="Georgia" pitchFamily="18" charset="0"/>
            </a:endParaRP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Altre leggi o altri regolamenti devono essere rispettati dalla direzione o contengono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disposizioni che disciplinano lo svolgimento dell’attività da parte dell’impresa,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ma che hanno un effetto diretto sul suo bilancio.</a:t>
            </a:r>
          </a:p>
          <a:p>
            <a:pPr indent="-274320">
              <a:spcAft>
                <a:spcPts val="900"/>
              </a:spcAft>
            </a:pPr>
            <a:r>
              <a:rPr lang="it-IT" sz="2000" b="1" dirty="0">
                <a:latin typeface="Georgia" pitchFamily="18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41AFD5-AD0B-45CD-A353-BD65504A8CB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2997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F71232-830D-40DE-88F1-06E8B53DD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F88666-4AEC-4E0B-8BCF-C416623AFA65}"/>
              </a:ext>
            </a:extLst>
          </p:cNvPr>
          <p:cNvSpPr txBox="1"/>
          <p:nvPr/>
        </p:nvSpPr>
        <p:spPr>
          <a:xfrm>
            <a:off x="531876" y="1295400"/>
            <a:ext cx="8080248" cy="48768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dirty="0">
                <a:latin typeface="Georgia" pitchFamily="18" charset="0"/>
              </a:rPr>
              <a:t>Responsabilità connesse alla conformità a leggi e regolamenti</a:t>
            </a:r>
          </a:p>
          <a:p>
            <a:pPr indent="-274320">
              <a:spcAft>
                <a:spcPts val="900"/>
              </a:spcAft>
            </a:pPr>
            <a:r>
              <a:rPr lang="it-IT" sz="2000" u="sng" dirty="0">
                <a:latin typeface="Georgia" pitchFamily="18" charset="0"/>
              </a:rPr>
              <a:t>E’ responsabilità della direzione</a:t>
            </a:r>
            <a:r>
              <a:rPr lang="it-IT" sz="2000" dirty="0">
                <a:latin typeface="Georgia" pitchFamily="18" charset="0"/>
              </a:rPr>
              <a:t>, con la supervisione dei responsabili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delle attività di governance, di assicurare che la gestione dell’impresa 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avvenga in conformità alle disposizioni di leggi e regolamenti, incluso il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rispetto di quelle disposizioni che determinano gli importi e l’informativa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riportati nel bilancio di un’impresa.</a:t>
            </a:r>
          </a:p>
          <a:p>
            <a:pPr indent="-274320">
              <a:spcAft>
                <a:spcPts val="900"/>
              </a:spcAft>
            </a:pPr>
            <a:endParaRPr lang="it-IT" sz="2000" dirty="0">
              <a:latin typeface="Georgia" pitchFamily="18" charset="0"/>
            </a:endParaRPr>
          </a:p>
          <a:p>
            <a:pPr indent="-274320">
              <a:spcAft>
                <a:spcPts val="900"/>
              </a:spcAft>
            </a:pPr>
            <a:r>
              <a:rPr lang="it-IT" sz="2000" u="sng" dirty="0">
                <a:latin typeface="Georgia" pitchFamily="18" charset="0"/>
              </a:rPr>
              <a:t>E’ responsabilità del revisore </a:t>
            </a:r>
            <a:r>
              <a:rPr lang="it-IT" sz="2000" dirty="0">
                <a:latin typeface="Georgia" pitchFamily="18" charset="0"/>
              </a:rPr>
              <a:t>acquisire una ragionevole sicurezza che il 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Bilancio nel suo complesso non contenga errori significativi dovuti a frodi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O comportamenti o eventi non intenzionali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5A3342-111A-4F2E-886D-A3C54DF6203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9240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E61C56-B8E2-4FA0-AC9B-EA85993A0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B870C1-AF6C-4DD9-BA9D-7735B8AB91C8}"/>
              </a:ext>
            </a:extLst>
          </p:cNvPr>
          <p:cNvSpPr txBox="1"/>
          <p:nvPr/>
        </p:nvSpPr>
        <p:spPr>
          <a:xfrm>
            <a:off x="457200" y="1524000"/>
            <a:ext cx="8156448" cy="46482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dirty="0">
                <a:latin typeface="Georgia" pitchFamily="18" charset="0"/>
              </a:rPr>
              <a:t>La ragionevole sicurezza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I principi di revisione richiedono al revisore di acquisire, come base per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il proprio giudizio, una ragionevole sicurezza che il bilancio nel suo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complesso non contenga errori significativi, siano essi dovuti a frodi o a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comportamenti o eventi non intenzionali.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Per ragionevole sicurezza si intende un </a:t>
            </a:r>
            <a:r>
              <a:rPr lang="it-IT" u="sng" dirty="0">
                <a:latin typeface="Georgia" pitchFamily="18" charset="0"/>
              </a:rPr>
              <a:t>livello elevato </a:t>
            </a:r>
            <a:r>
              <a:rPr lang="it-IT" dirty="0">
                <a:latin typeface="Georgia" pitchFamily="18" charset="0"/>
              </a:rPr>
              <a:t>di sicurezza. Essa si ottiene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quando il revisore ha acquisito </a:t>
            </a:r>
            <a:r>
              <a:rPr lang="it-IT" u="sng" dirty="0">
                <a:latin typeface="Georgia" pitchFamily="18" charset="0"/>
              </a:rPr>
              <a:t>elementi probativi sufficienti e appropriati </a:t>
            </a:r>
            <a:r>
              <a:rPr lang="it-IT" dirty="0">
                <a:latin typeface="Georgia" pitchFamily="18" charset="0"/>
              </a:rPr>
              <a:t>per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ridurre il </a:t>
            </a:r>
            <a:r>
              <a:rPr lang="it-IT" u="sng" dirty="0">
                <a:latin typeface="Georgia" pitchFamily="18" charset="0"/>
              </a:rPr>
              <a:t>rischio di revisione </a:t>
            </a:r>
            <a:r>
              <a:rPr lang="it-IT" dirty="0">
                <a:latin typeface="Georgia" pitchFamily="18" charset="0"/>
              </a:rPr>
              <a:t>(ossia il rischio che il revisore esprima un giudizio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inappropriato in presenza di un bilancio significativamente errato) ad un livello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accettabilmente basso.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F1E571A-19A9-4533-AC6D-C9EBD7AB2DC0}"/>
              </a:ext>
            </a:extLst>
          </p:cNvPr>
          <p:cNvCxnSpPr>
            <a:cxnSpLocks/>
          </p:cNvCxnSpPr>
          <p:nvPr/>
        </p:nvCxnSpPr>
        <p:spPr>
          <a:xfrm>
            <a:off x="3352800" y="4572000"/>
            <a:ext cx="918974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Scroll: Horizontal 9">
            <a:extLst>
              <a:ext uri="{FF2B5EF4-FFF2-40B4-BE49-F238E27FC236}">
                <a16:creationId xmlns:a16="http://schemas.microsoft.com/office/drawing/2014/main" id="{823F89F8-9C6D-4DC8-A0D7-73EAA11C9F6F}"/>
              </a:ext>
            </a:extLst>
          </p:cNvPr>
          <p:cNvSpPr/>
          <p:nvPr/>
        </p:nvSpPr>
        <p:spPr bwMode="ltGray">
          <a:xfrm>
            <a:off x="4271774" y="5326602"/>
            <a:ext cx="2740152" cy="1150398"/>
          </a:xfrm>
          <a:prstGeom prst="horizontalScroll">
            <a:avLst/>
          </a:prstGeom>
          <a:ln w="9525">
            <a:solidFill>
              <a:srgbClr val="00206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 err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6773BA-F1C9-4179-BB6D-FE522E546710}"/>
              </a:ext>
            </a:extLst>
          </p:cNvPr>
          <p:cNvSpPr txBox="1"/>
          <p:nvPr/>
        </p:nvSpPr>
        <p:spPr>
          <a:xfrm>
            <a:off x="4508791" y="5508558"/>
            <a:ext cx="2438400" cy="1255779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1200" dirty="0">
                <a:latin typeface="Georgia" pitchFamily="18" charset="0"/>
              </a:rPr>
              <a:t>Il rischio che il revisore esprima un giudizio inappropriato in presenza di un bilancio significativamente errato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BE123A-65AE-4D7B-A0F5-54C1CF924A9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7746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8B7791-03F9-43E3-8EB5-588584EF6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5B70E0-7493-4C21-BE1E-32D57D42D401}"/>
              </a:ext>
            </a:extLst>
          </p:cNvPr>
          <p:cNvSpPr txBox="1"/>
          <p:nvPr/>
        </p:nvSpPr>
        <p:spPr>
          <a:xfrm>
            <a:off x="533400" y="1524000"/>
            <a:ext cx="8080248" cy="49530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Nell’effettuare la revisione contabile del bilancio, il revisore tiene conto 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del quadro normativo e regolamentare applicabile. A causa dei limiti 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intrinseci della revisione contabile, esiste il rischio inevitabile che alcuni 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errori significativi presenti nel bilancio possano non essere individuati, 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nonostante la revisione sia stata pianificata nel modo appropriato e svolta 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in conformità ai principi di revisione. </a:t>
            </a:r>
          </a:p>
          <a:p>
            <a:pPr indent="-274320">
              <a:spcAft>
                <a:spcPts val="900"/>
              </a:spcAft>
            </a:pPr>
            <a:endParaRPr lang="it-IT" sz="2000" dirty="0">
              <a:latin typeface="Georgia" pitchFamily="18" charset="0"/>
            </a:endParaRP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A causa dei limiti intrinseci della revisione contabile, esiste il rischio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inevitabile che alcuni errori significativi presenti nel bilancio possano non 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essere individuati, nonostante la revisione sia stata pianificata nel modo </a:t>
            </a:r>
          </a:p>
          <a:p>
            <a:pPr indent="-274320">
              <a:spcAft>
                <a:spcPts val="900"/>
              </a:spcAft>
            </a:pPr>
            <a:r>
              <a:rPr lang="it-IT" sz="2000" dirty="0">
                <a:latin typeface="Georgia" pitchFamily="18" charset="0"/>
              </a:rPr>
              <a:t>appropriato e svolta in conformità ai principi di revisione.</a:t>
            </a:r>
          </a:p>
          <a:p>
            <a:pPr indent="-274320">
              <a:spcAft>
                <a:spcPts val="900"/>
              </a:spcAft>
            </a:pPr>
            <a:endParaRPr lang="it-IT" sz="2000" dirty="0">
              <a:latin typeface="Georgia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331C98-2DC3-45DA-85BF-EC79C5CF0CB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7901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C93966-E44C-438F-A668-C642397A5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BF2764-1FEC-4D21-802D-95B6FA3D43A7}"/>
              </a:ext>
            </a:extLst>
          </p:cNvPr>
          <p:cNvSpPr txBox="1"/>
          <p:nvPr/>
        </p:nvSpPr>
        <p:spPr>
          <a:xfrm>
            <a:off x="533400" y="953198"/>
            <a:ext cx="8080248" cy="5752401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Acquisire una comprensione del quadro normativo e </a:t>
            </a:r>
          </a:p>
          <a:p>
            <a:pPr indent="-274320">
              <a:spcAft>
                <a:spcPts val="900"/>
              </a:spcAft>
            </a:pPr>
            <a:r>
              <a:rPr lang="it-IT" sz="2000" b="1" i="1" dirty="0">
                <a:latin typeface="Georgia" pitchFamily="18" charset="0"/>
              </a:rPr>
              <a:t>regolamentare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Per acquisire una comprensione generale del quadro normativo e regolamentare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e delle modalità con cui l’impresa rispetta tale quadro, il revisore può ad esempio: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Georgia" pitchFamily="18" charset="0"/>
              </a:rPr>
              <a:t>Avvalersi della comprensione acquisita relativamente al settore dell’impresa,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al quadro regolamentare e agli altri fattori esterni;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Georgia" pitchFamily="18" charset="0"/>
              </a:rPr>
              <a:t>Aggiornare la conoscenza di quelle leggi e di quei regolamenti che hanno un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effetto diretto sugli importi e sull’informativa riportati in bilancio;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Georgia" pitchFamily="18" charset="0"/>
              </a:rPr>
              <a:t>Svolgere indagini presso la direzione in merito ad altre leggi o regolamenti che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possano avere un effetto determinante sull’attività dell’impresa;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Georgia" pitchFamily="18" charset="0"/>
              </a:rPr>
              <a:t>Svolgere indagini presso la direzione sulle direttive e sulle procedure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dell’impresa aventi ad oggetto la conformità alle leggi e regolamenti;</a:t>
            </a:r>
          </a:p>
          <a:p>
            <a:pPr marL="285750" indent="-285750"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Georgia" pitchFamily="18" charset="0"/>
              </a:rPr>
              <a:t>Svolgere indagini presso la direzione sulle direttive e sulle procedure adottate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ai fini dell’identificazione, valutazione e contabilizzazione delle contestazioni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 ricevute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AC0F76-C65E-47B9-817B-88162E8B6B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80787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7134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861708-BB40-4A40-B0D5-37C1BCDD9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EAE22A-D27C-4EFD-82A6-AD5754FD96EC}"/>
              </a:ext>
            </a:extLst>
          </p:cNvPr>
          <p:cNvSpPr txBox="1"/>
          <p:nvPr/>
        </p:nvSpPr>
        <p:spPr>
          <a:xfrm>
            <a:off x="608076" y="1143000"/>
            <a:ext cx="7927848" cy="53340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Di seguito sono riportati esempi di tipologie di direttive e procedure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che un’impresa può mettere in atto per favorire la prevenzione e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l’individuazione delle non conformità a leggi e regolamenti :</a:t>
            </a: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monitoraggio degli obblighi previsti dalla legge e accertamento che le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procedure operative siano configurate in maniera tale da rispettare tali obblighi;</a:t>
            </a: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istituzione e gestione di appropriati sistemi di controllo interno;</a:t>
            </a: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redazione, divulgazione e applicazione di un codice di comportamento;</a:t>
            </a: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accertamento che il personale dipendente sia adeguatamente preparato e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comprenda il codice di comportamento;</a:t>
            </a: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monitoraggio del rispetto del codice di comportamento e adozione di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appropriate misure disciplinari nei</a:t>
            </a: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confronti del personale dipendente che non si conformi ad esso;</a:t>
            </a:r>
          </a:p>
          <a:p>
            <a:pPr marL="6858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eorgia" pitchFamily="18" charset="0"/>
              </a:rPr>
              <a:t>utilizzo di consulenti legali per l’assistenza e il monitoraggio degli obblighi </a:t>
            </a:r>
          </a:p>
          <a:p>
            <a:pPr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di legge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794E01-70CE-431F-8A21-AABDE8FA435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9370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9D528A-2F10-4324-8653-7ADB3A602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243BA7-6C8D-40C2-B7E6-C691F7F757C0}"/>
              </a:ext>
            </a:extLst>
          </p:cNvPr>
          <p:cNvSpPr txBox="1"/>
          <p:nvPr/>
        </p:nvSpPr>
        <p:spPr>
          <a:xfrm>
            <a:off x="381000" y="1295400"/>
            <a:ext cx="8382000" cy="5105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Nel caso di imprese di grandi dimensioni, le suddette direttive e procedure possono </a:t>
            </a:r>
          </a:p>
          <a:p>
            <a:pPr indent="-274320">
              <a:spcAft>
                <a:spcPts val="900"/>
              </a:spcAft>
            </a:pPr>
            <a:r>
              <a:rPr lang="it-IT" dirty="0">
                <a:latin typeface="Georgia" pitchFamily="18" charset="0"/>
              </a:rPr>
              <a:t>essere integrate assegnando appropriate responsabilità a:</a:t>
            </a:r>
          </a:p>
          <a:p>
            <a:pPr indent="-274320">
              <a:spcAft>
                <a:spcPts val="900"/>
              </a:spcAft>
            </a:pPr>
            <a:endParaRPr lang="it-IT" dirty="0">
              <a:latin typeface="Georgia" pitchFamily="18" charset="0"/>
            </a:endParaRP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una funzione di revisione interna;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un comitato per il controllo interno e la revisione contabile;</a:t>
            </a:r>
          </a:p>
          <a:p>
            <a:pPr marL="11430" indent="-285750"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eorgia" pitchFamily="18" charset="0"/>
              </a:rPr>
              <a:t>una funzione per la verifica della conformità.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4BF483-1C71-4B20-9837-EDFE8D095B6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7412"/>
            <a:ext cx="1099572" cy="909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2296491"/>
      </p:ext>
    </p:extLst>
  </p:cSld>
  <p:clrMapOvr>
    <a:masterClrMapping/>
  </p:clrMapOvr>
</p:sld>
</file>

<file path=ppt/theme/theme1.xml><?xml version="1.0" encoding="utf-8"?>
<a:theme xmlns:a="http://schemas.openxmlformats.org/drawingml/2006/main" name="PwC">
  <a:themeElements>
    <a:clrScheme name="PwC Red">
      <a:dk1>
        <a:srgbClr val="000000"/>
      </a:dk1>
      <a:lt1>
        <a:srgbClr val="FFFFFF"/>
      </a:lt1>
      <a:dk2>
        <a:srgbClr val="E0301E"/>
      </a:dk2>
      <a:lt2>
        <a:srgbClr val="FFFFFF"/>
      </a:lt2>
      <a:accent1>
        <a:srgbClr val="E0301E"/>
      </a:accent1>
      <a:accent2>
        <a:srgbClr val="A32020"/>
      </a:accent2>
      <a:accent3>
        <a:srgbClr val="DB536A"/>
      </a:accent3>
      <a:accent4>
        <a:srgbClr val="602320"/>
      </a:accent4>
      <a:accent5>
        <a:srgbClr val="FFB600"/>
      </a:accent5>
      <a:accent6>
        <a:srgbClr val="DC6900"/>
      </a:accent6>
      <a:hlink>
        <a:srgbClr val="E0301E"/>
      </a:hlink>
      <a:folHlink>
        <a:srgbClr val="E0301E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ZMExtensions</vt:lpwstr>
  </property>
  <property fmtid="{D5CDD505-2E9C-101B-9397-08002B2CF9AE}" pid="3" name="SizeBefore">
    <vt:lpwstr>230674</vt:lpwstr>
  </property>
  <property fmtid="{D5CDD505-2E9C-101B-9397-08002B2CF9AE}" pid="4" name="OptimizationTime">
    <vt:lpwstr>20241121_1100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22267</TotalTime>
  <Words>2062</Words>
  <Application>Microsoft Office PowerPoint</Application>
  <PresentationFormat>On-screen Show (4:3)</PresentationFormat>
  <Paragraphs>230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Georgia</vt:lpstr>
      <vt:lpstr>Georgia </vt:lpstr>
      <vt:lpstr>Wingdings</vt:lpstr>
      <vt:lpstr>PwC</vt:lpstr>
      <vt:lpstr>1_Custom Design</vt:lpstr>
      <vt:lpstr>Custom Design</vt:lpstr>
      <vt:lpstr>Principio di revisione internazionale ISA ITALIA 250  LA CONSIDERAZIONE DI LEGGI E REGOLAMENTI NELLA REVISIONE CONTABILE DEL BILANCIO    Dott. Giovanni Verde– Dottore commercialista e revisore dei conti  Torre del Greco (NA), 5 novembre 2024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Il presente principio di revisione distingue le responsabilità del revisore in relazione alla conformità a due diverse categorie di leggi e regolamenti, come riportato di seguito:      </vt:lpstr>
      <vt:lpstr>PowerPoint Presentation</vt:lpstr>
      <vt:lpstr>PowerPoint Presentation</vt:lpstr>
      <vt:lpstr>PowerPoint Presentation</vt:lpstr>
      <vt:lpstr>PowerPoint Presentation</vt:lpstr>
      <vt:lpstr>Il revisore deve svolgere le seguenti procedure di revisione volte a favorire l’identificazione dei casi di non conformità alle altre leggi e regolamenti che possono avere un effetto significativo sul bilancio: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Orsolya-Maria Sauerbrey</Manager>
  <Company>PwC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audit reform</dc:title>
  <dc:creator>Orsolya-Maria Sauerbrey</dc:creator>
  <cp:lastModifiedBy>Author</cp:lastModifiedBy>
  <cp:revision>1712</cp:revision>
  <cp:lastPrinted>2018-03-14T17:02:20Z</cp:lastPrinted>
  <dcterms:created xsi:type="dcterms:W3CDTF">2010-09-07T13:26:45Z</dcterms:created>
  <dcterms:modified xsi:type="dcterms:W3CDTF">2024-11-04T08:34:23Z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6</vt:lpwstr>
  </property>
</Properties>
</file>