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96" r:id="rId2"/>
    <p:sldId id="404" r:id="rId3"/>
    <p:sldId id="456" r:id="rId4"/>
    <p:sldId id="428" r:id="rId5"/>
    <p:sldId id="458" r:id="rId6"/>
    <p:sldId id="459" r:id="rId7"/>
    <p:sldId id="460" r:id="rId8"/>
    <p:sldId id="461" r:id="rId9"/>
    <p:sldId id="479" r:id="rId10"/>
    <p:sldId id="480" r:id="rId11"/>
    <p:sldId id="463" r:id="rId12"/>
    <p:sldId id="468" r:id="rId13"/>
    <p:sldId id="462" r:id="rId14"/>
    <p:sldId id="465" r:id="rId15"/>
    <p:sldId id="481" r:id="rId16"/>
    <p:sldId id="466" r:id="rId17"/>
    <p:sldId id="467" r:id="rId18"/>
    <p:sldId id="469" r:id="rId19"/>
    <p:sldId id="470" r:id="rId20"/>
    <p:sldId id="472" r:id="rId21"/>
    <p:sldId id="473" r:id="rId22"/>
    <p:sldId id="474" r:id="rId23"/>
    <p:sldId id="475" r:id="rId24"/>
    <p:sldId id="476" r:id="rId25"/>
    <p:sldId id="477" r:id="rId26"/>
    <p:sldId id="478" r:id="rId27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BD8E66-D254-47E6-B2DE-047F92EB0C9C}" v="30" dt="2021-11-24T17:09:56.8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9" autoAdjust="0"/>
    <p:restoredTop sz="94684" autoAdjust="0"/>
  </p:normalViewPr>
  <p:slideViewPr>
    <p:cSldViewPr>
      <p:cViewPr varScale="1">
        <p:scale>
          <a:sx n="81" d="100"/>
          <a:sy n="81" d="100"/>
        </p:scale>
        <p:origin x="12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i Verde" userId="d5dc2423-7363-4f52-84c6-1508ec9f9656" providerId="ADAL" clId="{6ABD8E66-D254-47E6-B2DE-047F92EB0C9C}"/>
    <pc:docChg chg="custSel addSld delSld modSld modMainMaster">
      <pc:chgData name="Giovanni Verde" userId="d5dc2423-7363-4f52-84c6-1508ec9f9656" providerId="ADAL" clId="{6ABD8E66-D254-47E6-B2DE-047F92EB0C9C}" dt="2021-11-24T17:10:27.134" v="41" actId="1036"/>
      <pc:docMkLst>
        <pc:docMk/>
      </pc:docMkLst>
      <pc:sldChg chg="del">
        <pc:chgData name="Giovanni Verde" userId="d5dc2423-7363-4f52-84c6-1508ec9f9656" providerId="ADAL" clId="{6ABD8E66-D254-47E6-B2DE-047F92EB0C9C}" dt="2021-11-24T17:08:19.931" v="2" actId="47"/>
        <pc:sldMkLst>
          <pc:docMk/>
          <pc:sldMk cId="0" sldId="379"/>
        </pc:sldMkLst>
      </pc:sldChg>
      <pc:sldChg chg="addSp delSp modSp add mod">
        <pc:chgData name="Giovanni Verde" userId="d5dc2423-7363-4f52-84c6-1508ec9f9656" providerId="ADAL" clId="{6ABD8E66-D254-47E6-B2DE-047F92EB0C9C}" dt="2021-11-24T17:09:45.545" v="35" actId="1076"/>
        <pc:sldMkLst>
          <pc:docMk/>
          <pc:sldMk cId="2582821163" sldId="396"/>
        </pc:sldMkLst>
        <pc:spChg chg="mod">
          <ac:chgData name="Giovanni Verde" userId="d5dc2423-7363-4f52-84c6-1508ec9f9656" providerId="ADAL" clId="{6ABD8E66-D254-47E6-B2DE-047F92EB0C9C}" dt="2021-11-24T17:08:44.844" v="5" actId="255"/>
          <ac:spMkLst>
            <pc:docMk/>
            <pc:sldMk cId="2582821163" sldId="396"/>
            <ac:spMk id="2" creationId="{00000000-0000-0000-0000-000000000000}"/>
          </ac:spMkLst>
        </pc:spChg>
        <pc:picChg chg="del">
          <ac:chgData name="Giovanni Verde" userId="d5dc2423-7363-4f52-84c6-1508ec9f9656" providerId="ADAL" clId="{6ABD8E66-D254-47E6-B2DE-047F92EB0C9C}" dt="2021-11-24T17:08:12.675" v="1" actId="478"/>
          <ac:picMkLst>
            <pc:docMk/>
            <pc:sldMk cId="2582821163" sldId="396"/>
            <ac:picMk id="4" creationId="{98FBAACF-5423-477E-8218-F09E55267423}"/>
          </ac:picMkLst>
        </pc:picChg>
        <pc:picChg chg="add mod">
          <ac:chgData name="Giovanni Verde" userId="d5dc2423-7363-4f52-84c6-1508ec9f9656" providerId="ADAL" clId="{6ABD8E66-D254-47E6-B2DE-047F92EB0C9C}" dt="2021-11-24T17:09:45.545" v="35" actId="1076"/>
          <ac:picMkLst>
            <pc:docMk/>
            <pc:sldMk cId="2582821163" sldId="396"/>
            <ac:picMk id="5" creationId="{2CB7B6E9-DCF6-41F9-93D7-D324313CC2EF}"/>
          </ac:picMkLst>
        </pc:picChg>
      </pc:sldChg>
      <pc:sldChg chg="delSp">
        <pc:chgData name="Giovanni Verde" userId="d5dc2423-7363-4f52-84c6-1508ec9f9656" providerId="ADAL" clId="{6ABD8E66-D254-47E6-B2DE-047F92EB0C9C}" dt="2021-11-24T17:08:49.863" v="6" actId="478"/>
        <pc:sldMkLst>
          <pc:docMk/>
          <pc:sldMk cId="2583542250" sldId="404"/>
        </pc:sldMkLst>
        <pc:picChg chg="del">
          <ac:chgData name="Giovanni Verde" userId="d5dc2423-7363-4f52-84c6-1508ec9f9656" providerId="ADAL" clId="{6ABD8E66-D254-47E6-B2DE-047F92EB0C9C}" dt="2021-11-24T17:08:49.863" v="6" actId="478"/>
          <ac:picMkLst>
            <pc:docMk/>
            <pc:sldMk cId="2583542250" sldId="404"/>
            <ac:picMk id="2055" creationId="{00000000-0000-0000-0000-000000000000}"/>
          </ac:picMkLst>
        </pc:picChg>
      </pc:sldChg>
      <pc:sldChg chg="del">
        <pc:chgData name="Giovanni Verde" userId="d5dc2423-7363-4f52-84c6-1508ec9f9656" providerId="ADAL" clId="{6ABD8E66-D254-47E6-B2DE-047F92EB0C9C}" dt="2021-11-24T17:09:33.079" v="32" actId="47"/>
        <pc:sldMkLst>
          <pc:docMk/>
          <pc:sldMk cId="88084490" sldId="426"/>
        </pc:sldMkLst>
      </pc:sldChg>
      <pc:sldChg chg="delSp">
        <pc:chgData name="Giovanni Verde" userId="d5dc2423-7363-4f52-84c6-1508ec9f9656" providerId="ADAL" clId="{6ABD8E66-D254-47E6-B2DE-047F92EB0C9C}" dt="2021-11-24T17:08:54.186" v="8" actId="478"/>
        <pc:sldMkLst>
          <pc:docMk/>
          <pc:sldMk cId="829329680" sldId="428"/>
        </pc:sldMkLst>
        <pc:picChg chg="del">
          <ac:chgData name="Giovanni Verde" userId="d5dc2423-7363-4f52-84c6-1508ec9f9656" providerId="ADAL" clId="{6ABD8E66-D254-47E6-B2DE-047F92EB0C9C}" dt="2021-11-24T17:08:54.186" v="8" actId="478"/>
          <ac:picMkLst>
            <pc:docMk/>
            <pc:sldMk cId="829329680" sldId="428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8:52.860" v="7" actId="478"/>
        <pc:sldMkLst>
          <pc:docMk/>
          <pc:sldMk cId="2043388287" sldId="456"/>
        </pc:sldMkLst>
        <pc:picChg chg="del">
          <ac:chgData name="Giovanni Verde" userId="d5dc2423-7363-4f52-84c6-1508ec9f9656" providerId="ADAL" clId="{6ABD8E66-D254-47E6-B2DE-047F92EB0C9C}" dt="2021-11-24T17:08:52.860" v="7" actId="478"/>
          <ac:picMkLst>
            <pc:docMk/>
            <pc:sldMk cId="2043388287" sldId="456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8:55.694" v="9" actId="478"/>
        <pc:sldMkLst>
          <pc:docMk/>
          <pc:sldMk cId="2836349818" sldId="458"/>
        </pc:sldMkLst>
        <pc:picChg chg="del">
          <ac:chgData name="Giovanni Verde" userId="d5dc2423-7363-4f52-84c6-1508ec9f9656" providerId="ADAL" clId="{6ABD8E66-D254-47E6-B2DE-047F92EB0C9C}" dt="2021-11-24T17:08:55.694" v="9" actId="478"/>
          <ac:picMkLst>
            <pc:docMk/>
            <pc:sldMk cId="2836349818" sldId="458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8:57.008" v="10" actId="478"/>
        <pc:sldMkLst>
          <pc:docMk/>
          <pc:sldMk cId="154568061" sldId="459"/>
        </pc:sldMkLst>
        <pc:picChg chg="del">
          <ac:chgData name="Giovanni Verde" userId="d5dc2423-7363-4f52-84c6-1508ec9f9656" providerId="ADAL" clId="{6ABD8E66-D254-47E6-B2DE-047F92EB0C9C}" dt="2021-11-24T17:08:57.008" v="10" actId="478"/>
          <ac:picMkLst>
            <pc:docMk/>
            <pc:sldMk cId="154568061" sldId="459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8:58.952" v="11" actId="478"/>
        <pc:sldMkLst>
          <pc:docMk/>
          <pc:sldMk cId="2291238821" sldId="460"/>
        </pc:sldMkLst>
        <pc:picChg chg="del">
          <ac:chgData name="Giovanni Verde" userId="d5dc2423-7363-4f52-84c6-1508ec9f9656" providerId="ADAL" clId="{6ABD8E66-D254-47E6-B2DE-047F92EB0C9C}" dt="2021-11-24T17:08:58.952" v="11" actId="478"/>
          <ac:picMkLst>
            <pc:docMk/>
            <pc:sldMk cId="2291238821" sldId="460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00.546" v="12" actId="478"/>
        <pc:sldMkLst>
          <pc:docMk/>
          <pc:sldMk cId="2219768976" sldId="461"/>
        </pc:sldMkLst>
        <pc:picChg chg="del">
          <ac:chgData name="Giovanni Verde" userId="d5dc2423-7363-4f52-84c6-1508ec9f9656" providerId="ADAL" clId="{6ABD8E66-D254-47E6-B2DE-047F92EB0C9C}" dt="2021-11-24T17:09:00.546" v="12" actId="478"/>
          <ac:picMkLst>
            <pc:docMk/>
            <pc:sldMk cId="2219768976" sldId="461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10.236" v="17" actId="478"/>
        <pc:sldMkLst>
          <pc:docMk/>
          <pc:sldMk cId="1536627992" sldId="462"/>
        </pc:sldMkLst>
        <pc:picChg chg="del">
          <ac:chgData name="Giovanni Verde" userId="d5dc2423-7363-4f52-84c6-1508ec9f9656" providerId="ADAL" clId="{6ABD8E66-D254-47E6-B2DE-047F92EB0C9C}" dt="2021-11-24T17:09:10.236" v="17" actId="478"/>
          <ac:picMkLst>
            <pc:docMk/>
            <pc:sldMk cId="1536627992" sldId="462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07.660" v="15" actId="478"/>
        <pc:sldMkLst>
          <pc:docMk/>
          <pc:sldMk cId="184388387" sldId="463"/>
        </pc:sldMkLst>
        <pc:picChg chg="del">
          <ac:chgData name="Giovanni Verde" userId="d5dc2423-7363-4f52-84c6-1508ec9f9656" providerId="ADAL" clId="{6ABD8E66-D254-47E6-B2DE-047F92EB0C9C}" dt="2021-11-24T17:09:07.660" v="15" actId="478"/>
          <ac:picMkLst>
            <pc:docMk/>
            <pc:sldMk cId="184388387" sldId="463"/>
            <ac:picMk id="2055" creationId="{00000000-0000-0000-0000-000000000000}"/>
          </ac:picMkLst>
        </pc:picChg>
      </pc:sldChg>
      <pc:sldChg chg="delSp modSp">
        <pc:chgData name="Giovanni Verde" userId="d5dc2423-7363-4f52-84c6-1508ec9f9656" providerId="ADAL" clId="{6ABD8E66-D254-47E6-B2DE-047F92EB0C9C}" dt="2021-11-24T17:09:12.015" v="19" actId="478"/>
        <pc:sldMkLst>
          <pc:docMk/>
          <pc:sldMk cId="103964159" sldId="465"/>
        </pc:sldMkLst>
        <pc:picChg chg="del mod">
          <ac:chgData name="Giovanni Verde" userId="d5dc2423-7363-4f52-84c6-1508ec9f9656" providerId="ADAL" clId="{6ABD8E66-D254-47E6-B2DE-047F92EB0C9C}" dt="2021-11-24T17:09:12.015" v="19" actId="478"/>
          <ac:picMkLst>
            <pc:docMk/>
            <pc:sldMk cId="103964159" sldId="465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14.473" v="21" actId="478"/>
        <pc:sldMkLst>
          <pc:docMk/>
          <pc:sldMk cId="1580471422" sldId="466"/>
        </pc:sldMkLst>
        <pc:picChg chg="del">
          <ac:chgData name="Giovanni Verde" userId="d5dc2423-7363-4f52-84c6-1508ec9f9656" providerId="ADAL" clId="{6ABD8E66-D254-47E6-B2DE-047F92EB0C9C}" dt="2021-11-24T17:09:14.473" v="21" actId="478"/>
          <ac:picMkLst>
            <pc:docMk/>
            <pc:sldMk cId="1580471422" sldId="466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16.147" v="22" actId="478"/>
        <pc:sldMkLst>
          <pc:docMk/>
          <pc:sldMk cId="1805786833" sldId="467"/>
        </pc:sldMkLst>
        <pc:picChg chg="del">
          <ac:chgData name="Giovanni Verde" userId="d5dc2423-7363-4f52-84c6-1508ec9f9656" providerId="ADAL" clId="{6ABD8E66-D254-47E6-B2DE-047F92EB0C9C}" dt="2021-11-24T17:09:16.147" v="22" actId="478"/>
          <ac:picMkLst>
            <pc:docMk/>
            <pc:sldMk cId="1805786833" sldId="467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08.930" v="16" actId="478"/>
        <pc:sldMkLst>
          <pc:docMk/>
          <pc:sldMk cId="2278737089" sldId="468"/>
        </pc:sldMkLst>
        <pc:picChg chg="del">
          <ac:chgData name="Giovanni Verde" userId="d5dc2423-7363-4f52-84c6-1508ec9f9656" providerId="ADAL" clId="{6ABD8E66-D254-47E6-B2DE-047F92EB0C9C}" dt="2021-11-24T17:09:08.930" v="16" actId="478"/>
          <ac:picMkLst>
            <pc:docMk/>
            <pc:sldMk cId="2278737089" sldId="468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17.637" v="23" actId="478"/>
        <pc:sldMkLst>
          <pc:docMk/>
          <pc:sldMk cId="660817547" sldId="469"/>
        </pc:sldMkLst>
        <pc:picChg chg="del">
          <ac:chgData name="Giovanni Verde" userId="d5dc2423-7363-4f52-84c6-1508ec9f9656" providerId="ADAL" clId="{6ABD8E66-D254-47E6-B2DE-047F92EB0C9C}" dt="2021-11-24T17:09:17.637" v="23" actId="478"/>
          <ac:picMkLst>
            <pc:docMk/>
            <pc:sldMk cId="660817547" sldId="469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19.263" v="24" actId="478"/>
        <pc:sldMkLst>
          <pc:docMk/>
          <pc:sldMk cId="581196816" sldId="470"/>
        </pc:sldMkLst>
        <pc:picChg chg="del">
          <ac:chgData name="Giovanni Verde" userId="d5dc2423-7363-4f52-84c6-1508ec9f9656" providerId="ADAL" clId="{6ABD8E66-D254-47E6-B2DE-047F92EB0C9C}" dt="2021-11-24T17:09:19.263" v="24" actId="478"/>
          <ac:picMkLst>
            <pc:docMk/>
            <pc:sldMk cId="581196816" sldId="470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20.672" v="25" actId="478"/>
        <pc:sldMkLst>
          <pc:docMk/>
          <pc:sldMk cId="1249642987" sldId="472"/>
        </pc:sldMkLst>
        <pc:picChg chg="del">
          <ac:chgData name="Giovanni Verde" userId="d5dc2423-7363-4f52-84c6-1508ec9f9656" providerId="ADAL" clId="{6ABD8E66-D254-47E6-B2DE-047F92EB0C9C}" dt="2021-11-24T17:09:20.672" v="25" actId="478"/>
          <ac:picMkLst>
            <pc:docMk/>
            <pc:sldMk cId="1249642987" sldId="472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22.344" v="26" actId="478"/>
        <pc:sldMkLst>
          <pc:docMk/>
          <pc:sldMk cId="817800412" sldId="473"/>
        </pc:sldMkLst>
        <pc:picChg chg="del">
          <ac:chgData name="Giovanni Verde" userId="d5dc2423-7363-4f52-84c6-1508ec9f9656" providerId="ADAL" clId="{6ABD8E66-D254-47E6-B2DE-047F92EB0C9C}" dt="2021-11-24T17:09:22.344" v="26" actId="478"/>
          <ac:picMkLst>
            <pc:docMk/>
            <pc:sldMk cId="817800412" sldId="473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23.744" v="27" actId="478"/>
        <pc:sldMkLst>
          <pc:docMk/>
          <pc:sldMk cId="1154098481" sldId="474"/>
        </pc:sldMkLst>
        <pc:picChg chg="del">
          <ac:chgData name="Giovanni Verde" userId="d5dc2423-7363-4f52-84c6-1508ec9f9656" providerId="ADAL" clId="{6ABD8E66-D254-47E6-B2DE-047F92EB0C9C}" dt="2021-11-24T17:09:23.744" v="27" actId="478"/>
          <ac:picMkLst>
            <pc:docMk/>
            <pc:sldMk cId="1154098481" sldId="474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25.016" v="28" actId="478"/>
        <pc:sldMkLst>
          <pc:docMk/>
          <pc:sldMk cId="3900956800" sldId="475"/>
        </pc:sldMkLst>
        <pc:picChg chg="del">
          <ac:chgData name="Giovanni Verde" userId="d5dc2423-7363-4f52-84c6-1508ec9f9656" providerId="ADAL" clId="{6ABD8E66-D254-47E6-B2DE-047F92EB0C9C}" dt="2021-11-24T17:09:25.016" v="28" actId="478"/>
          <ac:picMkLst>
            <pc:docMk/>
            <pc:sldMk cId="3900956800" sldId="475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26.510" v="29" actId="478"/>
        <pc:sldMkLst>
          <pc:docMk/>
          <pc:sldMk cId="3795647764" sldId="476"/>
        </pc:sldMkLst>
        <pc:picChg chg="del">
          <ac:chgData name="Giovanni Verde" userId="d5dc2423-7363-4f52-84c6-1508ec9f9656" providerId="ADAL" clId="{6ABD8E66-D254-47E6-B2DE-047F92EB0C9C}" dt="2021-11-24T17:09:26.510" v="29" actId="478"/>
          <ac:picMkLst>
            <pc:docMk/>
            <pc:sldMk cId="3795647764" sldId="476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27.750" v="30" actId="478"/>
        <pc:sldMkLst>
          <pc:docMk/>
          <pc:sldMk cId="3603088248" sldId="477"/>
        </pc:sldMkLst>
        <pc:picChg chg="del">
          <ac:chgData name="Giovanni Verde" userId="d5dc2423-7363-4f52-84c6-1508ec9f9656" providerId="ADAL" clId="{6ABD8E66-D254-47E6-B2DE-047F92EB0C9C}" dt="2021-11-24T17:09:27.750" v="30" actId="478"/>
          <ac:picMkLst>
            <pc:docMk/>
            <pc:sldMk cId="3603088248" sldId="477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29.797" v="31" actId="478"/>
        <pc:sldMkLst>
          <pc:docMk/>
          <pc:sldMk cId="387478573" sldId="478"/>
        </pc:sldMkLst>
        <pc:picChg chg="del">
          <ac:chgData name="Giovanni Verde" userId="d5dc2423-7363-4f52-84c6-1508ec9f9656" providerId="ADAL" clId="{6ABD8E66-D254-47E6-B2DE-047F92EB0C9C}" dt="2021-11-24T17:09:29.797" v="31" actId="478"/>
          <ac:picMkLst>
            <pc:docMk/>
            <pc:sldMk cId="387478573" sldId="478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03.297" v="13" actId="478"/>
        <pc:sldMkLst>
          <pc:docMk/>
          <pc:sldMk cId="766196477" sldId="479"/>
        </pc:sldMkLst>
        <pc:picChg chg="del">
          <ac:chgData name="Giovanni Verde" userId="d5dc2423-7363-4f52-84c6-1508ec9f9656" providerId="ADAL" clId="{6ABD8E66-D254-47E6-B2DE-047F92EB0C9C}" dt="2021-11-24T17:09:03.297" v="13" actId="478"/>
          <ac:picMkLst>
            <pc:docMk/>
            <pc:sldMk cId="766196477" sldId="479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05.084" v="14" actId="478"/>
        <pc:sldMkLst>
          <pc:docMk/>
          <pc:sldMk cId="324409685" sldId="480"/>
        </pc:sldMkLst>
        <pc:picChg chg="del">
          <ac:chgData name="Giovanni Verde" userId="d5dc2423-7363-4f52-84c6-1508ec9f9656" providerId="ADAL" clId="{6ABD8E66-D254-47E6-B2DE-047F92EB0C9C}" dt="2021-11-24T17:09:05.084" v="14" actId="478"/>
          <ac:picMkLst>
            <pc:docMk/>
            <pc:sldMk cId="324409685" sldId="480"/>
            <ac:picMk id="2055" creationId="{00000000-0000-0000-0000-000000000000}"/>
          </ac:picMkLst>
        </pc:picChg>
      </pc:sldChg>
      <pc:sldChg chg="delSp">
        <pc:chgData name="Giovanni Verde" userId="d5dc2423-7363-4f52-84c6-1508ec9f9656" providerId="ADAL" clId="{6ABD8E66-D254-47E6-B2DE-047F92EB0C9C}" dt="2021-11-24T17:09:13.321" v="20" actId="478"/>
        <pc:sldMkLst>
          <pc:docMk/>
          <pc:sldMk cId="59779269" sldId="481"/>
        </pc:sldMkLst>
        <pc:picChg chg="del">
          <ac:chgData name="Giovanni Verde" userId="d5dc2423-7363-4f52-84c6-1508ec9f9656" providerId="ADAL" clId="{6ABD8E66-D254-47E6-B2DE-047F92EB0C9C}" dt="2021-11-24T17:09:13.321" v="20" actId="478"/>
          <ac:picMkLst>
            <pc:docMk/>
            <pc:sldMk cId="59779269" sldId="481"/>
            <ac:picMk id="2055" creationId="{00000000-0000-0000-0000-000000000000}"/>
          </ac:picMkLst>
        </pc:picChg>
      </pc:sldChg>
      <pc:sldMasterChg chg="modSldLayout">
        <pc:chgData name="Giovanni Verde" userId="d5dc2423-7363-4f52-84c6-1508ec9f9656" providerId="ADAL" clId="{6ABD8E66-D254-47E6-B2DE-047F92EB0C9C}" dt="2021-11-24T17:10:27.134" v="41" actId="1036"/>
        <pc:sldMasterMkLst>
          <pc:docMk/>
          <pc:sldMasterMk cId="0" sldId="2147483648"/>
        </pc:sldMasterMkLst>
        <pc:sldLayoutChg chg="addSp modSp mod">
          <pc:chgData name="Giovanni Verde" userId="d5dc2423-7363-4f52-84c6-1508ec9f9656" providerId="ADAL" clId="{6ABD8E66-D254-47E6-B2DE-047F92EB0C9C}" dt="2021-11-24T17:10:27.134" v="41" actId="1036"/>
          <pc:sldLayoutMkLst>
            <pc:docMk/>
            <pc:sldMasterMk cId="0" sldId="2147483648"/>
            <pc:sldLayoutMk cId="575652175" sldId="2147483649"/>
          </pc:sldLayoutMkLst>
          <pc:picChg chg="add mod">
            <ac:chgData name="Giovanni Verde" userId="d5dc2423-7363-4f52-84c6-1508ec9f9656" providerId="ADAL" clId="{6ABD8E66-D254-47E6-B2DE-047F92EB0C9C}" dt="2021-11-24T17:10:27.134" v="41" actId="1036"/>
            <ac:picMkLst>
              <pc:docMk/>
              <pc:sldMasterMk cId="0" sldId="2147483648"/>
              <pc:sldLayoutMk cId="575652175" sldId="2147483649"/>
              <ac:picMk id="7" creationId="{2388D0BD-710E-49AF-8DEB-EB473858E254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28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9D3BB057-E4CF-419C-B9F3-BCB59DDA0A8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4719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102090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11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886051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12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9370866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13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593397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14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758579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15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739256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16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4169806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17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0234886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18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16342352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19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879116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20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52093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3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2120067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21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17972126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22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2741278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23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6782551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24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1156131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25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7877727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26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459008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4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781826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5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1797425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6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4222374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7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2039516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8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1986257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9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823190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/>
          </a:p>
        </p:txBody>
      </p:sp>
      <p:sp>
        <p:nvSpPr>
          <p:cNvPr id="11878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D60D75-722A-4312-B1E3-B3146C9457B0}" type="slidenum">
              <a:rPr lang="it-IT" altLang="it-IT" smtClean="0"/>
              <a:pPr>
                <a:defRPr/>
              </a:pPr>
              <a:t>10</a:t>
            </a:fld>
            <a:endParaRPr lang="it-IT" altLang="it-IT"/>
          </a:p>
        </p:txBody>
      </p:sp>
      <p:sp>
        <p:nvSpPr>
          <p:cNvPr id="118789" name="Segnaposto intestazione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it-IT" altLang="it-IT"/>
              <a:t>Ordine dei dottori</a:t>
            </a:r>
          </a:p>
        </p:txBody>
      </p:sp>
    </p:spTree>
    <p:extLst>
      <p:ext uri="{BB962C8B-B14F-4D97-AF65-F5344CB8AC3E}">
        <p14:creationId xmlns:p14="http://schemas.microsoft.com/office/powerpoint/2010/main" val="3238501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7701B-2D26-49F4-88A2-3B7C4AE5D67E}" type="datetime3">
              <a:rPr lang="it-IT" smtClean="0"/>
              <a:t>nov. ’24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2A839-6A68-45D6-81BF-88D671D8B66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88D0BD-710E-49AF-8DEB-EB473858E254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2923"/>
            <a:ext cx="1387604" cy="12698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5652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53946-FC8C-40DD-ADC6-14D3AE0C5B9F}" type="datetime3">
              <a:rPr lang="it-IT" smtClean="0"/>
              <a:t>nov. ’24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7E386-0A51-41C7-906E-BE42A3469CB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480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D95DC-6AA6-4E2D-9DE2-1C290A38510C}" type="datetime3">
              <a:rPr lang="it-IT" smtClean="0"/>
              <a:t>nov. ’24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817DE-F2D0-4460-9D89-CFB295C0F5A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6054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olo, diagramma o organigram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09DA4-D42B-4A7B-866E-3EF591F864B6}" type="datetime3">
              <a:rPr lang="it-IT" smtClean="0"/>
              <a:t>nov. ’24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33979-4E24-4CE3-A9B3-1EE725DDD80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8578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A00CE-DD9A-407F-A396-7A0CA79CFE27}" type="datetime3">
              <a:rPr lang="it-IT" smtClean="0"/>
              <a:t>nov. ’24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CDABB-8D8D-430B-A5A5-F0B09644532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8395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3" y="385087"/>
            <a:ext cx="4057918" cy="457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38" y="5888736"/>
            <a:ext cx="2833524" cy="61875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747133" y="1691640"/>
            <a:ext cx="3446255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747133" y="2660904"/>
            <a:ext cx="3446255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199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68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042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73306-B832-421D-9775-1E49811A174D}" type="datetime3">
              <a:rPr lang="it-IT" smtClean="0"/>
              <a:t>nov. ’24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75FCE-3B80-4242-9654-36CCB52898A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8874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370EB-6F56-4011-A584-1DEF37DFEEB4}" type="datetime3">
              <a:rPr lang="it-IT" smtClean="0"/>
              <a:t>nov. ’24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8CFE1-406B-403D-AC62-15DB545480A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9918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D1D18-FF7E-47DE-858D-4BEBD9B8488B}" type="datetime3">
              <a:rPr lang="it-IT" smtClean="0"/>
              <a:t>nov. ’24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03947-DC93-40BA-8BF8-7B1DE4ADAF9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114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91428-4036-413D-B751-911E534E15F5}" type="datetime3">
              <a:rPr lang="it-IT" smtClean="0"/>
              <a:t>nov. ’24</a:t>
            </a:fld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67E1D-0F33-41C5-93D5-FF7F65C2696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71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56C78-E5AD-4964-9536-5DA39F71E935}" type="datetime3">
              <a:rPr lang="it-IT" smtClean="0"/>
              <a:t>nov. ’24</a:t>
            </a:fld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39867-982B-45D0-93E6-09B444DE2C9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9197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13C57-1961-4EEC-8EC9-752DC3145B80}" type="datetime3">
              <a:rPr lang="it-IT" smtClean="0"/>
              <a:t>nov. ’24</a:t>
            </a:fld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B7027-A5E0-43C4-AB42-8141CB1C54A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34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365B9-BE1A-4E4F-B3FA-9CD3BD378BA0}" type="datetime3">
              <a:rPr lang="it-IT" smtClean="0"/>
              <a:t>nov. ’24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70A7A-B5AA-412D-8EE2-9270E9D3D65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0759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35976-D85D-4B2B-8C76-1C48C67E1E68}" type="datetime3">
              <a:rPr lang="it-IT" smtClean="0"/>
              <a:t>nov. ’24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62154-5EB1-4A05-9FC6-80E4462D49B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702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cs typeface="+mn-cs"/>
              </a:defRPr>
            </a:lvl1pPr>
          </a:lstStyle>
          <a:p>
            <a:pPr>
              <a:defRPr/>
            </a:pPr>
            <a:fld id="{AFC90B83-F8AA-4D0A-9105-E2F9609526F6}" type="datetime3">
              <a:rPr lang="it-IT" smtClean="0"/>
              <a:t>nov. ’24</a:t>
            </a:fld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it-IT"/>
              <a:t>70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cs typeface="+mn-cs"/>
              </a:defRPr>
            </a:lvl1pPr>
          </a:lstStyle>
          <a:p>
            <a:pPr>
              <a:defRPr/>
            </a:pPr>
            <a:fld id="{CD73D879-8F28-41A1-B56C-00EAD218731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5" y="1691640"/>
            <a:ext cx="3725844" cy="860400"/>
          </a:xfrm>
        </p:spPr>
        <p:txBody>
          <a:bodyPr>
            <a:noAutofit/>
          </a:bodyPr>
          <a:lstStyle/>
          <a:p>
            <a:r>
              <a:rPr lang="en-GB" sz="2800" dirty="0">
                <a:latin typeface="EYInterstate" panose="02000503020000020004" pitchFamily="2" charset="0"/>
              </a:rPr>
              <a:t>Corso di </a:t>
            </a:r>
            <a:r>
              <a:rPr lang="en-GB" sz="2800" dirty="0" err="1">
                <a:latin typeface="EYInterstate" panose="02000503020000020004" pitchFamily="2" charset="0"/>
              </a:rPr>
              <a:t>formazione</a:t>
            </a:r>
            <a:r>
              <a:rPr lang="en-GB" sz="2800" dirty="0">
                <a:latin typeface="EYInterstate" panose="02000503020000020004" pitchFamily="2" charset="0"/>
              </a:rPr>
              <a:t> per </a:t>
            </a:r>
            <a:r>
              <a:rPr lang="en-GB" sz="2800" dirty="0" err="1">
                <a:latin typeface="EYInterstate" panose="02000503020000020004" pitchFamily="2" charset="0"/>
              </a:rPr>
              <a:t>revisori</a:t>
            </a:r>
            <a:r>
              <a:rPr lang="en-GB" sz="2800" dirty="0">
                <a:latin typeface="EYInterstate" panose="02000503020000020004" pitchFamily="2" charset="0"/>
              </a:rPr>
              <a:t> </a:t>
            </a:r>
            <a:r>
              <a:rPr lang="en-GB" sz="2800" dirty="0" err="1">
                <a:latin typeface="EYInterstate" panose="02000503020000020004" pitchFamily="2" charset="0"/>
              </a:rPr>
              <a:t>legali</a:t>
            </a:r>
            <a:endParaRPr lang="en-GB" sz="2800" dirty="0">
              <a:latin typeface="EYInterstate" panose="02000503020000020004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7133" y="3721715"/>
            <a:ext cx="3446255" cy="484055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dirty="0"/>
              <a:t>26 Novembre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B7B6E9-DCF6-41F9-93D7-D324313CC2E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665" y="2679492"/>
            <a:ext cx="1387604" cy="12698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2821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10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5304" y="1189038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Trebuchet MS" panose="020B0603020202020204" pitchFamily="34" charset="0"/>
              </a:rPr>
              <a:t>Parte Correlata:</a:t>
            </a:r>
          </a:p>
          <a:p>
            <a:pPr algn="l" eaLnBrk="1" hangingPunct="1">
              <a:defRPr/>
            </a:pPr>
            <a:r>
              <a:rPr lang="it-IT" altLang="it-IT" sz="1600" dirty="0"/>
              <a:t> </a:t>
            </a:r>
          </a:p>
          <a:p>
            <a:pPr algn="l" eaLnBrk="1" hangingPunct="1">
              <a:defRPr/>
            </a:pPr>
            <a:r>
              <a:rPr lang="it-IT" altLang="it-IT" sz="1600" dirty="0"/>
              <a:t>L’esistenza dei seguenti rapporti può indicare la presenza di controllo o di influenza notevole: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a) partecipazioni dirette o indirette nel capitale ovvero altri interessi finanziari nell’impresa;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b) partecipazioni dirette o indirette o altri interessi finanziari dell’impresa in altre imprese;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c) partecipazione agli organi responsabili delle attività di governance o alla dirigenza con    responsabilità strategiche (ossia quei membri della direzione che hanno l’autorità e la responsabilità per la pianificazione, la direzione e il controllo delle attività dell’impresa);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d) essere stretti familiari con una delle persone di cui al </a:t>
            </a:r>
            <a:r>
              <a:rPr lang="it-IT" altLang="it-IT" sz="1600" dirty="0" err="1"/>
              <a:t>sottoparagrafo</a:t>
            </a:r>
            <a:r>
              <a:rPr lang="it-IT" altLang="it-IT" sz="1600" dirty="0"/>
              <a:t> c);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e) rapporti di affari significativi in essere con una delle persone di cui al </a:t>
            </a:r>
            <a:r>
              <a:rPr lang="it-IT" altLang="it-IT" sz="1600" dirty="0" err="1"/>
              <a:t>sottoparagrafo</a:t>
            </a:r>
            <a:r>
              <a:rPr lang="it-IT" altLang="it-IT" sz="1600" dirty="0"/>
              <a:t> c).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324409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11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>
                <a:latin typeface="Arial (body)"/>
              </a:rPr>
              <a:t>Procedure di valutazione del rischio e attività correlate: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Nell’ambito delle procedure di valutazione del rischio e delle attività correlate da svolgere nel corso della revisione contabile stabilite dai principi di revisione interazionali (ISA Italia) n. 315 e n. 240, il revisore deve svolgere le procedure di revisione e le attività correlate per </a:t>
            </a:r>
            <a:r>
              <a:rPr lang="it-IT" altLang="it-IT" sz="1600" b="1" u="sng" dirty="0"/>
              <a:t>acquisire informazioni rilevanti</a:t>
            </a:r>
            <a:r>
              <a:rPr lang="it-IT" altLang="it-IT" sz="1600" dirty="0"/>
              <a:t> ai fini dell’identificazione dei rischi di errori significativi associati ai rapporti e alle operazioni con parti correlate. In particolare deve: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/>
              <a:t>Comprendere i rapporti e le operazioni dell’impresa con le parti correlate</a:t>
            </a:r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/>
              <a:t>Prestare attenzione alle informazioni sulle parti correlate in sede di riesame delle registrazioni o dei documenti</a:t>
            </a:r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/>
              <a:t>Condividere le informazioni sulle parti correlate con il team di revisione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88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12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Comprendere i rapporti e le operazioni dell’impresa con le parti correlate</a:t>
            </a:r>
            <a:r>
              <a:rPr lang="it-IT" altLang="it-IT" sz="2400" b="1" dirty="0">
                <a:latin typeface="Trebuchet MS" panose="020B0603020202020204" pitchFamily="34" charset="0"/>
              </a:rPr>
              <a:t>:</a:t>
            </a:r>
          </a:p>
          <a:p>
            <a:pPr algn="l" eaLnBrk="1" hangingPunct="1">
              <a:defRPr/>
            </a:pPr>
            <a:endParaRPr lang="it-IT" altLang="it-IT" sz="1600" b="1" dirty="0">
              <a:latin typeface="Trebuchet MS" panose="020B0603020202020204" pitchFamily="34" charset="0"/>
            </a:endParaRPr>
          </a:p>
          <a:p>
            <a:pPr algn="l" eaLnBrk="1" hangingPunct="1">
              <a:defRPr/>
            </a:pPr>
            <a:endParaRPr lang="it-IT" altLang="it-IT" sz="1600" dirty="0"/>
          </a:p>
          <a:p>
            <a:pPr algn="l"/>
            <a:r>
              <a:rPr lang="it-IT" sz="1800" dirty="0"/>
              <a:t>Il revisore deve svolgere </a:t>
            </a:r>
            <a:r>
              <a:rPr lang="it-IT" sz="1800" b="1" u="sng" dirty="0"/>
              <a:t>indagini presso la direzione</a:t>
            </a:r>
            <a:r>
              <a:rPr lang="it-IT" sz="1800" dirty="0"/>
              <a:t> riguardo: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sz="1800" dirty="0"/>
              <a:t>l’identità delle parti correlate dell’impresa, inclusi i cambiamenti rispetto al periodo amministrativo precedente;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sz="1800" dirty="0"/>
              <a:t>la natura dei rapporti tra l’impresa e tali parti correlate;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sz="1800" dirty="0"/>
              <a:t>la tipologia e le finalità delle operazioni che l’impresa ha eventualmente posto in essere con tali parti correlate durante il periodo amministrativo.</a:t>
            </a:r>
          </a:p>
          <a:p>
            <a:pPr lvl="0" algn="l"/>
            <a:endParaRPr lang="it-IT" altLang="it-IT" sz="1800" dirty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278737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13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Comprendere i rapporti e le operazioni dell’impresa con le parti correlate</a:t>
            </a:r>
            <a:r>
              <a:rPr lang="it-IT" altLang="it-IT" sz="2400" b="1" dirty="0">
                <a:latin typeface="Trebuchet MS" panose="020B0603020202020204" pitchFamily="34" charset="0"/>
              </a:rPr>
              <a:t>:</a:t>
            </a:r>
          </a:p>
          <a:p>
            <a:pPr lvl="0" algn="l"/>
            <a:endParaRPr lang="it-IT" altLang="it-IT" sz="1600" dirty="0"/>
          </a:p>
          <a:p>
            <a:pPr lvl="0" algn="l"/>
            <a:r>
              <a:rPr lang="it-IT" altLang="it-IT" sz="1600" dirty="0"/>
              <a:t>Il revisore deve svolgere indagini presso la direzione e altri soggetti all’interno dell’impresa, e svolgere altre procedure di valutazione del rischio considerate appropriate, al fine di acquisire </a:t>
            </a:r>
            <a:r>
              <a:rPr lang="it-IT" altLang="it-IT" sz="1600" b="1" u="sng" dirty="0"/>
              <a:t>una comprensione dei controlli</a:t>
            </a:r>
            <a:r>
              <a:rPr lang="it-IT" altLang="it-IT" sz="1600" dirty="0"/>
              <a:t>, ove presenti, che la direzione ha istituito al fine di:</a:t>
            </a:r>
          </a:p>
          <a:p>
            <a:pPr lvl="0" algn="l"/>
            <a:endParaRPr lang="it-IT" altLang="it-IT" sz="1600" dirty="0"/>
          </a:p>
          <a:p>
            <a:pPr marL="342900" lvl="0" indent="-342900" algn="l">
              <a:buFont typeface="+mj-lt"/>
              <a:buAutoNum type="alphaLcParenR"/>
            </a:pPr>
            <a:r>
              <a:rPr lang="it-IT" altLang="it-IT" sz="1600" dirty="0"/>
              <a:t>identificare, contabilizzare e presentare in bilancio i rapporti e le operazioni con parti correlate in conformità al quadro normativo sull’informazione finanziaria applicabile;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altLang="it-IT" sz="1600" dirty="0"/>
              <a:t>autorizzare e approvare operazioni e accordi significativi con parti correlate; </a:t>
            </a:r>
          </a:p>
          <a:p>
            <a:pPr marL="342900" lvl="0" indent="-342900" algn="l">
              <a:buFont typeface="+mj-lt"/>
              <a:buAutoNum type="alphaLcParenR"/>
            </a:pPr>
            <a:r>
              <a:rPr lang="it-IT" altLang="it-IT" sz="1600" dirty="0"/>
              <a:t>autorizzare e approvare operazioni e accordi significativi che esulano dal normale svolgimento dell’attività aziendale.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536627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14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Prestare attenzione alle informazioni sulle parti correlate in sede di riesame delle registrazioni o dei documenti: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Nel corso della revisione contabile, il revisore deve prestare attenzione, in sede di i</a:t>
            </a:r>
            <a:r>
              <a:rPr lang="it-IT" altLang="it-IT" sz="1600" b="1" u="sng" dirty="0"/>
              <a:t>spezione di registrazioni, documenti, agli accordi o ad altre informazioni </a:t>
            </a:r>
            <a:r>
              <a:rPr lang="it-IT" altLang="it-IT" sz="1600" dirty="0"/>
              <a:t>che possono indicare l’esistenza di rapporti o operazioni con parti correlate che la direzione non abbia precedentemente identificato o portato a conoscenza del revisore. 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In particolare, il revisore deve ispezionare </a:t>
            </a:r>
          </a:p>
          <a:p>
            <a:pPr marL="342900" indent="-342900" algn="l" eaLnBrk="1" hangingPunct="1">
              <a:buAutoNum type="alphaLcParenR"/>
              <a:defRPr/>
            </a:pPr>
            <a:r>
              <a:rPr lang="it-IT" altLang="it-IT" sz="1600" dirty="0"/>
              <a:t>le conferme da parte di banche e dei legali acquisite nel corso delle procedure di revisione;</a:t>
            </a:r>
          </a:p>
          <a:p>
            <a:pPr marL="342900" indent="-342900" algn="l" eaLnBrk="1" hangingPunct="1">
              <a:buAutoNum type="alphaLcParenR"/>
              <a:defRPr/>
            </a:pPr>
            <a:r>
              <a:rPr lang="it-IT" altLang="it-IT" sz="1600" dirty="0"/>
              <a:t>i verbali delle assemblee dei soci e delle riunioni dei responsabili delle attività di governance;</a:t>
            </a:r>
          </a:p>
          <a:p>
            <a:pPr marL="342900" indent="-342900" algn="l" eaLnBrk="1" hangingPunct="1">
              <a:buAutoNum type="alphaLcParenR"/>
              <a:defRPr/>
            </a:pPr>
            <a:r>
              <a:rPr lang="it-IT" altLang="it-IT" sz="1600" dirty="0"/>
              <a:t>le altre registrazioni o i documenti che il revisore consideri necessari nelle circostanze dell’impresa.</a:t>
            </a:r>
          </a:p>
        </p:txBody>
      </p:sp>
    </p:spTree>
    <p:extLst>
      <p:ext uri="{BB962C8B-B14F-4D97-AF65-F5344CB8AC3E}">
        <p14:creationId xmlns:p14="http://schemas.microsoft.com/office/powerpoint/2010/main" val="103964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15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Condivisione delle informazioni sulle parti correlate con il team di revisione:</a:t>
            </a:r>
          </a:p>
          <a:p>
            <a:pPr algn="l" eaLnBrk="1" hangingPunct="1">
              <a:defRPr/>
            </a:pPr>
            <a:endParaRPr lang="it-IT" altLang="it-IT" sz="1600" b="1" dirty="0"/>
          </a:p>
          <a:p>
            <a:pPr algn="l" eaLnBrk="1" hangingPunct="1">
              <a:defRPr/>
            </a:pPr>
            <a:r>
              <a:rPr lang="it-IT" altLang="it-IT" sz="1600" dirty="0"/>
              <a:t>Il revisore deve </a:t>
            </a:r>
            <a:r>
              <a:rPr lang="it-IT" altLang="it-IT" sz="1600" u="sng" dirty="0"/>
              <a:t>condividere</a:t>
            </a:r>
            <a:r>
              <a:rPr lang="it-IT" altLang="it-IT" sz="1600" dirty="0"/>
              <a:t> le informazioni acquisite sulle parti correlate dell’impresa con gli altri membri del team di revisione, come ad esempio: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endParaRPr lang="it-IT" altLang="it-IT" sz="1600" dirty="0"/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L’entità delle parti correlate dell’impresa;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La natura dei rapporti e delle operazioni con parti correlate;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Rapporti o operazioni significative o complesse con parti correlate che possono richiedere una speciale considerazione nello svolgimento della revisione contabile, in particolare le operazioni in cui la direzione o i responsabili delle attività di </a:t>
            </a:r>
            <a:r>
              <a:rPr lang="it-IT" altLang="it-IT" sz="1600" dirty="0" err="1"/>
              <a:t>governance</a:t>
            </a:r>
            <a:r>
              <a:rPr lang="it-IT" altLang="it-IT" sz="1600" dirty="0"/>
              <a:t> sono coinvolti da un punto di vista finanziario.</a:t>
            </a:r>
          </a:p>
        </p:txBody>
      </p:sp>
    </p:spTree>
    <p:extLst>
      <p:ext uri="{BB962C8B-B14F-4D97-AF65-F5344CB8AC3E}">
        <p14:creationId xmlns:p14="http://schemas.microsoft.com/office/powerpoint/2010/main" val="59779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16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4" y="137031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Identificazione e valutazione dei rischi di errori significativi :</a:t>
            </a:r>
          </a:p>
          <a:p>
            <a:pPr algn="l" eaLnBrk="1" hangingPunct="1">
              <a:defRPr/>
            </a:pPr>
            <a:endParaRPr lang="it-IT" altLang="it-IT" sz="2400" b="1" dirty="0"/>
          </a:p>
          <a:p>
            <a:pPr algn="l"/>
            <a:r>
              <a:rPr lang="it-IT" sz="1800" dirty="0"/>
              <a:t>Nel rispettare le regole del principio di revisione internazionale (ISA Italia) n. 315 per l’identificazione e la valutazione dei rischi di errori significativi, il revisore deve </a:t>
            </a:r>
            <a:r>
              <a:rPr lang="it-IT" sz="1800" b="1" u="sng" dirty="0"/>
              <a:t>identificare e valutare</a:t>
            </a:r>
            <a:r>
              <a:rPr lang="it-IT" sz="1800" dirty="0"/>
              <a:t> i rischi di errori significativi associati ai rapporti e alle operazioni con parti correlate e stabilire se tra questi vi siano rischi significativi. </a:t>
            </a:r>
          </a:p>
          <a:p>
            <a:pPr algn="l"/>
            <a:endParaRPr lang="it-IT" sz="1800" dirty="0"/>
          </a:p>
          <a:p>
            <a:pPr algn="l"/>
            <a:r>
              <a:rPr lang="it-IT" sz="1800" dirty="0"/>
              <a:t>A tal fine, il revisore deve considerare le </a:t>
            </a:r>
            <a:r>
              <a:rPr lang="it-IT" sz="1800" b="1" u="sng" dirty="0"/>
              <a:t>operazioni significative</a:t>
            </a:r>
            <a:r>
              <a:rPr lang="it-IT" sz="1800" dirty="0"/>
              <a:t> identificate con parti correlate che </a:t>
            </a:r>
            <a:r>
              <a:rPr lang="it-IT" sz="1800" b="1" u="sng" dirty="0"/>
              <a:t>esulano</a:t>
            </a:r>
            <a:r>
              <a:rPr lang="it-IT" sz="1800" dirty="0"/>
              <a:t> dal normale svolgimento dell’attività aziendale come operazioni che danno origine a rischi significativi. </a:t>
            </a:r>
          </a:p>
          <a:p>
            <a:pPr algn="l"/>
            <a:endParaRPr lang="it-IT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1580471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17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Identificazione e valutazione dei rischi di errori significativi :</a:t>
            </a:r>
          </a:p>
          <a:p>
            <a:pPr algn="l" eaLnBrk="1" hangingPunct="1">
              <a:defRPr/>
            </a:pPr>
            <a:endParaRPr lang="it-IT" altLang="it-IT" sz="1600" b="1" dirty="0"/>
          </a:p>
          <a:p>
            <a:pPr algn="just" eaLnBrk="1" hangingPunct="1">
              <a:defRPr/>
            </a:pPr>
            <a:r>
              <a:rPr lang="it-IT" altLang="it-IT" sz="1800" dirty="0"/>
              <a:t>Qualora il revisore, nello svolgimento delle procedure di valutazione del rischio e delle attività correlate in relazione a parti correlate, identifichi </a:t>
            </a:r>
            <a:r>
              <a:rPr lang="it-IT" altLang="it-IT" sz="1800" b="1" i="1" u="sng" dirty="0"/>
              <a:t>fattori di rischio di frode </a:t>
            </a:r>
            <a:r>
              <a:rPr lang="it-IT" altLang="it-IT" sz="1800" dirty="0"/>
              <a:t>(incluse le circostanze riguardanti l’esistenza di una parte correlata con un’influenza dominante), egli deve considerare tali informazioni in sede di identificazione e valutazione dei rischi di errori significativi dovuti a frode in conformità al principio di revisione internazionale (ISA Italia) n.240.</a:t>
            </a:r>
          </a:p>
          <a:p>
            <a:pPr algn="l" eaLnBrk="1" hangingPunct="1">
              <a:defRPr/>
            </a:pPr>
            <a:endParaRPr lang="it-IT" altLang="it-IT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80578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18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Risposte di revisione ai rischi di errori significativi associati a rapporti e operazioni con parti correlate :</a:t>
            </a:r>
          </a:p>
          <a:p>
            <a:pPr algn="l" eaLnBrk="1" hangingPunct="1">
              <a:defRPr/>
            </a:pPr>
            <a:endParaRPr lang="it-IT" altLang="it-IT" sz="1000" b="1" dirty="0"/>
          </a:p>
          <a:p>
            <a:pPr algn="l" eaLnBrk="1" hangingPunct="1">
              <a:defRPr/>
            </a:pPr>
            <a:r>
              <a:rPr lang="it-IT" altLang="it-IT" sz="1600" dirty="0"/>
              <a:t>Nell’ambito delle regole del principio di revisione internazionale (ISA Italia) n. 330 riguardanti le </a:t>
            </a:r>
            <a:r>
              <a:rPr lang="it-IT" altLang="it-IT" sz="1600" b="1" u="sng" dirty="0"/>
              <a:t>risposte del revisore </a:t>
            </a:r>
            <a:r>
              <a:rPr lang="it-IT" altLang="it-IT" sz="1600" dirty="0"/>
              <a:t>ai rischi identificati e valutati, il revisore definisce e svolge procedure di revisione conseguenti per acquisire elementi probativi sufficienti ed appropriati sui rischi identificati e valutati di errori significativi associati a rapporti e operazioni con parti correlate.</a:t>
            </a:r>
          </a:p>
          <a:p>
            <a:pPr algn="l" eaLnBrk="1" hangingPunct="1">
              <a:defRPr/>
            </a:pPr>
            <a:r>
              <a:rPr lang="it-IT" altLang="it-IT" sz="1600" dirty="0"/>
              <a:t>Tali procedure di revisione devono includere: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marL="342900" indent="-342900" algn="l" eaLnBrk="1" hangingPunct="1">
              <a:buAutoNum type="arabicParenR"/>
              <a:defRPr/>
            </a:pPr>
            <a:r>
              <a:rPr lang="it-IT" altLang="it-IT" sz="1600" dirty="0"/>
              <a:t>Identificazione di parti correlate o di operazioni significative con parti correlate precedentemente non identificate non portate a conoscenza del revisore </a:t>
            </a:r>
          </a:p>
          <a:p>
            <a:pPr marL="342900" indent="-342900" algn="l" eaLnBrk="1" hangingPunct="1">
              <a:buAutoNum type="arabicParenR"/>
              <a:defRPr/>
            </a:pPr>
            <a:r>
              <a:rPr lang="it-IT" altLang="it-IT" sz="1600" dirty="0"/>
              <a:t>Operazioni significative identificate con parti correlate che esulano dalla normale attività aziendale</a:t>
            </a:r>
          </a:p>
          <a:p>
            <a:pPr marL="342900" indent="-342900" algn="l" eaLnBrk="1" hangingPunct="1">
              <a:buAutoNum type="arabicParenR"/>
              <a:defRPr/>
            </a:pPr>
            <a:r>
              <a:rPr lang="it-IT" altLang="it-IT" sz="1600" dirty="0"/>
              <a:t>Asserzioni in merito al fatto che le operazioni con parti correlate sono state effettuate a condizioni equivalenti a normali condizioni di mercato</a:t>
            </a:r>
          </a:p>
        </p:txBody>
      </p:sp>
    </p:spTree>
    <p:extLst>
      <p:ext uri="{BB962C8B-B14F-4D97-AF65-F5344CB8AC3E}">
        <p14:creationId xmlns:p14="http://schemas.microsoft.com/office/powerpoint/2010/main" val="660817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19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Identificazione di parti correlate o di operazioni significative con parti correlate precedentemente non identificate non portate a conoscenza del revisore </a:t>
            </a:r>
          </a:p>
          <a:p>
            <a:pPr algn="l" eaLnBrk="1" hangingPunct="1">
              <a:defRPr/>
            </a:pPr>
            <a:endParaRPr lang="it-IT" altLang="it-IT" sz="100" b="1" dirty="0"/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Qualora il revisore identifichi: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dirty="0"/>
              <a:t>accordi o informazioni che possano indicare l’esistenza di rapporti o operazioni con parti correlate che la direzione non ha precedentemente identificato o portato a conoscenza del revisore stesso egli deve stabilire se le circostanze sottostanti confermano l’esistenza di tali rapporti o operazioni;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dirty="0"/>
              <a:t>parti correlate ovvero operazioni significative con parti correlate che la direzione non ha precedentemente identificato o portato a conoscenza del revisore stesso, </a:t>
            </a:r>
          </a:p>
          <a:p>
            <a:pPr algn="l" eaLnBrk="1" hangingPunct="1">
              <a:defRPr/>
            </a:pPr>
            <a:endParaRPr lang="it-IT" altLang="it-IT" sz="1600" b="1" u="sng" dirty="0"/>
          </a:p>
          <a:p>
            <a:pPr algn="l" eaLnBrk="1" hangingPunct="1">
              <a:defRPr/>
            </a:pPr>
            <a:r>
              <a:rPr lang="it-IT" altLang="it-IT" sz="1600" b="1" u="sng" dirty="0"/>
              <a:t>egli deve</a:t>
            </a:r>
            <a:r>
              <a:rPr lang="it-IT" altLang="it-IT" sz="1600" dirty="0"/>
              <a:t>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comunicare prontamente le relative informazioni agli altri membri del team di revisione; laddove il quadro normativo sull’informazione finanziaria applicabile stabilisca disposizioni in merito alle parti correlate;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endParaRPr lang="it-IT" altLang="it-IT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581196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</a:t>
            </a:fld>
            <a:endParaRPr lang="it-IT" altLang="it-IT" dirty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84313"/>
            <a:ext cx="8572500" cy="4032250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Arial(body)"/>
              </a:rPr>
              <a:t>Oggetto:</a:t>
            </a:r>
          </a:p>
          <a:p>
            <a:pPr algn="l"/>
            <a:r>
              <a:rPr lang="it-IT" sz="1600" dirty="0"/>
              <a:t>Il presente principio di revisione tratta delle responsabilità del revisore relativamente ai rapporti e alle operazioni con parti correlate nella revisione contabile del bilancio. </a:t>
            </a:r>
          </a:p>
          <a:p>
            <a:pPr algn="l"/>
            <a:endParaRPr lang="it-IT" sz="1600" dirty="0"/>
          </a:p>
          <a:p>
            <a:pPr algn="l"/>
            <a:r>
              <a:rPr lang="it-IT" sz="1600" dirty="0"/>
              <a:t>In particolare, approfondisce le modalità con cui i principi di revisione internazionali (ISA Italia)</a:t>
            </a:r>
          </a:p>
          <a:p>
            <a:pPr algn="l"/>
            <a:r>
              <a:rPr lang="it-IT" sz="1600" dirty="0"/>
              <a:t>n. </a:t>
            </a:r>
            <a:r>
              <a:rPr lang="it-IT" sz="1600" b="1" dirty="0">
                <a:solidFill>
                  <a:srgbClr val="FF0000"/>
                </a:solidFill>
              </a:rPr>
              <a:t>315</a:t>
            </a:r>
            <a:r>
              <a:rPr lang="it-IT" sz="1600" dirty="0"/>
              <a:t> - </a:t>
            </a:r>
            <a:r>
              <a:rPr lang="it-IT" sz="1600" i="1" dirty="0"/>
              <a:t>L’identificazione e la valutazione dei rischi di errori significativi mediante la comprensione dell’impresa e del contesto in cui opera</a:t>
            </a:r>
            <a:r>
              <a:rPr lang="it-IT" sz="1600" dirty="0"/>
              <a:t>, </a:t>
            </a:r>
          </a:p>
          <a:p>
            <a:pPr algn="l"/>
            <a:r>
              <a:rPr lang="it-IT" sz="1600" dirty="0"/>
              <a:t>n. </a:t>
            </a:r>
            <a:r>
              <a:rPr lang="it-IT" sz="1600" b="1" dirty="0">
                <a:solidFill>
                  <a:srgbClr val="FF0000"/>
                </a:solidFill>
              </a:rPr>
              <a:t>330</a:t>
            </a:r>
            <a:r>
              <a:rPr lang="it-IT" sz="1600" dirty="0"/>
              <a:t> - </a:t>
            </a:r>
            <a:r>
              <a:rPr lang="it-IT" sz="1600" i="1" dirty="0"/>
              <a:t>Le risposte del revisore ai rischi identificati e valutati </a:t>
            </a:r>
            <a:r>
              <a:rPr lang="it-IT" sz="1600" dirty="0"/>
              <a:t>e </a:t>
            </a:r>
          </a:p>
          <a:p>
            <a:pPr algn="l"/>
            <a:r>
              <a:rPr lang="it-IT" sz="1600" dirty="0"/>
              <a:t>n. </a:t>
            </a:r>
            <a:r>
              <a:rPr lang="it-IT" sz="1600" b="1" dirty="0">
                <a:solidFill>
                  <a:srgbClr val="FF0000"/>
                </a:solidFill>
              </a:rPr>
              <a:t>240</a:t>
            </a:r>
            <a:r>
              <a:rPr lang="it-IT" sz="1600" dirty="0"/>
              <a:t> - </a:t>
            </a:r>
            <a:r>
              <a:rPr lang="it-IT" sz="1600" i="1" dirty="0"/>
              <a:t>Le </a:t>
            </a:r>
            <a:r>
              <a:rPr lang="it-IT" sz="1600" i="1" dirty="0" err="1"/>
              <a:t>responsabilita’</a:t>
            </a:r>
            <a:r>
              <a:rPr lang="it-IT" sz="1600" i="1" dirty="0"/>
              <a:t> del revisore relativamente alle frodi nella revisione contabile del bilancio</a:t>
            </a:r>
            <a:endParaRPr lang="it-IT" sz="1600" dirty="0"/>
          </a:p>
          <a:p>
            <a:pPr algn="l"/>
            <a:r>
              <a:rPr lang="it-IT" sz="1600" dirty="0"/>
              <a:t>si applicano con riferimento ai rischi di errori significativi associati ai rapporti e alle operazioni con parti correlate.</a:t>
            </a:r>
            <a:endParaRPr lang="it-IT" sz="1600" b="1" u="sng" dirty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542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20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Identificazione di parti correlate o di operazioni significative con parti correlate precedentemente non identificate non portate a conoscenza del revisore </a:t>
            </a:r>
          </a:p>
          <a:p>
            <a:pPr algn="l" eaLnBrk="1" hangingPunct="1">
              <a:defRPr/>
            </a:pPr>
            <a:endParaRPr lang="it-IT" altLang="it-IT" sz="1000" b="1" dirty="0"/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richiedere alla direzione di identificare tutte le operazioni con tali parti correlate recentemente identificate ai fini di una ulteriore valutazione da parte del revisore;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svolgere indagini sul motivo per cui i controlli dell’impresa sui rapporti e sulle operazioni con parti correlate non hanno consentito l’identificazione o l’evidenziazione dei rapporti e delle operazioni con tali parti correlate;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svolgere appropriate procedure di validità con riferimento a tali parti correlate recentemente identificate o ad operazioni significative realizzate con le stesse;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riconsiderare il rischio che possano esistere altre parti correlate o altre operazioni significative con parti correlate che la direzione non ha precedentemente identificato o portato a conoscenza del revisore stesso, e svolgere ulteriori procedure di revisione, secondo quanto ritenuto necessario;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se la mancata evidenziazione da parte della direzione appare intenzionale (e quindi indicativa di un rischio di errore significativo dovuto a frode), valutare le implicazioni sulla revisione contabile.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2496429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21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63361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Operazioni significative identificate con parti correlate che esulano dalla normale attività aziendale:</a:t>
            </a:r>
          </a:p>
          <a:p>
            <a:pPr algn="l" eaLnBrk="1" hangingPunct="1">
              <a:defRPr/>
            </a:pPr>
            <a:endParaRPr lang="it-IT" altLang="it-IT" sz="1000" b="1" dirty="0"/>
          </a:p>
          <a:p>
            <a:pPr algn="l" eaLnBrk="1" hangingPunct="1">
              <a:defRPr/>
            </a:pPr>
            <a:r>
              <a:rPr lang="it-IT" altLang="it-IT" sz="1600" dirty="0"/>
              <a:t>Con riferimento ad operazioni significative identificate con parti correlate che esulano dalla normale attività aziendale, il revisore deve: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u="sng" dirty="0"/>
              <a:t>ispezionare i contratti o gli accordi sottostanti</a:t>
            </a:r>
            <a:r>
              <a:rPr lang="it-IT" altLang="it-IT" sz="1600" dirty="0"/>
              <a:t>, ove presenti, e valutare se:</a:t>
            </a:r>
          </a:p>
          <a:p>
            <a:pPr marL="800100" lvl="1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/>
              <a:t>la logica economica sottostante a tali operazioni (o la sua assenza) indica che le operazioni sono state poste in essere per realizzare una falsa informativa finanziaria o per occultare appropriazioni illecite di attività dell’impresa;</a:t>
            </a:r>
          </a:p>
          <a:p>
            <a:pPr marL="800100" lvl="1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/>
              <a:t>i termini delle operazioni sono coerenti con le spiegazioni fornite dalla direzione;</a:t>
            </a:r>
          </a:p>
          <a:p>
            <a:pPr marL="800100" lvl="1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/>
              <a:t>le operazioni sono state appropriatamente contabilizzate e presentate in bilancio in conformità al quadro normativo sull’informazione finanziaria applicabile;</a:t>
            </a:r>
          </a:p>
          <a:p>
            <a:pPr marL="800100" lvl="1" indent="-342900" algn="l" eaLnBrk="1" hangingPunct="1">
              <a:buFont typeface="+mj-lt"/>
              <a:buAutoNum type="romanLcPeriod"/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b)     </a:t>
            </a:r>
            <a:r>
              <a:rPr lang="it-IT" altLang="it-IT" sz="1600" u="sng" dirty="0"/>
              <a:t>acquisire elementi probativi </a:t>
            </a:r>
            <a:r>
              <a:rPr lang="it-IT" altLang="it-IT" sz="1600" dirty="0"/>
              <a:t>in merito al fatto se le operazioni sono state appropriatamente autorizzate e approvate. </a:t>
            </a:r>
          </a:p>
        </p:txBody>
      </p:sp>
    </p:spTree>
    <p:extLst>
      <p:ext uri="{BB962C8B-B14F-4D97-AF65-F5344CB8AC3E}">
        <p14:creationId xmlns:p14="http://schemas.microsoft.com/office/powerpoint/2010/main" val="817800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22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Asserzioni in bilancio su operazioni con parti correlate effettuate a condizioni equivalenti a quelle concluse a normali condizioni di mercato:</a:t>
            </a:r>
          </a:p>
          <a:p>
            <a:pPr algn="l" eaLnBrk="1" hangingPunct="1">
              <a:defRPr/>
            </a:pPr>
            <a:endParaRPr lang="it-IT" altLang="it-IT" sz="1100" b="1" dirty="0"/>
          </a:p>
          <a:p>
            <a:pPr algn="l" eaLnBrk="1" hangingPunct="1">
              <a:defRPr/>
            </a:pPr>
            <a:endParaRPr lang="it-IT" altLang="it-IT" sz="1000" b="1" dirty="0"/>
          </a:p>
          <a:p>
            <a:pPr algn="l" eaLnBrk="1" hangingPunct="1">
              <a:defRPr/>
            </a:pPr>
            <a:r>
              <a:rPr lang="it-IT" altLang="it-IT" sz="1800" dirty="0"/>
              <a:t>Qualora la direzione abbia espresso una asserzione nel bilancio in merito al fatto che un’operazione con parti correlate è stata effettuata a condizioni equivalenti a quelle prevalenti in una operazione conclusa a normali condizioni di mercato, il revisore deve </a:t>
            </a:r>
            <a:r>
              <a:rPr lang="it-IT" altLang="it-IT" sz="1800" b="1" u="sng" dirty="0"/>
              <a:t>acquisire elementi probativi sufficienti</a:t>
            </a:r>
            <a:r>
              <a:rPr lang="it-IT" altLang="it-IT" sz="1800" dirty="0"/>
              <a:t> ed appropriati su tale asserzione. </a:t>
            </a:r>
          </a:p>
        </p:txBody>
      </p:sp>
    </p:spTree>
    <p:extLst>
      <p:ext uri="{BB962C8B-B14F-4D97-AF65-F5344CB8AC3E}">
        <p14:creationId xmlns:p14="http://schemas.microsoft.com/office/powerpoint/2010/main" val="115409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23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Valutazione della contabilizzazione e della presentazione in bilancio dei rapporti e delle operazioni con parti correlate identificate:</a:t>
            </a:r>
          </a:p>
          <a:p>
            <a:pPr algn="l" eaLnBrk="1" hangingPunct="1">
              <a:defRPr/>
            </a:pPr>
            <a:endParaRPr lang="it-IT" altLang="it-IT" sz="1100" b="1" dirty="0"/>
          </a:p>
          <a:p>
            <a:pPr algn="l" eaLnBrk="1" hangingPunct="1">
              <a:defRPr/>
            </a:pPr>
            <a:endParaRPr lang="it-IT" altLang="it-IT" sz="1000" b="1" dirty="0"/>
          </a:p>
          <a:p>
            <a:pPr algn="l" eaLnBrk="1" hangingPunct="1">
              <a:defRPr/>
            </a:pPr>
            <a:r>
              <a:rPr lang="it-IT" altLang="it-IT" sz="1800" dirty="0"/>
              <a:t>Al fine di formarsi un giudizio sul bilancio in conformità al principio di revisione internazionale (ISA Italia) n.700, il revisore deve valutare: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800" dirty="0"/>
              <a:t>se i rapporti e le operazioni con parti correlate identificate siano stati appropriatamente contabilizzati e presentati in bilancio in conformità al quadro normativo sull’informazione finanziaria applicabile; 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800" dirty="0"/>
              <a:t>se gli effetti dei rapporti e delle operazioni con parti correlate: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endParaRPr lang="it-IT" altLang="it-IT" sz="500" dirty="0"/>
          </a:p>
          <a:p>
            <a:pPr marL="857250" lvl="1" indent="-400050" algn="l" eaLnBrk="1" hangingPunct="1">
              <a:buAutoNum type="romanLcParenR"/>
              <a:defRPr/>
            </a:pPr>
            <a:r>
              <a:rPr lang="it-IT" altLang="it-IT" sz="1600" dirty="0"/>
              <a:t>impediscano al bilancio di fornire una corretta rappresentazione (in presenza di quadri normativi basati sulla corretta rappresentazione); ovvero</a:t>
            </a:r>
          </a:p>
          <a:p>
            <a:pPr marL="857250" lvl="1" indent="-400050" algn="l" eaLnBrk="1" hangingPunct="1">
              <a:buAutoNum type="romanLcParenR"/>
              <a:defRPr/>
            </a:pPr>
            <a:r>
              <a:rPr lang="it-IT" altLang="it-IT" sz="1600" dirty="0"/>
              <a:t>rendano il bilancio fuorviante (in presenza di quadri normativi basati sulla conformità).</a:t>
            </a:r>
          </a:p>
        </p:txBody>
      </p:sp>
    </p:spTree>
    <p:extLst>
      <p:ext uri="{BB962C8B-B14F-4D97-AF65-F5344CB8AC3E}">
        <p14:creationId xmlns:p14="http://schemas.microsoft.com/office/powerpoint/2010/main" val="3900956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24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Attestazioni scritte:</a:t>
            </a:r>
          </a:p>
          <a:p>
            <a:pPr algn="l" eaLnBrk="1" hangingPunct="1">
              <a:defRPr/>
            </a:pPr>
            <a:endParaRPr lang="it-IT" altLang="it-IT" sz="1100" b="1" dirty="0"/>
          </a:p>
          <a:p>
            <a:pPr algn="l" eaLnBrk="1" hangingPunct="1">
              <a:defRPr/>
            </a:pPr>
            <a:endParaRPr lang="it-IT" altLang="it-IT" sz="1000" b="1" dirty="0"/>
          </a:p>
          <a:p>
            <a:pPr algn="l" eaLnBrk="1" hangingPunct="1">
              <a:defRPr/>
            </a:pPr>
            <a:r>
              <a:rPr lang="it-IT" altLang="it-IT" sz="1800" dirty="0"/>
              <a:t>Laddove il quadro normativo sull’informazione finanziaria applicabile stabilisca disposizioni sulle parti correlate, il revisore deve acquisire </a:t>
            </a:r>
            <a:r>
              <a:rPr lang="it-IT" altLang="it-IT" sz="1800" b="1" u="sng" dirty="0"/>
              <a:t>attestazioni scritte</a:t>
            </a:r>
            <a:r>
              <a:rPr lang="it-IT" altLang="it-IT" sz="1800" dirty="0"/>
              <a:t> dalla direzione e, ove appropriato, dai responsabili delle attività di governance che:</a:t>
            </a:r>
          </a:p>
          <a:p>
            <a:pPr algn="l" eaLnBrk="1" hangingPunct="1">
              <a:defRPr/>
            </a:pPr>
            <a:endParaRPr lang="it-IT" altLang="it-IT" sz="1800" dirty="0"/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800" dirty="0"/>
              <a:t>essi hanno portato a conoscenza del revisore l’identità delle parti correlate dell’impresa e tutti i rapporti e operazioni con parti correlate di cui siano a conoscenza;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800" dirty="0"/>
              <a:t>essi hanno appropriatamente contabilizzato e presentato in bilancio tali rapporti e operazioni in conformità alle disposizioni del quadro normativo.</a:t>
            </a:r>
          </a:p>
        </p:txBody>
      </p:sp>
    </p:spTree>
    <p:extLst>
      <p:ext uri="{BB962C8B-B14F-4D97-AF65-F5344CB8AC3E}">
        <p14:creationId xmlns:p14="http://schemas.microsoft.com/office/powerpoint/2010/main" val="37956477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25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Comunicazione con i responsabili delle attività di governance:</a:t>
            </a:r>
          </a:p>
          <a:p>
            <a:pPr algn="l" eaLnBrk="1" hangingPunct="1">
              <a:defRPr/>
            </a:pPr>
            <a:endParaRPr lang="it-IT" altLang="it-IT" sz="1100" b="1" dirty="0"/>
          </a:p>
          <a:p>
            <a:pPr algn="l" eaLnBrk="1" hangingPunct="1">
              <a:defRPr/>
            </a:pPr>
            <a:endParaRPr lang="it-IT" altLang="it-IT" sz="1800" dirty="0"/>
          </a:p>
          <a:p>
            <a:pPr algn="l" eaLnBrk="1" hangingPunct="1">
              <a:defRPr/>
            </a:pPr>
            <a:r>
              <a:rPr lang="it-IT" altLang="it-IT" sz="1800" dirty="0"/>
              <a:t>Tranne il caso in cui tutti i responsabili delle attività di governance siano coinvolti nella gestione dell’impresa, il revisore </a:t>
            </a:r>
            <a:r>
              <a:rPr lang="it-IT" altLang="it-IT" sz="1800" b="1" u="sng" dirty="0"/>
              <a:t>deve comunicare ai responsabili</a:t>
            </a:r>
            <a:r>
              <a:rPr lang="it-IT" altLang="it-IT" sz="1800" dirty="0"/>
              <a:t> delle attività di governance gli aspetti significativi emersi durante la revisione contabile connessi con le parti correlate dell’impresa.</a:t>
            </a:r>
          </a:p>
        </p:txBody>
      </p:sp>
    </p:spTree>
    <p:extLst>
      <p:ext uri="{BB962C8B-B14F-4D97-AF65-F5344CB8AC3E}">
        <p14:creationId xmlns:p14="http://schemas.microsoft.com/office/powerpoint/2010/main" val="3603088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26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2888" y="1340768"/>
            <a:ext cx="8443912" cy="508997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/>
              <a:t>Documentazione:</a:t>
            </a:r>
          </a:p>
          <a:p>
            <a:pPr algn="l" eaLnBrk="1" hangingPunct="1">
              <a:defRPr/>
            </a:pPr>
            <a:endParaRPr lang="it-IT" altLang="it-IT" sz="1100" b="1" dirty="0"/>
          </a:p>
          <a:p>
            <a:pPr algn="l" eaLnBrk="1" hangingPunct="1">
              <a:defRPr/>
            </a:pPr>
            <a:endParaRPr lang="it-IT" altLang="it-IT" sz="1800" dirty="0"/>
          </a:p>
          <a:p>
            <a:pPr algn="l" eaLnBrk="1" hangingPunct="1">
              <a:defRPr/>
            </a:pPr>
            <a:r>
              <a:rPr lang="it-IT" altLang="it-IT" sz="2000" dirty="0"/>
              <a:t>Il revisore deve includere nella documentazione di revisione </a:t>
            </a:r>
            <a:r>
              <a:rPr lang="it-IT" altLang="it-IT" sz="2000" b="1" u="sng" dirty="0"/>
              <a:t>i nomi delle parti correlate</a:t>
            </a:r>
            <a:r>
              <a:rPr lang="it-IT" altLang="it-IT" sz="2000" dirty="0"/>
              <a:t> identificate e la natura dei rapporti con parti correlate (ISA Italia n.230)</a:t>
            </a:r>
          </a:p>
        </p:txBody>
      </p:sp>
    </p:spTree>
    <p:extLst>
      <p:ext uri="{BB962C8B-B14F-4D97-AF65-F5344CB8AC3E}">
        <p14:creationId xmlns:p14="http://schemas.microsoft.com/office/powerpoint/2010/main" val="38747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3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468134"/>
            <a:ext cx="8572500" cy="5043635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400" b="1" dirty="0">
                <a:latin typeface="Arial (body)"/>
              </a:rPr>
              <a:t>Natura dei rapporti e delle operazioni con parti correlate:</a:t>
            </a:r>
          </a:p>
          <a:p>
            <a:pPr algn="l" eaLnBrk="1" hangingPunct="1">
              <a:defRPr/>
            </a:pPr>
            <a:endParaRPr lang="it-IT" altLang="it-IT" sz="900" b="1" dirty="0">
              <a:latin typeface="Arial (body)"/>
            </a:endParaRPr>
          </a:p>
          <a:p>
            <a:pPr algn="l" eaLnBrk="1" hangingPunct="1">
              <a:defRPr/>
            </a:pPr>
            <a:r>
              <a:rPr lang="it-IT" altLang="it-IT" sz="1600" dirty="0">
                <a:latin typeface="Arial (body)"/>
              </a:rPr>
              <a:t>Molte operazioni con parti correlate rientrano nel normale svolgimento dell’attività aziendale. In tali circostanze, esse possono non comportare rischi di errori significativi nel bilancio più elevati rispetto a quelli relativi a operazioni similari con parti non correlate. </a:t>
            </a:r>
          </a:p>
          <a:p>
            <a:pPr algn="l" eaLnBrk="1" hangingPunct="1">
              <a:defRPr/>
            </a:pPr>
            <a:endParaRPr lang="it-IT" altLang="it-IT" sz="1600" dirty="0">
              <a:latin typeface="Arial (body)"/>
            </a:endParaRPr>
          </a:p>
          <a:p>
            <a:pPr algn="l" eaLnBrk="1" hangingPunct="1">
              <a:defRPr/>
            </a:pPr>
            <a:r>
              <a:rPr lang="it-IT" altLang="it-IT" sz="1600" dirty="0">
                <a:latin typeface="Arial (body)"/>
              </a:rPr>
              <a:t>Tuttavia, la natura dei rapporti e delle operazioni con parti correlate può, in alcune circostanze, generare </a:t>
            </a:r>
            <a:r>
              <a:rPr lang="it-IT" altLang="it-IT" sz="1600" b="1" dirty="0">
                <a:latin typeface="Arial (body)"/>
              </a:rPr>
              <a:t>rischi più elevati di errori significativi</a:t>
            </a:r>
            <a:r>
              <a:rPr lang="it-IT" altLang="it-IT" sz="1600" dirty="0">
                <a:latin typeface="Arial (body)"/>
              </a:rPr>
              <a:t> nel bilancio rispetto a quelli connessi a operazioni con parti non correlate. Per esempio: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>
                <a:latin typeface="Arial (body)"/>
              </a:rPr>
              <a:t>le parti correlate possono operare mediante una serie ampia e complessa di rapporti e strutture, con un corrispondente aumento della complessità delle operazioni con parti correlate;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>
                <a:latin typeface="Arial (body)"/>
              </a:rPr>
              <a:t>i sistemi informativi possono essere inefficaci nell’identificare e riepilogare operazioni e saldi in essere tra un’impresa e le sue parti correlate;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>
                <a:latin typeface="Arial (body)"/>
              </a:rPr>
              <a:t>le operazioni con parti correlate possono non essere effettuate secondo i normali termini e condizioni di mercato; per esempio, alcune operazioni con parti correlate possono essere effettuate senza corresponsione di corrispettivo.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88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4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84313"/>
            <a:ext cx="8572500" cy="4032250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Arial Body"/>
              </a:rPr>
              <a:t>Responsabilità ed obiettivi del revisore: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Molti dei quadri normativi sull’informazione finanziaria stabiliscono </a:t>
            </a:r>
            <a:r>
              <a:rPr lang="it-IT" altLang="it-IT" sz="1600" b="1" dirty="0"/>
              <a:t>disposizioni specifiche</a:t>
            </a:r>
            <a:r>
              <a:rPr lang="it-IT" altLang="it-IT" sz="1600" dirty="0"/>
              <a:t> per la contabilizzazione e la presentazione in bilancio di rapporti, operazioni e saldi con le parti correlate, per consentire agli utilizzatori del bilancio di comprenderne la natura e gli effetti reali o potenziali sul bilancio.</a:t>
            </a:r>
          </a:p>
          <a:p>
            <a:pPr algn="l" eaLnBrk="1" hangingPunct="1">
              <a:defRPr/>
            </a:pPr>
            <a:r>
              <a:rPr lang="it-IT" altLang="it-IT" sz="1600" dirty="0"/>
              <a:t> </a:t>
            </a:r>
          </a:p>
          <a:p>
            <a:pPr algn="l" eaLnBrk="1" hangingPunct="1">
              <a:defRPr/>
            </a:pPr>
            <a:r>
              <a:rPr lang="it-IT" altLang="it-IT" sz="1600" dirty="0"/>
              <a:t>E’ responsabilità del revisore svolgere procedure di revisione al fine di </a:t>
            </a:r>
            <a:r>
              <a:rPr lang="it-IT" altLang="it-IT" sz="1600" b="1" dirty="0"/>
              <a:t>identificare, valutare rispondere ai rischi di errori significativi</a:t>
            </a:r>
            <a:r>
              <a:rPr lang="it-IT" altLang="it-IT" sz="1600" dirty="0"/>
              <a:t> derivanti da una inappropriata contabilizzazione o presentazione in bilancio da parte dell’impresa di rapporti, operazioni o saldi con parti correlate in conformità alle disposizioni del quadro normativo di riferimento.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829329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5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84313"/>
            <a:ext cx="8572500" cy="4680992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Arial Body"/>
              </a:rPr>
              <a:t>Responsabilità ed obiettivi del revisore:</a:t>
            </a:r>
          </a:p>
          <a:p>
            <a:pPr algn="l" eaLnBrk="1" hangingPunct="1">
              <a:defRPr/>
            </a:pPr>
            <a:endParaRPr lang="it-IT" altLang="it-IT" sz="900" dirty="0"/>
          </a:p>
          <a:p>
            <a:pPr algn="l" eaLnBrk="1" hangingPunct="1">
              <a:defRPr/>
            </a:pPr>
            <a:r>
              <a:rPr lang="it-IT" altLang="it-IT" sz="1600" dirty="0"/>
              <a:t>Anche laddove il quadro normativo sull’informazione finanziaria applicabile stabilisca disposizioni minime in merito alle parti correlate, ovvero non ne preveda alcuna, è comunque necessario che il revisore acquisisca una comprensione dei rapporti e delle operazioni con parti correlate </a:t>
            </a:r>
            <a:r>
              <a:rPr lang="it-IT" altLang="it-IT" sz="1600" b="1" u="sng" dirty="0"/>
              <a:t>sufficiente</a:t>
            </a:r>
            <a:r>
              <a:rPr lang="it-IT" altLang="it-IT" sz="1600" dirty="0"/>
              <a:t> per poter concludere se il bilancio, per quanto influenzato da tali rapporti e operazioni fornisca: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dirty="0"/>
              <a:t> una corretta rappresentazione (in presenza di quadri normativi basati sulla corretta rappresentazione); ovvero 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dirty="0"/>
              <a:t>non sia fuorviante (in presenza di quadri normativi basati sulla conformità).</a:t>
            </a:r>
          </a:p>
          <a:p>
            <a:pPr algn="l" eaLnBrk="1" hangingPunct="1">
              <a:defRPr/>
            </a:pPr>
            <a:endParaRPr lang="it-IT" altLang="it-IT" sz="1800" dirty="0"/>
          </a:p>
          <a:p>
            <a:pPr algn="l" eaLnBrk="1" hangingPunct="1">
              <a:defRPr/>
            </a:pPr>
            <a:r>
              <a:rPr lang="it-IT" altLang="it-IT" sz="1600" dirty="0"/>
              <a:t>Inoltre, la comprensione dei rapporti e delle operazioni dell’impresa con parti correlate è rilevante ai fini della valutazione da parte del revisore circa </a:t>
            </a:r>
            <a:r>
              <a:rPr lang="it-IT" altLang="it-IT" sz="1600" b="1" u="sng" dirty="0"/>
              <a:t>l’esistenza di uno o più fattori di rischio di frode</a:t>
            </a:r>
            <a:r>
              <a:rPr lang="it-IT" altLang="it-IT" sz="1600" dirty="0"/>
              <a:t>, come richiesto dal principio di revisione internazionale (ISA Italia) n. 240 in quanto possono essere commesse frodi più agevolmente mediante parti correlate.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2/3</a:t>
            </a:r>
          </a:p>
        </p:txBody>
      </p:sp>
    </p:spTree>
    <p:extLst>
      <p:ext uri="{BB962C8B-B14F-4D97-AF65-F5344CB8AC3E}">
        <p14:creationId xmlns:p14="http://schemas.microsoft.com/office/powerpoint/2010/main" val="2836349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6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84312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Arial Body"/>
                <a:ea typeface="Segoe UI" panose="020B0502040204020203" pitchFamily="34" charset="0"/>
                <a:cs typeface="Segoe UI" panose="020B0502040204020203" pitchFamily="34" charset="0"/>
              </a:rPr>
              <a:t>Responsabilità ed obiettivi del revisore:</a:t>
            </a:r>
          </a:p>
          <a:p>
            <a:pPr algn="l" eaLnBrk="1" hangingPunct="1">
              <a:defRPr/>
            </a:pPr>
            <a:endParaRPr lang="it-IT" altLang="it-IT" sz="900" dirty="0"/>
          </a:p>
          <a:p>
            <a:pPr algn="l" eaLnBrk="1" hangingPunct="1">
              <a:defRPr/>
            </a:pPr>
            <a:r>
              <a:rPr lang="it-IT" altLang="it-IT" sz="1600" dirty="0"/>
              <a:t>A causa dei limiti intriseci della revisione contabile, esiste </a:t>
            </a:r>
            <a:r>
              <a:rPr lang="it-IT" altLang="it-IT" sz="1600" b="1" u="sng" dirty="0"/>
              <a:t>il rischio inevitabile</a:t>
            </a:r>
            <a:r>
              <a:rPr lang="it-IT" altLang="it-IT" sz="1600" dirty="0"/>
              <a:t> che alcuni errori significativi presenti nel bilancio possano non essere individuati, nonostante la revisione sia correttamente pianificata e svolta in conformità al principio di revisione.</a:t>
            </a:r>
          </a:p>
          <a:p>
            <a:pPr algn="l" eaLnBrk="1" hangingPunct="1">
              <a:defRPr/>
            </a:pPr>
            <a:r>
              <a:rPr lang="it-IT" altLang="it-IT" sz="1600" dirty="0"/>
              <a:t> </a:t>
            </a:r>
          </a:p>
          <a:p>
            <a:pPr algn="l" eaLnBrk="1" hangingPunct="1">
              <a:defRPr/>
            </a:pPr>
            <a:r>
              <a:rPr lang="it-IT" altLang="it-IT" sz="1600" dirty="0"/>
              <a:t>Con riferimento alle parti correlate, i potenziali effetti del limiti intrinseci sulla capacità del revisore di individuare errori significativi sono maggiori per ragioni quali le seguenti: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la direzione può non essere a conoscenza dell’esistenza di tutti i rapporti e le operazioni con parti correlate, in particolare laddove il quadro normativo sull’informazione finanziaria applicabile non stabilisca disposizioni sulle parti correlate;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dirty="0"/>
              <a:t>i rapporti con parti correlate possono offrire maggiori opportunità di collusione, occultamento o manipolazione da parte della direzione.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Pianificare e svolgere la revisione contabile con </a:t>
            </a:r>
            <a:r>
              <a:rPr lang="it-IT" alt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scetticismo professionale</a:t>
            </a:r>
            <a:r>
              <a:rPr lang="it-IT" altLang="it-IT" sz="1600" dirty="0"/>
              <a:t>, come richiesto dal principio di revisione internazionale (ISA Italia) n. 200 assume quindi un’importanza particolare in questo contesto.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3/3</a:t>
            </a:r>
          </a:p>
        </p:txBody>
      </p:sp>
    </p:spTree>
    <p:extLst>
      <p:ext uri="{BB962C8B-B14F-4D97-AF65-F5344CB8AC3E}">
        <p14:creationId xmlns:p14="http://schemas.microsoft.com/office/powerpoint/2010/main" val="154568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7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" y="1343287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Trebuchet MS" panose="020B0603020202020204" pitchFamily="34" charset="0"/>
              </a:rPr>
              <a:t>Definizioni:</a:t>
            </a:r>
          </a:p>
          <a:p>
            <a:pPr algn="l" eaLnBrk="1" hangingPunct="1">
              <a:defRPr/>
            </a:pPr>
            <a:endParaRPr lang="it-IT" altLang="it-IT" sz="1800" b="1" dirty="0">
              <a:latin typeface="Trebuchet MS" panose="020B0603020202020204" pitchFamily="34" charset="0"/>
            </a:endParaRPr>
          </a:p>
          <a:p>
            <a:pPr algn="l" eaLnBrk="1" hangingPunct="1">
              <a:defRPr/>
            </a:pPr>
            <a:endParaRPr lang="it-IT" altLang="it-IT" sz="1800" dirty="0"/>
          </a:p>
          <a:p>
            <a:pPr marL="342900" indent="-342900" algn="l" eaLnBrk="1" hangingPunct="1">
              <a:buAutoNum type="alphaLcParenR"/>
              <a:defRPr/>
            </a:pPr>
            <a:r>
              <a:rPr lang="it-IT" altLang="it-IT" sz="1800" b="1" dirty="0"/>
              <a:t>Operazione conclusa a normali condizioni di mercato</a:t>
            </a:r>
            <a:r>
              <a:rPr lang="it-IT" altLang="it-IT" sz="1800" dirty="0"/>
              <a:t>: un’operazione conclusa secondo termini e condizioni come quelle tra un compratore e un venditore disponibili a concludere la transazione che non siano tra loro correlati e agiscano </a:t>
            </a:r>
            <a:r>
              <a:rPr lang="it-IT" altLang="it-IT" sz="1800" u="sng" dirty="0"/>
              <a:t>indipendentemente</a:t>
            </a:r>
            <a:r>
              <a:rPr lang="it-IT" altLang="it-IT" sz="1800" dirty="0"/>
              <a:t> l’uno dall’altro, perseguendo ciascuno i propri interessi.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291238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8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5304" y="1189038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Trebuchet MS" panose="020B0603020202020204" pitchFamily="34" charset="0"/>
              </a:rPr>
              <a:t>Definizioni:</a:t>
            </a:r>
          </a:p>
          <a:p>
            <a:pPr algn="l" eaLnBrk="1" hangingPunct="1">
              <a:defRPr/>
            </a:pPr>
            <a:endParaRPr lang="it-IT" altLang="it-IT" sz="600" dirty="0"/>
          </a:p>
          <a:p>
            <a:pPr algn="l" eaLnBrk="1" hangingPunct="1">
              <a:defRPr/>
            </a:pPr>
            <a:r>
              <a:rPr lang="it-IT" altLang="it-IT" sz="1600" b="1" dirty="0"/>
              <a:t>b) Parte correlata</a:t>
            </a:r>
            <a:r>
              <a:rPr lang="it-IT" altLang="it-IT" sz="1600" dirty="0"/>
              <a:t> :</a:t>
            </a:r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/>
              <a:t>una parte correlata secondo la definizione del quadro normativo sull’informazione finanziaria applicabile;</a:t>
            </a:r>
          </a:p>
          <a:p>
            <a:pPr marL="342900" indent="-342900" algn="l" eaLnBrk="1" hangingPunct="1">
              <a:buFont typeface="+mj-lt"/>
              <a:buAutoNum type="arabicPeriod"/>
              <a:defRPr/>
            </a:pPr>
            <a:r>
              <a:rPr lang="it-IT" altLang="it-IT" sz="1600" dirty="0"/>
              <a:t>laddove il quadro normativo sull’informazione finanziaria applicabile stabilisca, in merito    alle parti correlate, disposizioni minime ovvero non ne preveda alcuna:</a:t>
            </a:r>
          </a:p>
          <a:p>
            <a:pPr marL="800100" lvl="1" indent="-342900" algn="l" eaLnBrk="1" hangingPunct="1">
              <a:buFont typeface="Wingdings" panose="05000000000000000000" pitchFamily="2" charset="2"/>
              <a:buChar char="§"/>
              <a:defRPr/>
            </a:pPr>
            <a:r>
              <a:rPr lang="it-IT" altLang="it-IT" sz="1600" dirty="0"/>
              <a:t>una persona o un’impresa che </a:t>
            </a:r>
            <a:r>
              <a:rPr lang="it-IT" altLang="it-IT" sz="1600" b="1" u="sng" dirty="0"/>
              <a:t>abbia il controllo o eserciti un’influenza notevole</a:t>
            </a:r>
            <a:r>
              <a:rPr lang="it-IT" altLang="it-IT" sz="1600" dirty="0"/>
              <a:t> sull’impresa che redige il bilancio, direttamente o indirettamente attraverso uno o più intermediari;</a:t>
            </a:r>
          </a:p>
          <a:p>
            <a:pPr marL="800100" lvl="1" indent="-342900" algn="l" eaLnBrk="1" hangingPunct="1">
              <a:buFont typeface="Wingdings" panose="05000000000000000000" pitchFamily="2" charset="2"/>
              <a:buChar char="§"/>
              <a:defRPr/>
            </a:pPr>
            <a:r>
              <a:rPr lang="it-IT" altLang="it-IT" sz="1600" dirty="0"/>
              <a:t>un’altra impresa sulla quale l’impresa che redige il bilancio abbia il controllo ovvero eserciti un’influenza notevole, direttamente o indirettamente attraverso uno o più intermediari; ovvero</a:t>
            </a:r>
          </a:p>
          <a:p>
            <a:pPr marL="800100" lvl="1" indent="-342900" algn="l" eaLnBrk="1" hangingPunct="1">
              <a:buFont typeface="Wingdings" panose="05000000000000000000" pitchFamily="2" charset="2"/>
              <a:buChar char="§"/>
              <a:defRPr/>
            </a:pPr>
            <a:r>
              <a:rPr lang="it-IT" altLang="it-IT" sz="1600" dirty="0"/>
              <a:t>un’altra impresa che sia sotto controllo comune con l’impresa che redige il bilancio avendo:</a:t>
            </a:r>
          </a:p>
          <a:p>
            <a:pPr marL="1257300" lvl="2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/>
              <a:t>un assetto proprietario di controllo comune;</a:t>
            </a:r>
          </a:p>
          <a:p>
            <a:pPr marL="1257300" lvl="2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/>
              <a:t>proprietari che siano familiari stretti;</a:t>
            </a:r>
          </a:p>
          <a:p>
            <a:pPr marL="1257300" lvl="2" indent="-342900" algn="l" eaLnBrk="1" hangingPunct="1">
              <a:buFont typeface="+mj-lt"/>
              <a:buAutoNum type="romanLcPeriod"/>
              <a:defRPr/>
            </a:pPr>
            <a:r>
              <a:rPr lang="it-IT" altLang="it-IT" sz="1600" dirty="0"/>
              <a:t> membri della direzione con responsabilità strategiche in comune.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219768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97473-A63C-4E19-843A-8B34829DB803}" type="slidenum">
              <a:rPr lang="it-IT" altLang="it-IT" smtClean="0"/>
              <a:pPr>
                <a:defRPr/>
              </a:pPr>
              <a:t>9</a:t>
            </a:fld>
            <a:endParaRPr lang="it-IT" altLang="it-IT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484313"/>
            <a:ext cx="8572500" cy="5113039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altLang="it-IT" sz="2800" b="1" dirty="0">
                <a:latin typeface="Trebuchet MS" panose="020B0603020202020204" pitchFamily="34" charset="0"/>
              </a:rPr>
              <a:t>Parte Correlata:</a:t>
            </a:r>
          </a:p>
          <a:p>
            <a:pPr algn="l" eaLnBrk="1" hangingPunct="1">
              <a:defRPr/>
            </a:pPr>
            <a:endParaRPr lang="it-IT" altLang="it-IT" sz="600" dirty="0"/>
          </a:p>
          <a:p>
            <a:pPr algn="l" eaLnBrk="1" hangingPunct="1">
              <a:defRPr/>
            </a:pPr>
            <a:r>
              <a:rPr lang="it-IT" altLang="it-IT" sz="1600" dirty="0"/>
              <a:t>Molti quadri normativi sull’informazione finanziaria trattano i concetti di controllo e di influenza notevole.</a:t>
            </a:r>
          </a:p>
          <a:p>
            <a:pPr algn="l" eaLnBrk="1" hangingPunct="1">
              <a:defRPr/>
            </a:pPr>
            <a:endParaRPr lang="it-IT" altLang="it-IT" sz="1600" dirty="0"/>
          </a:p>
          <a:p>
            <a:pPr algn="l" eaLnBrk="1" hangingPunct="1">
              <a:defRPr/>
            </a:pPr>
            <a:r>
              <a:rPr lang="it-IT" altLang="it-IT" sz="1600" dirty="0"/>
              <a:t>Sebbene tale trattazione possa articolarsi mediante l’utilizzo di differente terminologia, generalmente i quadri normativi chiariscono che: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b="1" u="sng" dirty="0"/>
              <a:t>il controllo</a:t>
            </a:r>
            <a:r>
              <a:rPr lang="it-IT" altLang="it-IT" sz="1600" dirty="0"/>
              <a:t> è il potere di </a:t>
            </a:r>
            <a:r>
              <a:rPr lang="it-IT" altLang="it-IT" sz="1600" u="sng" dirty="0"/>
              <a:t>determinare</a:t>
            </a:r>
            <a:r>
              <a:rPr lang="it-IT" altLang="it-IT" sz="1600" dirty="0"/>
              <a:t> le politiche finanziarie e gestionali di un’impresa in modo da conseguire benefici dalle sue attività;</a:t>
            </a:r>
          </a:p>
          <a:p>
            <a:pPr marL="342900" indent="-342900" algn="l" eaLnBrk="1" hangingPunct="1">
              <a:buFont typeface="+mj-lt"/>
              <a:buAutoNum type="alphaLcParenR"/>
              <a:defRPr/>
            </a:pPr>
            <a:r>
              <a:rPr lang="it-IT" altLang="it-IT" sz="1600" b="1" u="sng" dirty="0"/>
              <a:t>l’influenza notevole </a:t>
            </a:r>
            <a:r>
              <a:rPr lang="it-IT" altLang="it-IT" sz="1600" dirty="0"/>
              <a:t>(che può essere esercitata mediante il possesso di azioni o tramite clausole statutarie o accordi) è il potere di </a:t>
            </a:r>
            <a:r>
              <a:rPr lang="it-IT" altLang="it-IT" sz="1600" u="sng" dirty="0"/>
              <a:t>partecipare alla determinazione</a:t>
            </a:r>
            <a:r>
              <a:rPr lang="it-IT" altLang="it-IT" sz="1600" dirty="0"/>
              <a:t> delle politiche finanziarie e gestionali di un’impresa, ma senza esercitare il controllo su di esse.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042988" y="5589588"/>
            <a:ext cx="77724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4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6618" y="40957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766196477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it-IT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it-IT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ZMExtensions</vt:lpwstr>
  </property>
  <property fmtid="{D5CDD505-2E9C-101B-9397-08002B2CF9AE}" pid="3" name="SizeBefore">
    <vt:lpwstr>171515</vt:lpwstr>
  </property>
  <property fmtid="{D5CDD505-2E9C-101B-9397-08002B2CF9AE}" pid="4" name="OptimizationTime">
    <vt:lpwstr>20241121_1100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otalTime>8593</TotalTime>
  <Words>2898</Words>
  <Application>Microsoft Office PowerPoint</Application>
  <PresentationFormat>On-screen Show (4:3)</PresentationFormat>
  <Paragraphs>268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Arial (body)</vt:lpstr>
      <vt:lpstr>Arial Body</vt:lpstr>
      <vt:lpstr>Arial(body)</vt:lpstr>
      <vt:lpstr>EYInterstate</vt:lpstr>
      <vt:lpstr>Trebuchet MS</vt:lpstr>
      <vt:lpstr>Wingdings</vt:lpstr>
      <vt:lpstr>Struttura predefinita</vt:lpstr>
      <vt:lpstr>Corso di formazione per revisori legali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BDO Sala Scelsi Farina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di Alta Formazione</dc:title>
  <dc:creator>NaBdo</dc:creator>
  <cp:lastModifiedBy>Author</cp:lastModifiedBy>
  <cp:revision>876</cp:revision>
  <dcterms:created xsi:type="dcterms:W3CDTF">2007-05-17T14:29:45Z</dcterms:created>
  <dcterms:modified xsi:type="dcterms:W3CDTF">2024-11-04T08:48:57Z</dcterms:modified>
</cp:coreProperties>
</file>