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15"/>
  </p:notesMasterIdLst>
  <p:handoutMasterIdLst>
    <p:handoutMasterId r:id="rId16"/>
  </p:handoutMasterIdLst>
  <p:sldIdLst>
    <p:sldId id="577" r:id="rId4"/>
    <p:sldId id="578" r:id="rId5"/>
    <p:sldId id="579" r:id="rId6"/>
    <p:sldId id="580" r:id="rId7"/>
    <p:sldId id="581" r:id="rId8"/>
    <p:sldId id="585" r:id="rId9"/>
    <p:sldId id="586" r:id="rId10"/>
    <p:sldId id="587" r:id="rId11"/>
    <p:sldId id="582" r:id="rId12"/>
    <p:sldId id="584" r:id="rId13"/>
    <p:sldId id="583"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2091" autoAdjust="0"/>
  </p:normalViewPr>
  <p:slideViewPr>
    <p:cSldViewPr snapToObjects="1">
      <p:cViewPr varScale="1">
        <p:scale>
          <a:sx n="86" d="100"/>
          <a:sy n="86" d="100"/>
        </p:scale>
        <p:origin x="1248" y="58"/>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7"/>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62411940-1904-4C19-917E-855DA30E623D}"/>
    <pc:docChg chg="modSld">
      <pc:chgData name="Giovanni Verde" userId="d5dc2423-7363-4f52-84c6-1508ec9f9656" providerId="ADAL" clId="{62411940-1904-4C19-917E-855DA30E623D}" dt="2023-11-27T11:32:51.167" v="3" actId="20577"/>
      <pc:docMkLst>
        <pc:docMk/>
      </pc:docMkLst>
      <pc:sldChg chg="modSp mod">
        <pc:chgData name="Giovanni Verde" userId="d5dc2423-7363-4f52-84c6-1508ec9f9656" providerId="ADAL" clId="{62411940-1904-4C19-917E-855DA30E623D}" dt="2023-11-27T11:32:51.167" v="3" actId="20577"/>
        <pc:sldMkLst>
          <pc:docMk/>
          <pc:sldMk cId="0" sldId="577"/>
        </pc:sldMkLst>
        <pc:spChg chg="mod">
          <ac:chgData name="Giovanni Verde" userId="d5dc2423-7363-4f52-84c6-1508ec9f9656" providerId="ADAL" clId="{62411940-1904-4C19-917E-855DA30E623D}" dt="2023-11-27T11:32:51.167" v="3" actId="20577"/>
          <ac:spMkLst>
            <pc:docMk/>
            <pc:sldMk cId="0" sldId="577"/>
            <ac:spMk id="7" creationId="{6D88CD9D-DA24-4D1D-BA6D-590893AD368B}"/>
          </ac:spMkLst>
        </pc:spChg>
      </pc:sldChg>
    </pc:docChg>
  </pc:docChgLst>
  <pc:docChgLst>
    <pc:chgData name="Giovanni Verde" userId="d5dc2423-7363-4f52-84c6-1508ec9f9656" providerId="ADAL" clId="{EAD29432-9DA1-4525-8367-5387EB3CE7AB}"/>
    <pc:docChg chg="modSld">
      <pc:chgData name="Giovanni Verde" userId="d5dc2423-7363-4f52-84c6-1508ec9f9656" providerId="ADAL" clId="{EAD29432-9DA1-4525-8367-5387EB3CE7AB}" dt="2022-11-16T16:42:29.840" v="8" actId="20577"/>
      <pc:docMkLst>
        <pc:docMk/>
      </pc:docMkLst>
      <pc:sldChg chg="modSp mod">
        <pc:chgData name="Giovanni Verde" userId="d5dc2423-7363-4f52-84c6-1508ec9f9656" providerId="ADAL" clId="{EAD29432-9DA1-4525-8367-5387EB3CE7AB}" dt="2022-11-16T16:42:29.840" v="8" actId="20577"/>
        <pc:sldMkLst>
          <pc:docMk/>
          <pc:sldMk cId="0" sldId="577"/>
        </pc:sldMkLst>
        <pc:spChg chg="mod">
          <ac:chgData name="Giovanni Verde" userId="d5dc2423-7363-4f52-84c6-1508ec9f9656" providerId="ADAL" clId="{EAD29432-9DA1-4525-8367-5387EB3CE7AB}" dt="2022-11-16T16:42:29.840" v="8" actId="20577"/>
          <ac:spMkLst>
            <pc:docMk/>
            <pc:sldMk cId="0" sldId="577"/>
            <ac:spMk id="7" creationId="{6D88CD9D-DA24-4D1D-BA6D-590893AD368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2"/>
            <a:ext cx="2945660" cy="496331"/>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04.11.2024</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28585"/>
            <a:ext cx="2945660" cy="496331"/>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28585"/>
            <a:ext cx="2945660" cy="496331"/>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2"/>
            <a:ext cx="2945660" cy="496331"/>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04.11.2024</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155"/>
            <a:ext cx="5438140" cy="4466986"/>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28585"/>
            <a:ext cx="2945660" cy="496331"/>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28585"/>
            <a:ext cx="2945660" cy="496331"/>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10</a:t>
            </a:fld>
            <a:endParaRPr lang="it-IT" dirty="0"/>
          </a:p>
        </p:txBody>
      </p:sp>
    </p:spTree>
    <p:extLst>
      <p:ext uri="{BB962C8B-B14F-4D97-AF65-F5344CB8AC3E}">
        <p14:creationId xmlns:p14="http://schemas.microsoft.com/office/powerpoint/2010/main" val="323490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11</a:t>
            </a:fld>
            <a:endParaRPr lang="it-IT" dirty="0"/>
          </a:p>
        </p:txBody>
      </p:sp>
    </p:spTree>
    <p:extLst>
      <p:ext uri="{BB962C8B-B14F-4D97-AF65-F5344CB8AC3E}">
        <p14:creationId xmlns:p14="http://schemas.microsoft.com/office/powerpoint/2010/main" val="453075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a:t>
            </a:fld>
            <a:endParaRPr lang="it-IT" dirty="0"/>
          </a:p>
        </p:txBody>
      </p:sp>
    </p:spTree>
    <p:extLst>
      <p:ext uri="{BB962C8B-B14F-4D97-AF65-F5344CB8AC3E}">
        <p14:creationId xmlns:p14="http://schemas.microsoft.com/office/powerpoint/2010/main" val="1066114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3423860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a:t>
            </a:fld>
            <a:endParaRPr lang="it-IT" dirty="0"/>
          </a:p>
        </p:txBody>
      </p:sp>
    </p:spTree>
    <p:extLst>
      <p:ext uri="{BB962C8B-B14F-4D97-AF65-F5344CB8AC3E}">
        <p14:creationId xmlns:p14="http://schemas.microsoft.com/office/powerpoint/2010/main" val="83365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5</a:t>
            </a:fld>
            <a:endParaRPr lang="it-IT" dirty="0"/>
          </a:p>
        </p:txBody>
      </p:sp>
    </p:spTree>
    <p:extLst>
      <p:ext uri="{BB962C8B-B14F-4D97-AF65-F5344CB8AC3E}">
        <p14:creationId xmlns:p14="http://schemas.microsoft.com/office/powerpoint/2010/main" val="434816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6</a:t>
            </a:fld>
            <a:endParaRPr lang="it-IT" dirty="0"/>
          </a:p>
        </p:txBody>
      </p:sp>
    </p:spTree>
    <p:extLst>
      <p:ext uri="{BB962C8B-B14F-4D97-AF65-F5344CB8AC3E}">
        <p14:creationId xmlns:p14="http://schemas.microsoft.com/office/powerpoint/2010/main" val="3951089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7</a:t>
            </a:fld>
            <a:endParaRPr lang="it-IT" dirty="0"/>
          </a:p>
        </p:txBody>
      </p:sp>
    </p:spTree>
    <p:extLst>
      <p:ext uri="{BB962C8B-B14F-4D97-AF65-F5344CB8AC3E}">
        <p14:creationId xmlns:p14="http://schemas.microsoft.com/office/powerpoint/2010/main" val="308511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8</a:t>
            </a:fld>
            <a:endParaRPr lang="it-IT" dirty="0"/>
          </a:p>
        </p:txBody>
      </p:sp>
    </p:spTree>
    <p:extLst>
      <p:ext uri="{BB962C8B-B14F-4D97-AF65-F5344CB8AC3E}">
        <p14:creationId xmlns:p14="http://schemas.microsoft.com/office/powerpoint/2010/main" val="1601517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9</a:t>
            </a:fld>
            <a:endParaRPr lang="it-IT" dirty="0"/>
          </a:p>
        </p:txBody>
      </p:sp>
    </p:spTree>
    <p:extLst>
      <p:ext uri="{BB962C8B-B14F-4D97-AF65-F5344CB8AC3E}">
        <p14:creationId xmlns:p14="http://schemas.microsoft.com/office/powerpoint/2010/main" val="675306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sp>
        <p:nvSpPr>
          <p:cNvPr id="7" name="Title 3">
            <a:extLst>
              <a:ext uri="{FF2B5EF4-FFF2-40B4-BE49-F238E27FC236}">
                <a16:creationId xmlns:a16="http://schemas.microsoft.com/office/drawing/2014/main" id="{6D88CD9D-DA24-4D1D-BA6D-590893AD368B}"/>
              </a:ext>
            </a:extLst>
          </p:cNvPr>
          <p:cNvSpPr txBox="1">
            <a:spLocks/>
          </p:cNvSpPr>
          <p:nvPr/>
        </p:nvSpPr>
        <p:spPr>
          <a:xfrm>
            <a:off x="304799" y="1537950"/>
            <a:ext cx="8534401" cy="9144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r>
              <a:rPr lang="it-IT" sz="2800" b="0" i="0" dirty="0">
                <a:cs typeface="Arial" panose="020B0604020202020204" pitchFamily="34" charset="0"/>
              </a:rPr>
              <a:t>Principio di revisione internazionale ISA ITALIA 260</a:t>
            </a:r>
            <a:br>
              <a:rPr lang="it-IT" sz="3600" dirty="0">
                <a:cs typeface="Arial" panose="020B0604020202020204" pitchFamily="34" charset="0"/>
              </a:rPr>
            </a:br>
            <a:br>
              <a:rPr lang="it-IT" sz="3600" i="0" dirty="0"/>
            </a:br>
            <a:r>
              <a:rPr lang="it-IT" sz="2800" i="0" dirty="0">
                <a:solidFill>
                  <a:schemeClr val="tx1">
                    <a:lumMod val="95000"/>
                    <a:lumOff val="5000"/>
                  </a:schemeClr>
                </a:solidFill>
              </a:rPr>
              <a:t>COMUNICAZIONE CON I RESPONSABILI DELLE ATTIVITA' DI GOVERNANCE</a:t>
            </a:r>
            <a:br>
              <a:rPr lang="it-IT" sz="3600" b="0" i="0" dirty="0">
                <a:solidFill>
                  <a:schemeClr val="tx1">
                    <a:lumMod val="95000"/>
                    <a:lumOff val="5000"/>
                  </a:schemeClr>
                </a:solidFill>
              </a:rPr>
            </a:br>
            <a:br>
              <a:rPr lang="en-US" sz="3600" i="0" dirty="0">
                <a:solidFill>
                  <a:schemeClr val="tx1">
                    <a:lumMod val="95000"/>
                    <a:lumOff val="5000"/>
                  </a:schemeClr>
                </a:solidFill>
              </a:rPr>
            </a:br>
            <a:br>
              <a:rPr lang="en-US" sz="3600" i="0" dirty="0">
                <a:solidFill>
                  <a:schemeClr val="tx1">
                    <a:lumMod val="95000"/>
                    <a:lumOff val="5000"/>
                  </a:schemeClr>
                </a:solidFill>
              </a:rPr>
            </a:br>
            <a:r>
              <a:rPr lang="it-IT" sz="1800" i="0" dirty="0"/>
              <a:t>Dott. Giovanni Verde– Dottore commercialista e revisore dei conti</a:t>
            </a:r>
            <a:br>
              <a:rPr lang="it-IT" sz="3600" i="0" dirty="0"/>
            </a:br>
            <a:br>
              <a:rPr lang="it-IT" sz="3600" i="0" dirty="0"/>
            </a:br>
            <a:r>
              <a:rPr lang="it-IT" sz="1800" i="0" dirty="0"/>
              <a:t>Torre del Greco (NA), 5 novembre 2024</a:t>
            </a:r>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pic>
        <p:nvPicPr>
          <p:cNvPr id="8" name="Picture 7">
            <a:extLst>
              <a:ext uri="{FF2B5EF4-FFF2-40B4-BE49-F238E27FC236}">
                <a16:creationId xmlns:a16="http://schemas.microsoft.com/office/drawing/2014/main" id="{B1180811-F04A-461B-B1DC-7EA4510DBA3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Il processo di comunicazione </a:t>
            </a:r>
            <a:br>
              <a:rPr lang="it-IT" sz="1800" b="0" i="0" dirty="0"/>
            </a:br>
            <a:br>
              <a:rPr lang="it-IT" sz="1800" b="0" i="0" dirty="0"/>
            </a:br>
            <a:r>
              <a:rPr lang="it-IT" sz="1800" b="0" dirty="0"/>
              <a:t>Definizione del processo di comunicazione </a:t>
            </a:r>
            <a:br>
              <a:rPr lang="it-IT" sz="1800" b="0" dirty="0"/>
            </a:br>
            <a:br>
              <a:rPr lang="it-IT" sz="1800" b="0" i="0" dirty="0"/>
            </a:br>
            <a:r>
              <a:rPr lang="it-IT" sz="1800" b="0" i="0" dirty="0"/>
              <a:t>18. Il revisore deve comunicare ai responsabili delle attività di </a:t>
            </a:r>
            <a:r>
              <a:rPr lang="it-IT" sz="1800" b="0" i="0" dirty="0" err="1"/>
              <a:t>governance</a:t>
            </a:r>
            <a:r>
              <a:rPr lang="it-IT" sz="1800" b="0" i="0" dirty="0"/>
              <a:t> la forma, la tempistica ed il contenuto generale previsto per le comunicazioni. </a:t>
            </a:r>
            <a:br>
              <a:rPr lang="it-IT" sz="1800" b="0" i="0" dirty="0"/>
            </a:br>
            <a:br>
              <a:rPr lang="it-IT" sz="1800" b="0" i="0" dirty="0"/>
            </a:br>
            <a:r>
              <a:rPr lang="it-IT" sz="1800" b="0" dirty="0"/>
              <a:t>Forme di comunicazione </a:t>
            </a:r>
            <a:br>
              <a:rPr lang="it-IT" sz="1800" b="0" i="0" dirty="0"/>
            </a:br>
            <a:br>
              <a:rPr lang="it-IT" sz="1800" b="0" i="0" dirty="0"/>
            </a:br>
            <a:r>
              <a:rPr lang="it-IT" sz="1800" b="0" i="0" dirty="0"/>
              <a:t>19. Il revisore deve comunicare per iscritto ai responsabili delle attività di </a:t>
            </a:r>
            <a:r>
              <a:rPr lang="it-IT" sz="1800" b="0" i="0" dirty="0" err="1"/>
              <a:t>governance</a:t>
            </a:r>
            <a:r>
              <a:rPr lang="it-IT" sz="1800" b="0" i="0" dirty="0"/>
              <a:t> relativamente ai risultati significativi emersi dalla revisione se, secondo il proprio giudizio professionale, una comunicazione verbale non sarebbe adeguata. Non occorre che le comunicazioni scritte includano tutti gli aspetti emersi nel corso della revisione. </a:t>
            </a:r>
            <a:br>
              <a:rPr lang="it-IT" sz="1800" b="0" i="0" dirty="0"/>
            </a:br>
            <a:br>
              <a:rPr lang="it-IT" sz="1800" b="0" i="0" dirty="0"/>
            </a:br>
            <a:r>
              <a:rPr lang="it-IT" sz="1800" b="0" i="0" dirty="0"/>
              <a:t>20. Il revisore deve comunicare per iscritto ai responsabili delle attività di </a:t>
            </a:r>
            <a:r>
              <a:rPr lang="it-IT" sz="1800" b="0" i="0" dirty="0" err="1"/>
              <a:t>governance</a:t>
            </a:r>
            <a:r>
              <a:rPr lang="it-IT" sz="1800" b="0" i="0" dirty="0"/>
              <a:t> relativamente alla propria indipendenza.</a:t>
            </a:r>
            <a:br>
              <a:rPr lang="it-IT" sz="1800" b="0" i="0" dirty="0"/>
            </a:br>
            <a:r>
              <a:rPr lang="it-IT" sz="1800" b="0" i="0" dirty="0"/>
              <a:t> </a:t>
            </a: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10</a:t>
            </a:fld>
            <a:endParaRPr lang="en-GB"/>
          </a:p>
        </p:txBody>
      </p:sp>
      <p:pic>
        <p:nvPicPr>
          <p:cNvPr id="7" name="Picture 6">
            <a:extLst>
              <a:ext uri="{FF2B5EF4-FFF2-40B4-BE49-F238E27FC236}">
                <a16:creationId xmlns:a16="http://schemas.microsoft.com/office/drawing/2014/main" id="{D0A0B161-2087-4EFE-8680-585CD140B38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300039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dirty="0"/>
              <a:t>Tempistica delle comunicazioni </a:t>
            </a:r>
            <a:br>
              <a:rPr lang="it-IT" sz="1800" b="0" dirty="0"/>
            </a:br>
            <a:br>
              <a:rPr lang="it-IT" sz="1800" b="0" i="0" dirty="0"/>
            </a:br>
            <a:r>
              <a:rPr lang="it-IT" sz="1800" b="0" i="0" dirty="0"/>
              <a:t>21. Il revisore deve comunicare tempestivamente con i responsabili delle attività di </a:t>
            </a:r>
            <a:r>
              <a:rPr lang="it-IT" sz="1800" b="0" i="0" dirty="0" err="1"/>
              <a:t>governance</a:t>
            </a:r>
            <a:r>
              <a:rPr lang="it-IT" sz="1800" b="0" i="0" dirty="0"/>
              <a:t>. </a:t>
            </a:r>
            <a:br>
              <a:rPr lang="it-IT" sz="1800" b="0" i="0" dirty="0"/>
            </a:br>
            <a:br>
              <a:rPr lang="it-IT" sz="1800" b="0" i="0" dirty="0"/>
            </a:br>
            <a:r>
              <a:rPr lang="it-IT" sz="1800" b="0" dirty="0"/>
              <a:t>Adeguatezza del processo di comunicazione </a:t>
            </a:r>
            <a:br>
              <a:rPr lang="it-IT" sz="1800" b="0" dirty="0"/>
            </a:br>
            <a:br>
              <a:rPr lang="it-IT" sz="1800" b="0" dirty="0"/>
            </a:br>
            <a:r>
              <a:rPr lang="it-IT" sz="1800" b="0" i="0" dirty="0"/>
              <a:t>22. Il revisore deve valutare se la comunicazione reciproca tra il revisore e i responsabili delle attività di </a:t>
            </a:r>
            <a:r>
              <a:rPr lang="it-IT" sz="1800" b="0" i="0" dirty="0" err="1"/>
              <a:t>governance</a:t>
            </a:r>
            <a:r>
              <a:rPr lang="it-IT" sz="1800" b="0" i="0" dirty="0"/>
              <a:t> è stata adeguata ai fini della revisione contabile. In caso negativo, il revisore deve valutare l’eventuale effetto sulla propria valutazione dei rischi di errori significativi e sulla capacità di acquisire elementi probativi sufficienti ed appropriati, e deve intraprendere azioni appropriate. </a:t>
            </a:r>
            <a:br>
              <a:rPr lang="it-IT" sz="1800" b="0" i="0" dirty="0"/>
            </a:br>
            <a:br>
              <a:rPr lang="it-IT" sz="1800" b="0" i="0" dirty="0"/>
            </a:br>
            <a:r>
              <a:rPr lang="it-IT" sz="1800" i="0" dirty="0"/>
              <a:t>Documentazione </a:t>
            </a:r>
            <a:br>
              <a:rPr lang="it-IT" sz="1800" b="0" i="0" dirty="0"/>
            </a:br>
            <a:br>
              <a:rPr lang="it-IT" sz="1800" b="0" i="0" dirty="0"/>
            </a:br>
            <a:r>
              <a:rPr lang="it-IT" sz="1800" b="0" i="0" dirty="0"/>
              <a:t>23. Se gli aspetti richiesti nel principio di revisione ISA Italia 260 vengono comunicati verbalmente, il revisore deve includerli nella documentazione della revisione indicando quando e a chi sono stati comunicati. Se gli aspetti sono stati comunicati per iscritto, il revisore deve conservare una copia della comunicazione come parte della documentazione della revisione.</a:t>
            </a: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11</a:t>
            </a:fld>
            <a:endParaRPr lang="en-GB"/>
          </a:p>
        </p:txBody>
      </p:sp>
      <p:pic>
        <p:nvPicPr>
          <p:cNvPr id="7" name="Picture 6">
            <a:extLst>
              <a:ext uri="{FF2B5EF4-FFF2-40B4-BE49-F238E27FC236}">
                <a16:creationId xmlns:a16="http://schemas.microsoft.com/office/drawing/2014/main" id="{38DF257B-5287-4BF3-92E7-CED64286BDC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742525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Obiettivi </a:t>
            </a:r>
            <a:br>
              <a:rPr lang="it-IT" sz="1800" i="0" dirty="0"/>
            </a:br>
            <a:br>
              <a:rPr lang="it-IT" sz="1800" b="0" i="0" dirty="0"/>
            </a:br>
            <a:r>
              <a:rPr lang="it-IT" sz="1800" b="0" i="0" dirty="0"/>
              <a:t>9. Gli obiettivi del revisore sono: </a:t>
            </a:r>
            <a:br>
              <a:rPr lang="it-IT" sz="1800" b="0" i="0" dirty="0"/>
            </a:br>
            <a:br>
              <a:rPr lang="it-IT" sz="1800" b="0" i="0" dirty="0"/>
            </a:br>
            <a:r>
              <a:rPr lang="it-IT" sz="1800" b="0" i="0" dirty="0"/>
              <a:t>a) comunicare con chiarezza ai responsabili delle attività di </a:t>
            </a:r>
            <a:r>
              <a:rPr lang="it-IT" sz="1800" b="0" i="0" dirty="0" err="1"/>
              <a:t>governance</a:t>
            </a:r>
            <a:r>
              <a:rPr lang="it-IT" sz="1800" b="0" i="0" dirty="0"/>
              <a:t> le responsabilità del revisore in merito alla revisione contabile del bilancio e una descrizione generale della portata e della tempistica pianificate per la revisione contabile; </a:t>
            </a:r>
            <a:br>
              <a:rPr lang="it-IT" sz="1800" b="0" i="0" dirty="0"/>
            </a:br>
            <a:br>
              <a:rPr lang="it-IT" sz="1800" b="0" i="0" dirty="0"/>
            </a:br>
            <a:r>
              <a:rPr lang="it-IT" sz="1800" b="0" i="0" dirty="0"/>
              <a:t>b) ottenere dai responsabili delle attività di </a:t>
            </a:r>
            <a:r>
              <a:rPr lang="it-IT" sz="1800" b="0" i="0" dirty="0" err="1"/>
              <a:t>governance</a:t>
            </a:r>
            <a:r>
              <a:rPr lang="it-IT" sz="1800" b="0" i="0" dirty="0"/>
              <a:t> delle informazioni rilevanti ai fini della revisione; </a:t>
            </a:r>
            <a:br>
              <a:rPr lang="it-IT" sz="1800" b="0" i="0" dirty="0"/>
            </a:br>
            <a:br>
              <a:rPr lang="it-IT" sz="1800" b="0" i="0" dirty="0"/>
            </a:br>
            <a:r>
              <a:rPr lang="it-IT" sz="1800" b="0" i="0" dirty="0"/>
              <a:t>c) fornire tempestivamente ai responsabili delle attività di </a:t>
            </a:r>
            <a:r>
              <a:rPr lang="it-IT" sz="1800" b="0" i="0" dirty="0" err="1"/>
              <a:t>governance</a:t>
            </a:r>
            <a:r>
              <a:rPr lang="it-IT" sz="1800" b="0" i="0" dirty="0"/>
              <a:t> le osservazioni emerse dalla revisione che sono significative e pertinenti alla loro responsabilità di supervisione del processo di predisposizione dell’informazione finanziaria; </a:t>
            </a:r>
            <a:br>
              <a:rPr lang="it-IT" sz="1800" b="0" i="0" dirty="0"/>
            </a:br>
            <a:br>
              <a:rPr lang="it-IT" sz="1800" b="0" i="0" dirty="0"/>
            </a:br>
            <a:r>
              <a:rPr lang="it-IT" sz="1800" b="0" i="0" dirty="0"/>
              <a:t>d) promuovere un’efficace comunicazione reciproca tra il revisore e i responsabili delle attività di </a:t>
            </a:r>
            <a:r>
              <a:rPr lang="it-IT" sz="1800" b="0" i="0" dirty="0" err="1"/>
              <a:t>governance</a:t>
            </a:r>
            <a:r>
              <a:rPr lang="it-IT" sz="1800" b="0" i="0" dirty="0"/>
              <a:t>. </a:t>
            </a:r>
            <a:br>
              <a:rPr lang="it-IT" sz="2000" b="0" i="0" dirty="0"/>
            </a:br>
            <a:endParaRPr lang="it-IT" sz="20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2</a:t>
            </a:fld>
            <a:endParaRPr lang="en-GB"/>
          </a:p>
        </p:txBody>
      </p:sp>
      <p:pic>
        <p:nvPicPr>
          <p:cNvPr id="7" name="Picture 6">
            <a:extLst>
              <a:ext uri="{FF2B5EF4-FFF2-40B4-BE49-F238E27FC236}">
                <a16:creationId xmlns:a16="http://schemas.microsoft.com/office/drawing/2014/main" id="{4F0E3BD3-57BF-433E-A559-87F2CCE429C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82151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I responsabili delle attività di </a:t>
            </a:r>
            <a:r>
              <a:rPr lang="it-IT" sz="1800" i="0" dirty="0" err="1"/>
              <a:t>governance</a:t>
            </a:r>
            <a:r>
              <a:rPr lang="it-IT" sz="1800" i="0" dirty="0"/>
              <a:t> </a:t>
            </a:r>
            <a:br>
              <a:rPr lang="it-IT" sz="1800" b="0" i="0" dirty="0"/>
            </a:br>
            <a:br>
              <a:rPr lang="it-IT" sz="1800" b="0" i="0" dirty="0"/>
            </a:br>
            <a:r>
              <a:rPr lang="it-IT" sz="1800" b="0" i="0" dirty="0"/>
              <a:t>11. Il revisore deve identificare la persona appropriata, o le persone appropriate, all’interno della struttura di </a:t>
            </a:r>
            <a:r>
              <a:rPr lang="it-IT" sz="1800" b="0" i="0" dirty="0" err="1"/>
              <a:t>governance</a:t>
            </a:r>
            <a:r>
              <a:rPr lang="it-IT" sz="1800" b="0" i="0" dirty="0"/>
              <a:t> dell’impresa a cui effettuare le comunicazioni. (ad esempio il consiglio di amministrazione ed il collegio sindacale, nel cosiddetto sistema tradizionale, oppure il consiglio di sorveglianza ed il consiglio di gestione, nel cosiddetto sistema dualistico).</a:t>
            </a:r>
            <a:br>
              <a:rPr lang="it-IT" sz="1800" b="0" i="0" dirty="0"/>
            </a:br>
            <a:br>
              <a:rPr lang="it-IT" sz="1800" b="0" i="0" dirty="0"/>
            </a:br>
            <a:r>
              <a:rPr lang="it-IT" sz="1800" i="0" dirty="0"/>
              <a:t>Aspetti da comunicare </a:t>
            </a:r>
            <a:br>
              <a:rPr lang="it-IT" sz="1800" i="0" dirty="0"/>
            </a:br>
            <a:br>
              <a:rPr lang="it-IT" sz="1800" i="0" dirty="0"/>
            </a:br>
            <a:r>
              <a:rPr lang="it-IT" sz="1800" b="0" dirty="0"/>
              <a:t>Le responsabilità del revisore nell’ambito della revisione contabile del bilancio </a:t>
            </a:r>
            <a:br>
              <a:rPr lang="it-IT" sz="1800" b="0" i="0" dirty="0"/>
            </a:br>
            <a:br>
              <a:rPr lang="it-IT" sz="1800" b="0" i="0" dirty="0"/>
            </a:br>
            <a:r>
              <a:rPr lang="it-IT" sz="1800" b="0" i="0" dirty="0"/>
              <a:t>14. Il revisore deve comunicare ai responsabili delle attività di </a:t>
            </a:r>
            <a:r>
              <a:rPr lang="it-IT" sz="1800" b="0" i="0" dirty="0" err="1"/>
              <a:t>governance</a:t>
            </a:r>
            <a:r>
              <a:rPr lang="it-IT" sz="1800" b="0" i="0" dirty="0"/>
              <a:t> le proprie responsabilità nell’ambito della revisione contabile del bilancio, incluso il fatto che: </a:t>
            </a:r>
            <a:br>
              <a:rPr lang="it-IT" sz="1800" b="0" i="0" dirty="0"/>
            </a:br>
            <a:br>
              <a:rPr lang="it-IT" sz="1800" b="0" i="0" dirty="0"/>
            </a:br>
            <a:r>
              <a:rPr lang="it-IT" sz="1800" b="0" i="0" dirty="0"/>
              <a:t>a) il revisore è responsabile della formazione e dell’espressione di un giudizio sul bilancio redatto dalla direzione sotto la supervisione dei responsabili delle attività di </a:t>
            </a:r>
            <a:r>
              <a:rPr lang="it-IT" sz="1800" b="0" i="0" dirty="0" err="1"/>
              <a:t>governance</a:t>
            </a:r>
            <a:r>
              <a:rPr lang="it-IT" sz="1800" b="0" i="0" dirty="0"/>
              <a:t>; </a:t>
            </a:r>
            <a:br>
              <a:rPr lang="it-IT" sz="1800" b="0" i="0" dirty="0"/>
            </a:br>
            <a:br>
              <a:rPr lang="it-IT" sz="1800" b="0" i="0" dirty="0"/>
            </a:br>
            <a:r>
              <a:rPr lang="it-IT" sz="1800" b="0" i="0" dirty="0"/>
              <a:t>b) la revisione contabile del bilancio non solleva dalle rispettive responsabilità né la direzione né i responsabili delle attività di </a:t>
            </a:r>
            <a:r>
              <a:rPr lang="it-IT" sz="1800" b="0" i="0" dirty="0" err="1"/>
              <a:t>governance</a:t>
            </a:r>
            <a:r>
              <a:rPr lang="it-IT" sz="1800" b="0" i="0" dirty="0"/>
              <a:t>.</a:t>
            </a:r>
            <a:endParaRPr lang="it-IT" sz="19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3</a:t>
            </a:fld>
            <a:endParaRPr lang="en-GB"/>
          </a:p>
        </p:txBody>
      </p:sp>
      <p:pic>
        <p:nvPicPr>
          <p:cNvPr id="7" name="Picture 6">
            <a:extLst>
              <a:ext uri="{FF2B5EF4-FFF2-40B4-BE49-F238E27FC236}">
                <a16:creationId xmlns:a16="http://schemas.microsoft.com/office/drawing/2014/main" id="{284FBD1D-EFB6-4C1F-B4C0-645D702ED25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13798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dirty="0"/>
              <a:t>Portata e tempistica pianificate per la revisione contabile </a:t>
            </a:r>
            <a:br>
              <a:rPr lang="it-IT" sz="1800" b="0" i="0" dirty="0"/>
            </a:br>
            <a:br>
              <a:rPr lang="it-IT" sz="1800" b="0" i="0" dirty="0"/>
            </a:br>
            <a:r>
              <a:rPr lang="it-IT" sz="1800" b="0" i="0" dirty="0"/>
              <a:t>15. Il revisore deve comunicare ai responsabili delle attività di </a:t>
            </a:r>
            <a:r>
              <a:rPr lang="it-IT" sz="1800" b="0" i="0" dirty="0" err="1"/>
              <a:t>governance</a:t>
            </a:r>
            <a:r>
              <a:rPr lang="it-IT" sz="1800" b="0" i="0" dirty="0"/>
              <a:t> una </a:t>
            </a:r>
            <a:br>
              <a:rPr lang="it-IT" sz="1800" b="0" i="0" dirty="0"/>
            </a:br>
            <a:r>
              <a:rPr lang="it-IT" sz="1800" b="0" i="0" dirty="0"/>
              <a:t>descrizione generale della portata e della tempistica pianificate per la revisione contabile, inclusi i rischi significativi che ha identificato. </a:t>
            </a:r>
            <a:br>
              <a:rPr lang="it-IT" sz="1800" b="0" i="0" dirty="0"/>
            </a:br>
            <a:br>
              <a:rPr lang="it-IT" sz="1800" b="0" i="0" dirty="0"/>
            </a:br>
            <a:r>
              <a:rPr lang="it-IT" sz="1800" b="0" dirty="0"/>
              <a:t>Risultati significativi emersi dalla revisione contabile </a:t>
            </a:r>
            <a:br>
              <a:rPr lang="it-IT" sz="1800" b="0" dirty="0"/>
            </a:br>
            <a:br>
              <a:rPr lang="it-IT" sz="1800" b="0" i="0" dirty="0"/>
            </a:br>
            <a:r>
              <a:rPr lang="it-IT" sz="1800" b="0" i="0" dirty="0"/>
              <a:t>16. Il revisore deve comunicare ai responsabili delle attività di </a:t>
            </a:r>
            <a:r>
              <a:rPr lang="it-IT" sz="1800" b="0" i="0" dirty="0" err="1"/>
              <a:t>governance</a:t>
            </a:r>
            <a:r>
              <a:rPr lang="it-IT" sz="1800" b="0" i="0" dirty="0"/>
              <a:t>:</a:t>
            </a:r>
            <a:br>
              <a:rPr lang="it-IT" sz="1800" b="0" i="0" dirty="0"/>
            </a:br>
            <a:br>
              <a:rPr lang="it-IT" sz="1800" b="0" i="0" dirty="0"/>
            </a:br>
            <a:r>
              <a:rPr lang="it-IT" sz="1800" b="0" i="0" dirty="0"/>
              <a:t>a) il punto di vista del revisore in merito agli aspetti qualitativi significativi delle prassi contabili adottate dall’impresa, compresi i principi contabili, le stime contabili e l’informativa di bilancio. Ove applicabile, il revisore deve spiegare ai responsabili delle attività di </a:t>
            </a:r>
            <a:r>
              <a:rPr lang="it-IT" sz="1800" b="0" i="0" dirty="0" err="1"/>
              <a:t>governance</a:t>
            </a:r>
            <a:r>
              <a:rPr lang="it-IT" sz="1800" b="0" i="0" dirty="0"/>
              <a:t> le ragioni per cui una prassi contabile significativa, accettabile secondo il quadro normativo sull’informazione finanziaria applicabile, non è la più appropriata per le circostanze specifiche dell’impresa; </a:t>
            </a:r>
            <a:br>
              <a:rPr lang="it-IT" sz="1800" b="0" i="0" dirty="0"/>
            </a:br>
            <a:br>
              <a:rPr lang="it-IT" sz="1800" b="0" i="0" dirty="0"/>
            </a:br>
            <a:r>
              <a:rPr lang="it-IT" sz="1800" b="0" i="0" dirty="0"/>
              <a:t>b) le eventuali difficoltà significative incontrate nel corso della revisione contabile; </a:t>
            </a: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4</a:t>
            </a:fld>
            <a:endParaRPr lang="en-GB"/>
          </a:p>
        </p:txBody>
      </p:sp>
      <p:pic>
        <p:nvPicPr>
          <p:cNvPr id="7" name="Picture 6">
            <a:extLst>
              <a:ext uri="{FF2B5EF4-FFF2-40B4-BE49-F238E27FC236}">
                <a16:creationId xmlns:a16="http://schemas.microsoft.com/office/drawing/2014/main" id="{A2BA58CE-6E92-4400-8416-DC491597BF9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714039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c) tranne nei casi in cui tutti i responsabili delle attività di </a:t>
            </a:r>
            <a:r>
              <a:rPr lang="it-IT" sz="1800" b="0" i="0" dirty="0" err="1"/>
              <a:t>governance</a:t>
            </a:r>
            <a:r>
              <a:rPr lang="it-IT" sz="1800" b="0" i="0" dirty="0"/>
              <a:t> siano coinvolti nella gestione dell’impresa: </a:t>
            </a:r>
            <a:br>
              <a:rPr lang="it-IT" sz="1800" b="0" i="0" dirty="0"/>
            </a:br>
            <a:br>
              <a:rPr lang="it-IT" sz="1800" b="0" i="0" dirty="0"/>
            </a:br>
            <a:r>
              <a:rPr lang="it-IT" sz="1800" b="0" i="0" dirty="0"/>
              <a:t>	(i) gli aspetti significativi emersi nel corso della revisione contabile discussi 	o oggetto di corrispondenza con la direzione; </a:t>
            </a:r>
            <a:br>
              <a:rPr lang="it-IT" sz="1800" b="0" i="0" dirty="0"/>
            </a:br>
            <a:br>
              <a:rPr lang="it-IT" sz="1800" b="0" i="0" dirty="0"/>
            </a:br>
            <a:r>
              <a:rPr lang="it-IT" sz="1800" b="0" i="0" dirty="0"/>
              <a:t>	(ii) le attestazioni scritte richieste dal revisore; </a:t>
            </a:r>
            <a:br>
              <a:rPr lang="it-IT" sz="1800" b="0" i="0" dirty="0"/>
            </a:br>
            <a:br>
              <a:rPr lang="it-IT" sz="1800" b="0" i="0" dirty="0"/>
            </a:br>
            <a:r>
              <a:rPr lang="it-IT" sz="1800" b="0" i="0" dirty="0"/>
              <a:t>d) le eventuali circostanze che influiscono sulla forma e sul contenuto della relazione di revisione; </a:t>
            </a:r>
            <a:br>
              <a:rPr lang="it-IT" sz="1800" b="0" i="0" dirty="0"/>
            </a:br>
            <a:br>
              <a:rPr lang="it-IT" sz="1800" b="0" i="0" dirty="0"/>
            </a:br>
            <a:r>
              <a:rPr lang="it-IT" sz="1800" b="0" i="0" dirty="0"/>
              <a:t>e) gli eventuali altri aspetti significativi emersi durante la revisione contabile che, secondo il giudizio professionale del revisore, sono rilevanti ai fini della supervisione del processo di predisposizione dell’informazione finanziaria. </a:t>
            </a: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5</a:t>
            </a:fld>
            <a:endParaRPr lang="en-GB"/>
          </a:p>
        </p:txBody>
      </p:sp>
      <p:pic>
        <p:nvPicPr>
          <p:cNvPr id="7" name="Picture 6">
            <a:extLst>
              <a:ext uri="{FF2B5EF4-FFF2-40B4-BE49-F238E27FC236}">
                <a16:creationId xmlns:a16="http://schemas.microsoft.com/office/drawing/2014/main" id="{1EDB5B5D-2A3F-4EF8-B9F0-5A42D44D55E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934535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Alcuni aspetti oggetti di comunicazione possono includere: </a:t>
            </a:r>
            <a:br>
              <a:rPr lang="it-IT" sz="1800" b="0" i="0" dirty="0"/>
            </a:br>
            <a:br>
              <a:rPr lang="it-IT" sz="1800" b="0" i="0" dirty="0"/>
            </a:br>
            <a:r>
              <a:rPr lang="it-IT" sz="1800" b="0" i="0" dirty="0"/>
              <a:t>• le modalità pianificate dal revisore per fronteggiare i rischi significativi di errori significativi, dovuti a frodi o a comportamenti o eventi non intenzionali; </a:t>
            </a:r>
            <a:br>
              <a:rPr lang="it-IT" sz="1800" b="0" i="0" dirty="0"/>
            </a:br>
            <a:br>
              <a:rPr lang="it-IT" sz="1800" b="0" i="0" dirty="0"/>
            </a:br>
            <a:r>
              <a:rPr lang="it-IT" sz="1800" b="0" i="0" dirty="0"/>
              <a:t>• le modalità pianificate dal revisore per fronteggiare le aree per le quali è stato identificato e valutato un rischio più elevato di errori significativi; </a:t>
            </a:r>
            <a:br>
              <a:rPr lang="it-IT" sz="1800" b="0" i="0" dirty="0"/>
            </a:br>
            <a:br>
              <a:rPr lang="it-IT" sz="1800" b="0" i="0" dirty="0"/>
            </a:br>
            <a:r>
              <a:rPr lang="it-IT" sz="1800" b="0" i="0" dirty="0"/>
              <a:t>• l’approccio del revisore al controllo interno rilevante ai fini della revisione contabile; </a:t>
            </a:r>
            <a:br>
              <a:rPr lang="it-IT" sz="1800" b="0" i="0" dirty="0"/>
            </a:br>
            <a:br>
              <a:rPr lang="it-IT" sz="1800" b="0" i="0" dirty="0"/>
            </a:br>
            <a:r>
              <a:rPr lang="it-IT" sz="1800" b="0" i="0" dirty="0"/>
              <a:t>• l’applicazione del concetto di significatività nell’ambito della revisione contabile; </a:t>
            </a:r>
            <a:br>
              <a:rPr lang="it-IT" sz="1800" b="0" i="0" dirty="0"/>
            </a:br>
            <a:br>
              <a:rPr lang="it-IT" sz="1800" b="0" i="0" dirty="0"/>
            </a:br>
            <a:r>
              <a:rPr lang="it-IT" sz="1800" b="0" i="0" dirty="0"/>
              <a:t>• la natura e l’ampiezza delle competenze o conoscenze specifiche necessarie per svolgere le procedure di revisione pianificate o per valutare i risultati di revisione, incluso l'utilizzo di un esperto del revisore;</a:t>
            </a: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6</a:t>
            </a:fld>
            <a:endParaRPr lang="en-GB"/>
          </a:p>
        </p:txBody>
      </p:sp>
      <p:pic>
        <p:nvPicPr>
          <p:cNvPr id="7" name="Picture 6">
            <a:extLst>
              <a:ext uri="{FF2B5EF4-FFF2-40B4-BE49-F238E27FC236}">
                <a16:creationId xmlns:a16="http://schemas.microsoft.com/office/drawing/2014/main" id="{02BFCB25-6276-4B38-A6CF-AA3D93B2A67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722475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A21. Difficoltà significative incontrate nel corso della revisione possono includere: </a:t>
            </a:r>
            <a:br>
              <a:rPr lang="it-IT" sz="1800" b="0" i="0" dirty="0"/>
            </a:br>
            <a:br>
              <a:rPr lang="it-IT" sz="1800" b="0" i="0" dirty="0"/>
            </a:br>
            <a:r>
              <a:rPr lang="it-IT" sz="1800" b="0" i="0" dirty="0"/>
              <a:t>• ritardi significativi da parte della direzione, la mancata disponibilità del personale dell’impresa ovvero la riluttanza della direzione a fornire le informazioni necessarie; </a:t>
            </a:r>
            <a:br>
              <a:rPr lang="it-IT" sz="1800" b="0" i="0" dirty="0"/>
            </a:br>
            <a:br>
              <a:rPr lang="it-IT" sz="1800" b="0" i="0" dirty="0"/>
            </a:br>
            <a:r>
              <a:rPr lang="it-IT" sz="1800" b="0" i="0" dirty="0"/>
              <a:t>• tempi richiesti per il completamento della revisione irragionevolmente brevi; </a:t>
            </a:r>
            <a:br>
              <a:rPr lang="it-IT" sz="1800" b="0" i="0" dirty="0"/>
            </a:br>
            <a:br>
              <a:rPr lang="it-IT" sz="1800" b="0" i="0" dirty="0"/>
            </a:br>
            <a:r>
              <a:rPr lang="it-IT" sz="1800" b="0" i="0" dirty="0"/>
              <a:t>• imprevisto ed eccessivo sforzo nell’acquisire elementi probativi sufficienti e appropriati; </a:t>
            </a:r>
            <a:br>
              <a:rPr lang="it-IT" sz="1800" b="0" i="0" dirty="0"/>
            </a:br>
            <a:br>
              <a:rPr lang="it-IT" sz="1800" b="0" i="0" dirty="0"/>
            </a:br>
            <a:r>
              <a:rPr lang="it-IT" sz="1800" b="0" i="0" dirty="0"/>
              <a:t>• mancata disponibilità delle informazioni previste; </a:t>
            </a:r>
            <a:br>
              <a:rPr lang="it-IT" sz="1800" b="0" i="0" dirty="0"/>
            </a:br>
            <a:br>
              <a:rPr lang="it-IT" sz="1800" b="0" i="0" dirty="0"/>
            </a:br>
            <a:r>
              <a:rPr lang="it-IT" sz="1800" b="0" i="0" dirty="0"/>
              <a:t>• limitazioni imposte ai revisori da parte della direzione; </a:t>
            </a:r>
            <a:br>
              <a:rPr lang="it-IT" sz="1800" b="0" i="0" dirty="0"/>
            </a:br>
            <a:br>
              <a:rPr lang="it-IT" sz="1800" b="0" i="0" dirty="0"/>
            </a:br>
            <a:r>
              <a:rPr lang="it-IT" sz="1800" b="0" i="0" dirty="0"/>
              <a:t>• riluttanza della direzione ad effettuare o estendere la propria valutazione della capacità dell’impresa di continuare ad operare come un’entità in funzionamento, ove richiesto dal revisore. </a:t>
            </a:r>
            <a:br>
              <a:rPr lang="it-IT" sz="1800" b="0" i="0" dirty="0"/>
            </a:br>
            <a:br>
              <a:rPr lang="it-IT" sz="1800" b="0" i="0" dirty="0"/>
            </a:br>
            <a:r>
              <a:rPr lang="it-IT" sz="1800" b="0" i="0" dirty="0"/>
              <a:t>In alcuni casi, simili difficoltà possono rappresentare una limitazione allo svolgimento di procedure di revisione che comporta l’espressione di un giudizio con modifica.</a:t>
            </a:r>
            <a:br>
              <a:rPr lang="it-IT" sz="1800" b="0" i="0" dirty="0"/>
            </a:br>
            <a:br>
              <a:rPr lang="it-IT" sz="1800" b="0" i="0" dirty="0"/>
            </a:br>
            <a:br>
              <a:rPr lang="it-IT" sz="1800" b="0" i="0" dirty="0"/>
            </a:b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7</a:t>
            </a:fld>
            <a:endParaRPr lang="en-GB"/>
          </a:p>
        </p:txBody>
      </p:sp>
      <p:pic>
        <p:nvPicPr>
          <p:cNvPr id="7" name="Picture 6">
            <a:extLst>
              <a:ext uri="{FF2B5EF4-FFF2-40B4-BE49-F238E27FC236}">
                <a16:creationId xmlns:a16="http://schemas.microsoft.com/office/drawing/2014/main" id="{BC73FEF1-8E9D-44BE-8F9B-7691654F428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984306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A22. Gli aspetti significativi discussi o oggetto di corrispondenza con la direzione possono includere aspetti quali: </a:t>
            </a:r>
            <a:br>
              <a:rPr lang="it-IT" sz="1800" b="0" i="0" dirty="0"/>
            </a:br>
            <a:br>
              <a:rPr lang="it-IT" sz="1800" b="0" i="0" dirty="0"/>
            </a:br>
            <a:r>
              <a:rPr lang="it-IT" sz="1800" b="0" i="0" dirty="0"/>
              <a:t>• eventi od operazioni significativi verificatisi nel corso dell'esercizio; </a:t>
            </a:r>
            <a:br>
              <a:rPr lang="it-IT" sz="1800" b="0" i="0" dirty="0"/>
            </a:br>
            <a:br>
              <a:rPr lang="it-IT" sz="1800" b="0" i="0" dirty="0"/>
            </a:br>
            <a:r>
              <a:rPr lang="it-IT" sz="1800" b="0" i="0" dirty="0"/>
              <a:t>• condizioni generali di mercato che si ripercuotono sull’impresa, sui piani industriali e sulle strategie che possono influenzare i rischi di errori significativi; </a:t>
            </a:r>
            <a:br>
              <a:rPr lang="it-IT" sz="1800" b="0" i="0" dirty="0"/>
            </a:br>
            <a:br>
              <a:rPr lang="it-IT" sz="1800" b="0" i="0" dirty="0"/>
            </a:br>
            <a:r>
              <a:rPr lang="it-IT" sz="1800" b="0" i="0" dirty="0"/>
              <a:t>• perplessità sulla consultazione da parte della direzione con altri professionisti contabili su tematiche contabili o di revisione; </a:t>
            </a:r>
            <a:br>
              <a:rPr lang="it-IT" sz="1800" b="0" i="0" dirty="0"/>
            </a:br>
            <a:br>
              <a:rPr lang="it-IT" sz="1800" b="0" i="0" dirty="0"/>
            </a:br>
            <a:r>
              <a:rPr lang="it-IT" sz="1800" b="0" i="0" dirty="0"/>
              <a:t>• discussioni o corrispondenza al momento della nomina o del rinnovo dell’incarico del revisore, in merito alle prassi contabili, all’applicazione di principi di revisione o ai corrispettivi per la revisione contabile o per altri servizi; </a:t>
            </a:r>
            <a:br>
              <a:rPr lang="it-IT" sz="1800" b="0" i="0" dirty="0"/>
            </a:br>
            <a:br>
              <a:rPr lang="it-IT" sz="1800" b="0" i="0" dirty="0"/>
            </a:br>
            <a:r>
              <a:rPr lang="it-IT" sz="1800" b="0" i="0" dirty="0"/>
              <a:t>• aspetti significativi sui quali vi è stato disaccordo con la direzione, ad eccezione delle differenze iniziali di giudizio imputabili a fatti incompleti o informazioni preliminari che il revisore ha successivamente risolto acquisendo ulteriori elementi o informazioni pertinenti. </a:t>
            </a:r>
            <a:br>
              <a:rPr lang="it-IT" sz="1800" b="0" i="0" dirty="0"/>
            </a:br>
            <a:br>
              <a:rPr lang="it-IT" sz="1800" b="0" i="0" dirty="0"/>
            </a:br>
            <a:br>
              <a:rPr lang="it-IT" sz="1800" b="0" i="0" dirty="0"/>
            </a:br>
            <a:br>
              <a:rPr lang="it-IT" sz="1800" b="0" i="0" dirty="0"/>
            </a:b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8</a:t>
            </a:fld>
            <a:endParaRPr lang="en-GB"/>
          </a:p>
        </p:txBody>
      </p:sp>
      <p:pic>
        <p:nvPicPr>
          <p:cNvPr id="7" name="Picture 6">
            <a:extLst>
              <a:ext uri="{FF2B5EF4-FFF2-40B4-BE49-F238E27FC236}">
                <a16:creationId xmlns:a16="http://schemas.microsoft.com/office/drawing/2014/main" id="{8DE112E0-3B6F-4834-A236-2BCE0590254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608735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dirty="0"/>
              <a:t>Indipendenza del revisore </a:t>
            </a:r>
            <a:br>
              <a:rPr lang="it-IT" sz="1800" b="0" i="0" dirty="0"/>
            </a:br>
            <a:br>
              <a:rPr lang="it-IT" sz="1800" b="0" i="0" dirty="0"/>
            </a:br>
            <a:r>
              <a:rPr lang="it-IT" sz="1800" b="0" i="0" dirty="0"/>
              <a:t>17. Nel caso di società quotate, il revisore deve comunicare ai responsabili delle attività di </a:t>
            </a:r>
            <a:r>
              <a:rPr lang="it-IT" sz="1800" b="0" i="0" dirty="0" err="1"/>
              <a:t>governance</a:t>
            </a:r>
            <a:r>
              <a:rPr lang="it-IT" sz="1800" b="0" i="0" dirty="0"/>
              <a:t> quanto segue: </a:t>
            </a:r>
            <a:br>
              <a:rPr lang="it-IT" sz="1800" b="0" i="0" dirty="0"/>
            </a:br>
            <a:br>
              <a:rPr lang="it-IT" sz="1800" b="0" i="0" dirty="0"/>
            </a:br>
            <a:r>
              <a:rPr lang="it-IT" sz="1800" b="0" i="0" dirty="0"/>
              <a:t>a) una dichiarazione nella quale si attesta che il soggetto incaricato della revisione, il team di revisione e, a seconda delle circostanze, altre persone nell’ambito del soggetto incaricato, nonché, ove applicabile, i soggetti appartenenti alla rete, hanno rispettato le norme e i principi in materia di etica e di indipendenza applicabili; </a:t>
            </a:r>
            <a:br>
              <a:rPr lang="it-IT" sz="1800" b="0" i="0" dirty="0"/>
            </a:br>
            <a:br>
              <a:rPr lang="it-IT" sz="1800" b="0" i="0" dirty="0"/>
            </a:br>
            <a:r>
              <a:rPr lang="it-IT" sz="1800" b="0" i="0" dirty="0"/>
              <a:t>b) tutti i rapporti e gli altri aspetti tra il soggetto incaricato della revisione, i soggetti appartenenti alla rete e l’impresa che, secondo il giudizio professionale del revisore, si può ragionevolmente ritenere abbiano un effetto sull’indipendenza. In tale comunicazione deve essere incluso l’ammontare totale dei corrispettivi addebitati all’impresa e alle componenti controllate dalla stessa nel corso del periodo amministrativo di riferimento del bilancio;</a:t>
            </a:r>
            <a:br>
              <a:rPr lang="it-IT" sz="1800" b="0" i="0" dirty="0"/>
            </a:br>
            <a:br>
              <a:rPr lang="it-IT" sz="1800" b="0" i="0" dirty="0"/>
            </a:br>
            <a:r>
              <a:rPr lang="it-IT" sz="1800" b="0" i="0" dirty="0"/>
              <a:t>c) le relative misure di salvaguardia adottate al fine di eliminare le minacce all’indipendenza identificate o per ridurle ad un livello accettabile </a:t>
            </a: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9</a:t>
            </a:fld>
            <a:endParaRPr lang="en-GB"/>
          </a:p>
        </p:txBody>
      </p:sp>
      <p:pic>
        <p:nvPicPr>
          <p:cNvPr id="7" name="Picture 6">
            <a:extLst>
              <a:ext uri="{FF2B5EF4-FFF2-40B4-BE49-F238E27FC236}">
                <a16:creationId xmlns:a16="http://schemas.microsoft.com/office/drawing/2014/main" id="{D1F4DDD1-9203-4866-922B-4F40DEB4206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54960502"/>
      </p:ext>
    </p:extLst>
  </p:cSld>
  <p:clrMapOvr>
    <a:masterClrMapping/>
  </p:clrMapOvr>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203922</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21142</TotalTime>
  <Words>1548</Words>
  <Application>Microsoft Office PowerPoint</Application>
  <PresentationFormat>On-screen Show (4:3)</PresentationFormat>
  <Paragraphs>33</Paragraphs>
  <Slides>11</Slides>
  <Notes>11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Calibri Light</vt:lpstr>
      <vt:lpstr>Georgia</vt:lpstr>
      <vt:lpstr>PwC</vt:lpstr>
      <vt:lpstr>1_Custom Design</vt:lpstr>
      <vt:lpstr>Custom Design</vt:lpstr>
      <vt:lpstr>PowerPoint Presentation</vt:lpstr>
      <vt:lpstr>Obiettivi   9. Gli obiettivi del revisore sono:   a) comunicare con chiarezza ai responsabili delle attività di governance le responsabilità del revisore in merito alla revisione contabile del bilancio e una descrizione generale della portata e della tempistica pianificate per la revisione contabile;   b) ottenere dai responsabili delle attività di governance delle informazioni rilevanti ai fini della revisione;   c) fornire tempestivamente ai responsabili delle attività di governance le osservazioni emerse dalla revisione che sono significative e pertinenti alla loro responsabilità di supervisione del processo di predisposizione dell’informazione finanziaria;   d) promuovere un’efficace comunicazione reciproca tra il revisore e i responsabili delle attività di governance.  </vt:lpstr>
      <vt:lpstr>I responsabili delle attività di governance   11. Il revisore deve identificare la persona appropriata, o le persone appropriate, all’interno della struttura di governance dell’impresa a cui effettuare le comunicazioni. (ad esempio il consiglio di amministrazione ed il collegio sindacale, nel cosiddetto sistema tradizionale, oppure il consiglio di sorveglianza ed il consiglio di gestione, nel cosiddetto sistema dualistico).  Aspetti da comunicare   Le responsabilità del revisore nell’ambito della revisione contabile del bilancio   14. Il revisore deve comunicare ai responsabili delle attività di governance le proprie responsabilità nell’ambito della revisione contabile del bilancio, incluso il fatto che:   a) il revisore è responsabile della formazione e dell’espressione di un giudizio sul bilancio redatto dalla direzione sotto la supervisione dei responsabili delle attività di governance;   b) la revisione contabile del bilancio non solleva dalle rispettive responsabilità né la direzione né i responsabili delle attività di governance.</vt:lpstr>
      <vt:lpstr>Portata e tempistica pianificate per la revisione contabile   15. Il revisore deve comunicare ai responsabili delle attività di governance una  descrizione generale della portata e della tempistica pianificate per la revisione contabile, inclusi i rischi significativi che ha identificato.   Risultati significativi emersi dalla revisione contabile   16. Il revisore deve comunicare ai responsabili delle attività di governance:  a) il punto di vista del revisore in merito agli aspetti qualitativi significativi delle prassi contabili adottate dall’impresa, compresi i principi contabili, le stime contabili e l’informativa di bilancio. Ove applicabile, il revisore deve spiegare ai responsabili delle attività di governance le ragioni per cui una prassi contabile significativa, accettabile secondo il quadro normativo sull’informazione finanziaria applicabile, non è la più appropriata per le circostanze specifiche dell’impresa;   b) le eventuali difficoltà significative incontrate nel corso della revisione contabile;   </vt:lpstr>
      <vt:lpstr>c) tranne nei casi in cui tutti i responsabili delle attività di governance siano coinvolti nella gestione dell’impresa:    (i) gli aspetti significativi emersi nel corso della revisione contabile discussi  o oggetto di corrispondenza con la direzione;    (ii) le attestazioni scritte richieste dal revisore;   d) le eventuali circostanze che influiscono sulla forma e sul contenuto della relazione di revisione;   e) gli eventuali altri aspetti significativi emersi durante la revisione contabile che, secondo il giudizio professionale del revisore, sono rilevanti ai fini della supervisione del processo di predisposizione dell’informazione finanziaria.   </vt:lpstr>
      <vt:lpstr>Alcuni aspetti oggetti di comunicazione possono includere:   • le modalità pianificate dal revisore per fronteggiare i rischi significativi di errori significativi, dovuti a frodi o a comportamenti o eventi non intenzionali;   • le modalità pianificate dal revisore per fronteggiare le aree per le quali è stato identificato e valutato un rischio più elevato di errori significativi;   • l’approccio del revisore al controllo interno rilevante ai fini della revisione contabile;   • l’applicazione del concetto di significatività nell’ambito della revisione contabile;   • la natura e l’ampiezza delle competenze o conoscenze specifiche necessarie per svolgere le procedure di revisione pianificate o per valutare i risultati di revisione, incluso l'utilizzo di un esperto del revisore;  </vt:lpstr>
      <vt:lpstr>A21. Difficoltà significative incontrate nel corso della revisione possono includere:   • ritardi significativi da parte della direzione, la mancata disponibilità del personale dell’impresa ovvero la riluttanza della direzione a fornire le informazioni necessarie;   • tempi richiesti per il completamento della revisione irragionevolmente brevi;   • imprevisto ed eccessivo sforzo nell’acquisire elementi probativi sufficienti e appropriati;   • mancata disponibilità delle informazioni previste;   • limitazioni imposte ai revisori da parte della direzione;   • riluttanza della direzione ad effettuare o estendere la propria valutazione della capacità dell’impresa di continuare ad operare come un’entità in funzionamento, ove richiesto dal revisore.   In alcuni casi, simili difficoltà possono rappresentare una limitazione allo svolgimento di procedure di revisione che comporta l’espressione di un giudizio con modifica.     </vt:lpstr>
      <vt:lpstr>A22. Gli aspetti significativi discussi o oggetto di corrispondenza con la direzione possono includere aspetti quali:   • eventi od operazioni significativi verificatisi nel corso dell'esercizio;   • condizioni generali di mercato che si ripercuotono sull’impresa, sui piani industriali e sulle strategie che possono influenzare i rischi di errori significativi;   • perplessità sulla consultazione da parte della direzione con altri professionisti contabili su tematiche contabili o di revisione;   • discussioni o corrispondenza al momento della nomina o del rinnovo dell’incarico del revisore, in merito alle prassi contabili, all’applicazione di principi di revisione o ai corrispettivi per la revisione contabile o per altri servizi;   • aspetti significativi sui quali vi è stato disaccordo con la direzione, ad eccezione delle differenze iniziali di giudizio imputabili a fatti incompleti o informazioni preliminari che il revisore ha successivamente risolto acquisendo ulteriori elementi o informazioni pertinenti.       </vt:lpstr>
      <vt:lpstr>Indipendenza del revisore   17. Nel caso di società quotate, il revisore deve comunicare ai responsabili delle attività di governance quanto segue:   a) una dichiarazione nella quale si attesta che il soggetto incaricato della revisione, il team di revisione e, a seconda delle circostanze, altre persone nell’ambito del soggetto incaricato, nonché, ove applicabile, i soggetti appartenenti alla rete, hanno rispettato le norme e i principi in materia di etica e di indipendenza applicabili;   b) tutti i rapporti e gli altri aspetti tra il soggetto incaricato della revisione, i soggetti appartenenti alla rete e l’impresa che, secondo il giudizio professionale del revisore, si può ragionevolmente ritenere abbiano un effetto sull’indipendenza. In tale comunicazione deve essere incluso l’ammontare totale dei corrispettivi addebitati all’impresa e alle componenti controllate dalla stessa nel corso del periodo amministrativo di riferimento del bilancio;  c) le relative misure di salvaguardia adottate al fine di eliminare le minacce all’indipendenza identificate o per ridurle ad un livello accettabile   </vt:lpstr>
      <vt:lpstr>Il processo di comunicazione   Definizione del processo di comunicazione   18. Il revisore deve comunicare ai responsabili delle attività di governance la forma, la tempistica ed il contenuto generale previsto per le comunicazioni.   Forme di comunicazione   19. Il revisore deve comunicare per iscritto ai responsabili delle attività di governance relativamente ai risultati significativi emersi dalla revisione se, secondo il proprio giudizio professionale, una comunicazione verbale non sarebbe adeguata. Non occorre che le comunicazioni scritte includano tutti gli aspetti emersi nel corso della revisione.   20. Il revisore deve comunicare per iscritto ai responsabili delle attività di governance relativamente alla propria indipendenza.   </vt:lpstr>
      <vt:lpstr>Tempistica delle comunicazioni   21. Il revisore deve comunicare tempestivamente con i responsabili delle attività di governance.   Adeguatezza del processo di comunicazione   22. Il revisore deve valutare se la comunicazione reciproca tra il revisore e i responsabili delle attività di governance è stata adeguata ai fini della revisione contabile. In caso negativo, il revisore deve valutare l’eventuale effetto sulla propria valutazione dei rischi di errori significativi e sulla capacità di acquisire elementi probativi sufficienti ed appropriati, e deve intraprendere azioni appropriate.   Documentazione   23. Se gli aspetti richiesti nel principio di revisione ISA Italia 260 vengono comunicati verbalmente, il revisore deve includerli nella documentazione della revisione indicando quando e a chi sono stati comunicati. Se gli aspetti sono stati comunicati per iscritto, il revisore deve conservare una copia della comunicazione come parte della documentazione della revisione.</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Author</cp:lastModifiedBy>
  <cp:revision>1651</cp:revision>
  <cp:lastPrinted>2018-03-14T17:02:20Z</cp:lastPrinted>
  <dcterms:created xsi:type="dcterms:W3CDTF">2010-09-07T13:26:45Z</dcterms:created>
  <dcterms:modified xsi:type="dcterms:W3CDTF">2024-11-04T08:34:43Z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