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396" r:id="rId2"/>
    <p:sldId id="270" r:id="rId3"/>
    <p:sldId id="271" r:id="rId4"/>
    <p:sldId id="273" r:id="rId5"/>
    <p:sldId id="274" r:id="rId6"/>
    <p:sldId id="275" r:id="rId7"/>
    <p:sldId id="276" r:id="rId8"/>
    <p:sldId id="277" r:id="rId9"/>
    <p:sldId id="278" r:id="rId10"/>
    <p:sldId id="279" r:id="rId11"/>
    <p:sldId id="280" r:id="rId12"/>
    <p:sldId id="281" r:id="rId13"/>
    <p:sldId id="282" r:id="rId14"/>
    <p:sldId id="283" r:id="rId15"/>
    <p:sldId id="284" r:id="rId16"/>
    <p:sldId id="287" r:id="rId17"/>
    <p:sldId id="286" r:id="rId18"/>
    <p:sldId id="285" r:id="rId19"/>
    <p:sldId id="272"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Lst>
  <p:sldSz cx="12192000" cy="6858000"/>
  <p:notesSz cx="6662738"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5" autoAdjust="0"/>
    <p:restoredTop sz="94660"/>
  </p:normalViewPr>
  <p:slideViewPr>
    <p:cSldViewPr snapToGrid="0">
      <p:cViewPr varScale="1">
        <p:scale>
          <a:sx n="86" d="100"/>
          <a:sy n="86" d="100"/>
        </p:scale>
        <p:origin x="518" y="58"/>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3396"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DA68EF75-20C9-4AD3-B877-F8E0E43D2354}"/>
    <pc:docChg chg="modSld">
      <pc:chgData name="Giovanni Verde" userId="d5dc2423-7363-4f52-84c6-1508ec9f9656" providerId="ADAL" clId="{DA68EF75-20C9-4AD3-B877-F8E0E43D2354}" dt="2022-12-02T12:47:26.787" v="21" actId="20577"/>
      <pc:docMkLst>
        <pc:docMk/>
      </pc:docMkLst>
      <pc:sldChg chg="modSp mod">
        <pc:chgData name="Giovanni Verde" userId="d5dc2423-7363-4f52-84c6-1508ec9f9656" providerId="ADAL" clId="{DA68EF75-20C9-4AD3-B877-F8E0E43D2354}" dt="2022-12-02T12:47:26.787" v="21" actId="20577"/>
        <pc:sldMkLst>
          <pc:docMk/>
          <pc:sldMk cId="2582821163" sldId="396"/>
        </pc:sldMkLst>
        <pc:spChg chg="mod">
          <ac:chgData name="Giovanni Verde" userId="d5dc2423-7363-4f52-84c6-1508ec9f9656" providerId="ADAL" clId="{DA68EF75-20C9-4AD3-B877-F8E0E43D2354}" dt="2022-12-02T12:47:26.787" v="21" actId="20577"/>
          <ac:spMkLst>
            <pc:docMk/>
            <pc:sldMk cId="2582821163" sldId="396"/>
            <ac:spMk id="3" creationId="{00000000-0000-0000-0000-000000000000}"/>
          </ac:spMkLst>
        </pc:spChg>
      </pc:sldChg>
    </pc:docChg>
  </pc:docChgLst>
  <pc:docChgLst>
    <pc:chgData name="Giovanni Verde" userId="d5dc2423-7363-4f52-84c6-1508ec9f9656" providerId="ADAL" clId="{0C59854F-91ED-4EE9-9E16-234DA43B8FAE}"/>
    <pc:docChg chg="modSld">
      <pc:chgData name="Giovanni Verde" userId="d5dc2423-7363-4f52-84c6-1508ec9f9656" providerId="ADAL" clId="{0C59854F-91ED-4EE9-9E16-234DA43B8FAE}" dt="2023-11-27T11:23:42.714" v="11" actId="20577"/>
      <pc:docMkLst>
        <pc:docMk/>
      </pc:docMkLst>
      <pc:sldChg chg="modSp mod">
        <pc:chgData name="Giovanni Verde" userId="d5dc2423-7363-4f52-84c6-1508ec9f9656" providerId="ADAL" clId="{0C59854F-91ED-4EE9-9E16-234DA43B8FAE}" dt="2023-11-27T11:23:42.714" v="11" actId="20577"/>
        <pc:sldMkLst>
          <pc:docMk/>
          <pc:sldMk cId="2582821163" sldId="396"/>
        </pc:sldMkLst>
        <pc:spChg chg="mod">
          <ac:chgData name="Giovanni Verde" userId="d5dc2423-7363-4f52-84c6-1508ec9f9656" providerId="ADAL" clId="{0C59854F-91ED-4EE9-9E16-234DA43B8FAE}" dt="2023-11-27T11:23:42.714" v="11" actId="20577"/>
          <ac:spMkLst>
            <pc:docMk/>
            <pc:sldMk cId="2582821163" sldId="396"/>
            <ac:spMk id="3" creationId="{00000000-0000-0000-0000-000000000000}"/>
          </ac:spMkLst>
        </pc:spChg>
      </pc:sldChg>
    </pc:docChg>
  </pc:docChgLst>
  <pc:docChgLst>
    <pc:chgData name="Giovanni Verde" userId="d5dc2423-7363-4f52-84c6-1508ec9f9656" providerId="ADAL" clId="{ED716CED-28A1-465D-A52D-EDEBAC6D6BBC}"/>
    <pc:docChg chg="custSel addSld delSld modSld modMainMaster">
      <pc:chgData name="Giovanni Verde" userId="d5dc2423-7363-4f52-84c6-1508ec9f9656" providerId="ADAL" clId="{ED716CED-28A1-465D-A52D-EDEBAC6D6BBC}" dt="2021-11-24T17:07:56.389" v="12" actId="20577"/>
      <pc:docMkLst>
        <pc:docMk/>
      </pc:docMkLst>
      <pc:sldChg chg="del">
        <pc:chgData name="Giovanni Verde" userId="d5dc2423-7363-4f52-84c6-1508ec9f9656" providerId="ADAL" clId="{ED716CED-28A1-465D-A52D-EDEBAC6D6BBC}" dt="2021-11-24T17:07:15.304" v="6" actId="47"/>
        <pc:sldMkLst>
          <pc:docMk/>
          <pc:sldMk cId="691520535" sldId="256"/>
        </pc:sldMkLst>
      </pc:sldChg>
      <pc:sldChg chg="modSp mod">
        <pc:chgData name="Giovanni Verde" userId="d5dc2423-7363-4f52-84c6-1508ec9f9656" providerId="ADAL" clId="{ED716CED-28A1-465D-A52D-EDEBAC6D6BBC}" dt="2021-11-24T17:07:02.872" v="3" actId="27636"/>
        <pc:sldMkLst>
          <pc:docMk/>
          <pc:sldMk cId="4267104123" sldId="297"/>
        </pc:sldMkLst>
        <pc:spChg chg="mod">
          <ac:chgData name="Giovanni Verde" userId="d5dc2423-7363-4f52-84c6-1508ec9f9656" providerId="ADAL" clId="{ED716CED-28A1-465D-A52D-EDEBAC6D6BBC}" dt="2021-11-24T17:07:02.872" v="3" actId="27636"/>
          <ac:spMkLst>
            <pc:docMk/>
            <pc:sldMk cId="4267104123" sldId="297"/>
            <ac:spMk id="3" creationId="{00000000-0000-0000-0000-000000000000}"/>
          </ac:spMkLst>
        </pc:spChg>
      </pc:sldChg>
      <pc:sldChg chg="modSp mod">
        <pc:chgData name="Giovanni Verde" userId="d5dc2423-7363-4f52-84c6-1508ec9f9656" providerId="ADAL" clId="{ED716CED-28A1-465D-A52D-EDEBAC6D6BBC}" dt="2021-11-24T17:07:02.932" v="4" actId="27636"/>
        <pc:sldMkLst>
          <pc:docMk/>
          <pc:sldMk cId="3178254693" sldId="298"/>
        </pc:sldMkLst>
        <pc:spChg chg="mod">
          <ac:chgData name="Giovanni Verde" userId="d5dc2423-7363-4f52-84c6-1508ec9f9656" providerId="ADAL" clId="{ED716CED-28A1-465D-A52D-EDEBAC6D6BBC}" dt="2021-11-24T17:07:02.932" v="4" actId="27636"/>
          <ac:spMkLst>
            <pc:docMk/>
            <pc:sldMk cId="3178254693" sldId="298"/>
            <ac:spMk id="3" creationId="{00000000-0000-0000-0000-000000000000}"/>
          </ac:spMkLst>
        </pc:spChg>
      </pc:sldChg>
      <pc:sldChg chg="modSp add mod">
        <pc:chgData name="Giovanni Verde" userId="d5dc2423-7363-4f52-84c6-1508ec9f9656" providerId="ADAL" clId="{ED716CED-28A1-465D-A52D-EDEBAC6D6BBC}" dt="2021-11-24T17:07:56.389" v="12" actId="20577"/>
        <pc:sldMkLst>
          <pc:docMk/>
          <pc:sldMk cId="2582821163" sldId="396"/>
        </pc:sldMkLst>
        <pc:spChg chg="mod">
          <ac:chgData name="Giovanni Verde" userId="d5dc2423-7363-4f52-84c6-1508ec9f9656" providerId="ADAL" clId="{ED716CED-28A1-465D-A52D-EDEBAC6D6BBC}" dt="2021-11-24T17:07:01.823" v="2" actId="27636"/>
          <ac:spMkLst>
            <pc:docMk/>
            <pc:sldMk cId="2582821163" sldId="396"/>
            <ac:spMk id="2" creationId="{00000000-0000-0000-0000-000000000000}"/>
          </ac:spMkLst>
        </pc:spChg>
        <pc:spChg chg="mod">
          <ac:chgData name="Giovanni Verde" userId="d5dc2423-7363-4f52-84c6-1508ec9f9656" providerId="ADAL" clId="{ED716CED-28A1-465D-A52D-EDEBAC6D6BBC}" dt="2021-11-24T17:07:56.389" v="12" actId="20577"/>
          <ac:spMkLst>
            <pc:docMk/>
            <pc:sldMk cId="2582821163" sldId="396"/>
            <ac:spMk id="3" creationId="{00000000-0000-0000-0000-000000000000}"/>
          </ac:spMkLst>
        </pc:spChg>
      </pc:sldChg>
      <pc:sldMasterChg chg="modSldLayout">
        <pc:chgData name="Giovanni Verde" userId="d5dc2423-7363-4f52-84c6-1508ec9f9656" providerId="ADAL" clId="{ED716CED-28A1-465D-A52D-EDEBAC6D6BBC}" dt="2021-11-24T17:07:35.821" v="10" actId="478"/>
        <pc:sldMasterMkLst>
          <pc:docMk/>
          <pc:sldMasterMk cId="1879872458" sldId="2147483648"/>
        </pc:sldMasterMkLst>
        <pc:sldLayoutChg chg="addSp delSp modSp mod">
          <pc:chgData name="Giovanni Verde" userId="d5dc2423-7363-4f52-84c6-1508ec9f9656" providerId="ADAL" clId="{ED716CED-28A1-465D-A52D-EDEBAC6D6BBC}" dt="2021-11-24T17:07:35.821" v="10" actId="478"/>
          <pc:sldLayoutMkLst>
            <pc:docMk/>
            <pc:sldMasterMk cId="1879872458" sldId="2147483648"/>
            <pc:sldLayoutMk cId="3507538647" sldId="2147483650"/>
          </pc:sldLayoutMkLst>
          <pc:picChg chg="del">
            <ac:chgData name="Giovanni Verde" userId="d5dc2423-7363-4f52-84c6-1508ec9f9656" providerId="ADAL" clId="{ED716CED-28A1-465D-A52D-EDEBAC6D6BBC}" dt="2021-11-24T17:07:35.821" v="10" actId="478"/>
            <ac:picMkLst>
              <pc:docMk/>
              <pc:sldMasterMk cId="1879872458" sldId="2147483648"/>
              <pc:sldLayoutMk cId="3507538647" sldId="2147483650"/>
              <ac:picMk id="7" creationId="{00000000-0000-0000-0000-000000000000}"/>
            </ac:picMkLst>
          </pc:picChg>
          <pc:picChg chg="del">
            <ac:chgData name="Giovanni Verde" userId="d5dc2423-7363-4f52-84c6-1508ec9f9656" providerId="ADAL" clId="{ED716CED-28A1-465D-A52D-EDEBAC6D6BBC}" dt="2021-11-24T17:07:30.702" v="7" actId="478"/>
            <ac:picMkLst>
              <pc:docMk/>
              <pc:sldMasterMk cId="1879872458" sldId="2147483648"/>
              <pc:sldLayoutMk cId="3507538647" sldId="2147483650"/>
              <ac:picMk id="8" creationId="{00000000-0000-0000-0000-000000000000}"/>
            </ac:picMkLst>
          </pc:picChg>
          <pc:picChg chg="add mod">
            <ac:chgData name="Giovanni Verde" userId="d5dc2423-7363-4f52-84c6-1508ec9f9656" providerId="ADAL" clId="{ED716CED-28A1-465D-A52D-EDEBAC6D6BBC}" dt="2021-11-24T17:07:34.287" v="9" actId="1076"/>
            <ac:picMkLst>
              <pc:docMk/>
              <pc:sldMasterMk cId="1879872458" sldId="2147483648"/>
              <pc:sldLayoutMk cId="3507538647" sldId="2147483650"/>
              <ac:picMk id="9" creationId="{B428AE99-245A-4B92-A6E9-F0849F115F6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7186"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774010" y="0"/>
            <a:ext cx="2887186" cy="496332"/>
          </a:xfrm>
          <a:prstGeom prst="rect">
            <a:avLst/>
          </a:prstGeom>
        </p:spPr>
        <p:txBody>
          <a:bodyPr vert="horz" lIns="91440" tIns="45720" rIns="91440" bIns="45720" rtlCol="0"/>
          <a:lstStyle>
            <a:lvl1pPr algn="r">
              <a:defRPr sz="1200"/>
            </a:lvl1pPr>
          </a:lstStyle>
          <a:p>
            <a:fld id="{46C49291-A31D-464F-BA70-202F49A2ED2B}" type="datetimeFigureOut">
              <a:rPr lang="it-IT" smtClean="0"/>
              <a:pPr/>
              <a:t>04/11/2024</a:t>
            </a:fld>
            <a:endParaRPr lang="it-IT"/>
          </a:p>
        </p:txBody>
      </p:sp>
      <p:sp>
        <p:nvSpPr>
          <p:cNvPr id="4" name="Segnaposto piè di pagina 3"/>
          <p:cNvSpPr>
            <a:spLocks noGrp="1"/>
          </p:cNvSpPr>
          <p:nvPr>
            <p:ph type="ftr" sz="quarter" idx="2"/>
          </p:nvPr>
        </p:nvSpPr>
        <p:spPr>
          <a:xfrm>
            <a:off x="0" y="9428583"/>
            <a:ext cx="2887186" cy="496332"/>
          </a:xfrm>
          <a:prstGeom prst="rect">
            <a:avLst/>
          </a:prstGeom>
        </p:spPr>
        <p:txBody>
          <a:bodyPr vert="horz" lIns="91440" tIns="45720" rIns="91440" bIns="45720" rtlCol="0" anchor="b"/>
          <a:lstStyle>
            <a:lvl1pPr algn="l">
              <a:defRPr sz="1200"/>
            </a:lvl1pPr>
          </a:lstStyle>
          <a:p>
            <a:r>
              <a:rPr lang="it-IT"/>
              <a:t>Dott. Paolo Mauriello</a:t>
            </a:r>
          </a:p>
        </p:txBody>
      </p:sp>
      <p:sp>
        <p:nvSpPr>
          <p:cNvPr id="5" name="Segnaposto numero diapositiva 4"/>
          <p:cNvSpPr>
            <a:spLocks noGrp="1"/>
          </p:cNvSpPr>
          <p:nvPr>
            <p:ph type="sldNum" sz="quarter" idx="3"/>
          </p:nvPr>
        </p:nvSpPr>
        <p:spPr>
          <a:xfrm>
            <a:off x="3774010" y="9428583"/>
            <a:ext cx="2887186" cy="496332"/>
          </a:xfrm>
          <a:prstGeom prst="rect">
            <a:avLst/>
          </a:prstGeom>
        </p:spPr>
        <p:txBody>
          <a:bodyPr vert="horz" lIns="91440" tIns="45720" rIns="91440" bIns="45720" rtlCol="0" anchor="b"/>
          <a:lstStyle>
            <a:lvl1pPr algn="r">
              <a:defRPr sz="1200"/>
            </a:lvl1pPr>
          </a:lstStyle>
          <a:p>
            <a:fld id="{099B5017-B7A9-468A-8987-86AEAA4860FC}" type="slidenum">
              <a:rPr lang="it-IT" smtClean="0"/>
              <a:pPr/>
              <a:t>‹#›</a:t>
            </a:fld>
            <a:endParaRPr lang="it-IT"/>
          </a:p>
        </p:txBody>
      </p:sp>
    </p:spTree>
    <p:extLst>
      <p:ext uri="{BB962C8B-B14F-4D97-AF65-F5344CB8AC3E}">
        <p14:creationId xmlns:p14="http://schemas.microsoft.com/office/powerpoint/2010/main" val="199741569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7186"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774010" y="0"/>
            <a:ext cx="2887186" cy="496332"/>
          </a:xfrm>
          <a:prstGeom prst="rect">
            <a:avLst/>
          </a:prstGeom>
        </p:spPr>
        <p:txBody>
          <a:bodyPr vert="horz" lIns="91440" tIns="45720" rIns="91440" bIns="45720" rtlCol="0"/>
          <a:lstStyle>
            <a:lvl1pPr algn="r">
              <a:defRPr sz="1200"/>
            </a:lvl1pPr>
          </a:lstStyle>
          <a:p>
            <a:fld id="{10A41909-3500-4992-B39B-0FB9D3A220B8}" type="datetimeFigureOut">
              <a:rPr lang="it-IT" smtClean="0"/>
              <a:pPr/>
              <a:t>04/11/2024</a:t>
            </a:fld>
            <a:endParaRPr lang="it-IT"/>
          </a:p>
        </p:txBody>
      </p:sp>
      <p:sp>
        <p:nvSpPr>
          <p:cNvPr id="4" name="Segnaposto immagine diapositiva 3"/>
          <p:cNvSpPr>
            <a:spLocks noGrp="1" noRot="1" noChangeAspect="1"/>
          </p:cNvSpPr>
          <p:nvPr>
            <p:ph type="sldImg" idx="2"/>
          </p:nvPr>
        </p:nvSpPr>
        <p:spPr>
          <a:xfrm>
            <a:off x="23813" y="744538"/>
            <a:ext cx="6615112"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66274" y="4715153"/>
            <a:ext cx="5330190" cy="4466987"/>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3"/>
            <a:ext cx="2887186" cy="496332"/>
          </a:xfrm>
          <a:prstGeom prst="rect">
            <a:avLst/>
          </a:prstGeom>
        </p:spPr>
        <p:txBody>
          <a:bodyPr vert="horz" lIns="91440" tIns="45720" rIns="91440" bIns="45720" rtlCol="0" anchor="b"/>
          <a:lstStyle>
            <a:lvl1pPr algn="l">
              <a:defRPr sz="1200"/>
            </a:lvl1pPr>
          </a:lstStyle>
          <a:p>
            <a:r>
              <a:rPr lang="it-IT"/>
              <a:t>Dott. Paolo Mauriello</a:t>
            </a:r>
          </a:p>
        </p:txBody>
      </p:sp>
      <p:sp>
        <p:nvSpPr>
          <p:cNvPr id="7" name="Segnaposto numero diapositiva 6"/>
          <p:cNvSpPr>
            <a:spLocks noGrp="1"/>
          </p:cNvSpPr>
          <p:nvPr>
            <p:ph type="sldNum" sz="quarter" idx="5"/>
          </p:nvPr>
        </p:nvSpPr>
        <p:spPr>
          <a:xfrm>
            <a:off x="3774010" y="9428583"/>
            <a:ext cx="2887186" cy="496332"/>
          </a:xfrm>
          <a:prstGeom prst="rect">
            <a:avLst/>
          </a:prstGeom>
        </p:spPr>
        <p:txBody>
          <a:bodyPr vert="horz" lIns="91440" tIns="45720" rIns="91440" bIns="45720" rtlCol="0" anchor="b"/>
          <a:lstStyle>
            <a:lvl1pPr algn="r">
              <a:defRPr sz="1200"/>
            </a:lvl1pPr>
          </a:lstStyle>
          <a:p>
            <a:fld id="{8E0102D7-4432-468D-B1A5-48AF68C6713A}" type="slidenum">
              <a:rPr lang="it-IT" smtClean="0"/>
              <a:pPr/>
              <a:t>‹#›</a:t>
            </a:fld>
            <a:endParaRPr lang="it-IT"/>
          </a:p>
        </p:txBody>
      </p:sp>
    </p:spTree>
    <p:extLst>
      <p:ext uri="{BB962C8B-B14F-4D97-AF65-F5344CB8AC3E}">
        <p14:creationId xmlns:p14="http://schemas.microsoft.com/office/powerpoint/2010/main" val="385980868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7722BDA-9FC4-4DD7-81E1-48AF6C37F08F}" type="datetime1">
              <a:rPr lang="it-IT" smtClean="0"/>
              <a:pPr/>
              <a:t>04/11/2024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3318588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44E705D-B678-43E1-AB26-D7A8C3D7603E}" type="datetime1">
              <a:rPr lang="it-IT" smtClean="0"/>
              <a:pPr/>
              <a:t>04/11/2024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84334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DCA0876-78EA-481E-BA5A-2453CB00DBE0}" type="datetime1">
              <a:rPr lang="it-IT" smtClean="0"/>
              <a:pPr/>
              <a:t>04/11/2024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2049698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4524" y="385087"/>
            <a:ext cx="5410557" cy="4572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94051" y="5888736"/>
            <a:ext cx="3778032" cy="618750"/>
          </a:xfrm>
          <a:prstGeom prst="rect">
            <a:avLst/>
          </a:prstGeom>
        </p:spPr>
      </p:pic>
      <p:sp>
        <p:nvSpPr>
          <p:cNvPr id="11" name="Title 1"/>
          <p:cNvSpPr>
            <a:spLocks noGrp="1"/>
          </p:cNvSpPr>
          <p:nvPr>
            <p:ph type="ctrTitle"/>
          </p:nvPr>
        </p:nvSpPr>
        <p:spPr>
          <a:xfrm>
            <a:off x="996177" y="1691640"/>
            <a:ext cx="4595007" cy="860400"/>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4" name="Subtitle 2"/>
          <p:cNvSpPr>
            <a:spLocks noGrp="1"/>
          </p:cNvSpPr>
          <p:nvPr>
            <p:ph type="subTitle" idx="1"/>
          </p:nvPr>
        </p:nvSpPr>
        <p:spPr>
          <a:xfrm>
            <a:off x="996177" y="2660904"/>
            <a:ext cx="4595007" cy="645742"/>
          </a:xfrm>
          <a:prstGeom prst="rect">
            <a:avLst/>
          </a:prstGeom>
        </p:spPr>
        <p:txBody>
          <a:bodyPr/>
          <a:lstStyle>
            <a:lvl1pPr marL="0" indent="0" algn="l">
              <a:buNone/>
              <a:defRPr sz="1999">
                <a:solidFill>
                  <a:srgbClr val="404040"/>
                </a:solidFill>
                <a:latin typeface="+mn-lt"/>
                <a:cs typeface="Arial" pitchFamily="34" charset="0"/>
              </a:defRPr>
            </a:lvl1pPr>
            <a:lvl2pPr marL="0" indent="0" algn="l">
              <a:buNone/>
              <a:defRPr sz="1599">
                <a:solidFill>
                  <a:schemeClr val="tx1">
                    <a:lumMod val="75000"/>
                    <a:lumOff val="25000"/>
                  </a:schemeClr>
                </a:solidFill>
              </a:defRPr>
            </a:lvl2pPr>
            <a:lvl3pPr marL="913943" indent="0" algn="ctr">
              <a:buNone/>
              <a:defRPr>
                <a:solidFill>
                  <a:schemeClr val="tx1">
                    <a:tint val="75000"/>
                  </a:schemeClr>
                </a:solidFill>
              </a:defRPr>
            </a:lvl3pPr>
            <a:lvl4pPr marL="1370914" indent="0" algn="ctr">
              <a:buNone/>
              <a:defRPr>
                <a:solidFill>
                  <a:schemeClr val="tx1">
                    <a:tint val="75000"/>
                  </a:schemeClr>
                </a:solidFill>
              </a:defRPr>
            </a:lvl4pPr>
            <a:lvl5pPr marL="1827886" indent="0" algn="ctr">
              <a:buNone/>
              <a:defRPr>
                <a:solidFill>
                  <a:schemeClr val="tx1">
                    <a:tint val="75000"/>
                  </a:schemeClr>
                </a:solidFill>
              </a:defRPr>
            </a:lvl5pPr>
            <a:lvl6pPr marL="2284857" indent="0" algn="ctr">
              <a:buNone/>
              <a:defRPr>
                <a:solidFill>
                  <a:schemeClr val="tx1">
                    <a:tint val="75000"/>
                  </a:schemeClr>
                </a:solidFill>
              </a:defRPr>
            </a:lvl6pPr>
            <a:lvl7pPr marL="2741828" indent="0" algn="ctr">
              <a:buNone/>
              <a:defRPr>
                <a:solidFill>
                  <a:schemeClr val="tx1">
                    <a:tint val="75000"/>
                  </a:schemeClr>
                </a:solidFill>
              </a:defRPr>
            </a:lvl7pPr>
            <a:lvl8pPr marL="3198800" indent="0" algn="ctr">
              <a:buNone/>
              <a:defRPr>
                <a:solidFill>
                  <a:schemeClr val="tx1">
                    <a:tint val="75000"/>
                  </a:schemeClr>
                </a:solidFill>
              </a:defRPr>
            </a:lvl8pPr>
            <a:lvl9pPr marL="3655771"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330314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FCBB0A56-FC42-49C4-B351-AA9341378350}" type="datetime1">
              <a:rPr lang="it-IT" smtClean="0"/>
              <a:pPr/>
              <a:t>04/11/2024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E1F6D62-2D86-4614-BD99-12FA5894DD8E}" type="slidenum">
              <a:rPr lang="it-IT" smtClean="0"/>
              <a:pPr/>
              <a:t>‹#›</a:t>
            </a:fld>
            <a:endParaRPr lang="it-IT"/>
          </a:p>
        </p:txBody>
      </p:sp>
      <p:pic>
        <p:nvPicPr>
          <p:cNvPr id="9" name="Picture 8">
            <a:extLst>
              <a:ext uri="{FF2B5EF4-FFF2-40B4-BE49-F238E27FC236}">
                <a16:creationId xmlns:a16="http://schemas.microsoft.com/office/drawing/2014/main" id="{B428AE99-245A-4B92-A6E9-F0849F115F6B}"/>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2135" y="230188"/>
            <a:ext cx="1386882" cy="1269192"/>
          </a:xfrm>
          <a:prstGeom prst="rect">
            <a:avLst/>
          </a:prstGeom>
          <a:noFill/>
          <a:ln>
            <a:noFill/>
          </a:ln>
        </p:spPr>
      </p:pic>
    </p:spTree>
    <p:extLst>
      <p:ext uri="{BB962C8B-B14F-4D97-AF65-F5344CB8AC3E}">
        <p14:creationId xmlns:p14="http://schemas.microsoft.com/office/powerpoint/2010/main" val="350753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0F9695B4-9723-42BF-BDC2-BFE59F7EB245}" type="datetime1">
              <a:rPr lang="it-IT" smtClean="0"/>
              <a:pPr/>
              <a:t>04/11/2024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1223834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A5CCB6B0-4962-4592-83F4-A43AA0294937}" type="datetime1">
              <a:rPr lang="it-IT" smtClean="0"/>
              <a:pPr/>
              <a:t>04/11/2024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2748932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ADE9413D-2356-4C5A-B57C-72A987342925}" type="datetime1">
              <a:rPr lang="it-IT" smtClean="0"/>
              <a:pPr/>
              <a:t>04/11/2024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3344730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CB3E3F99-4083-45F7-837D-079DAE95E5A9}" type="datetime1">
              <a:rPr lang="it-IT" smtClean="0"/>
              <a:pPr/>
              <a:t>04/11/2024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1385107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2873506-1B5D-4CAF-8E3F-B880440E2846}" type="datetime1">
              <a:rPr lang="it-IT" smtClean="0"/>
              <a:pPr/>
              <a:t>04/11/2024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49891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4E3D2DA-5579-4F70-9B53-175E75E61FE0}" type="datetime1">
              <a:rPr lang="it-IT" smtClean="0"/>
              <a:pPr/>
              <a:t>04/11/2024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3904744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48A442D3-6BED-4AD8-BC33-86342544B674}" type="datetime1">
              <a:rPr lang="it-IT" smtClean="0"/>
              <a:pPr/>
              <a:t>04/11/2024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E1F6D62-2D86-4614-BD99-12FA5894DD8E}" type="slidenum">
              <a:rPr lang="it-IT" smtClean="0"/>
              <a:pPr/>
              <a:t>‹#›</a:t>
            </a:fld>
            <a:endParaRPr lang="it-IT"/>
          </a:p>
        </p:txBody>
      </p:sp>
    </p:spTree>
    <p:extLst>
      <p:ext uri="{BB962C8B-B14F-4D97-AF65-F5344CB8AC3E}">
        <p14:creationId xmlns:p14="http://schemas.microsoft.com/office/powerpoint/2010/main" val="4132002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A957A-4EB1-48BA-9E1A-14004CC56528}" type="datetime1">
              <a:rPr lang="it-IT" smtClean="0"/>
              <a:pPr/>
              <a:t>04/11/2024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F6D62-2D86-4614-BD99-12FA5894DD8E}" type="slidenum">
              <a:rPr lang="it-IT" smtClean="0"/>
              <a:pPr/>
              <a:t>‹#›</a:t>
            </a:fld>
            <a:endParaRPr lang="it-IT"/>
          </a:p>
        </p:txBody>
      </p:sp>
    </p:spTree>
    <p:extLst>
      <p:ext uri="{BB962C8B-B14F-4D97-AF65-F5344CB8AC3E}">
        <p14:creationId xmlns:p14="http://schemas.microsoft.com/office/powerpoint/2010/main" val="18798724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Corso di </a:t>
            </a:r>
            <a:r>
              <a:rPr lang="en-GB" dirty="0" err="1"/>
              <a:t>formazione</a:t>
            </a:r>
            <a:r>
              <a:rPr lang="en-GB" dirty="0"/>
              <a:t> per </a:t>
            </a:r>
            <a:r>
              <a:rPr lang="en-GB" dirty="0" err="1"/>
              <a:t>revisori</a:t>
            </a:r>
            <a:r>
              <a:rPr lang="en-GB" dirty="0"/>
              <a:t> </a:t>
            </a:r>
            <a:r>
              <a:rPr lang="en-GB" dirty="0" err="1"/>
              <a:t>legali</a:t>
            </a:r>
            <a:endParaRPr lang="en-GB" dirty="0"/>
          </a:p>
        </p:txBody>
      </p:sp>
      <p:sp>
        <p:nvSpPr>
          <p:cNvPr id="3" name="Subtitle 2"/>
          <p:cNvSpPr>
            <a:spLocks noGrp="1"/>
          </p:cNvSpPr>
          <p:nvPr>
            <p:ph type="subTitle" idx="1"/>
          </p:nvPr>
        </p:nvSpPr>
        <p:spPr>
          <a:xfrm>
            <a:off x="996177" y="3819287"/>
            <a:ext cx="4595007" cy="645406"/>
          </a:xfrm>
        </p:spPr>
        <p:txBody>
          <a:bodyPr>
            <a:normAutofit fontScale="92500" lnSpcReduction="20000"/>
          </a:bodyPr>
          <a:lstStyle/>
          <a:p>
            <a:endParaRPr lang="en-GB" dirty="0"/>
          </a:p>
          <a:p>
            <a:r>
              <a:rPr lang="en-GB" dirty="0"/>
              <a:t>26 </a:t>
            </a:r>
            <a:r>
              <a:rPr lang="en-GB" dirty="0" err="1"/>
              <a:t>novembre</a:t>
            </a:r>
            <a:r>
              <a:rPr lang="en-GB" dirty="0"/>
              <a:t> 2024</a:t>
            </a:r>
          </a:p>
        </p:txBody>
      </p:sp>
      <p:pic>
        <p:nvPicPr>
          <p:cNvPr id="4" name="Picture 3">
            <a:extLst>
              <a:ext uri="{FF2B5EF4-FFF2-40B4-BE49-F238E27FC236}">
                <a16:creationId xmlns:a16="http://schemas.microsoft.com/office/drawing/2014/main" id="{98FBAACF-5423-477E-8218-F09E5526742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9518" y="2603072"/>
            <a:ext cx="1386882" cy="1269192"/>
          </a:xfrm>
          <a:prstGeom prst="rect">
            <a:avLst/>
          </a:prstGeom>
          <a:noFill/>
          <a:ln>
            <a:noFill/>
          </a:ln>
        </p:spPr>
      </p:pic>
    </p:spTree>
    <p:extLst>
      <p:ext uri="{BB962C8B-B14F-4D97-AF65-F5344CB8AC3E}">
        <p14:creationId xmlns:p14="http://schemas.microsoft.com/office/powerpoint/2010/main" val="258282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assenza di Continuità Aziendale:</a:t>
            </a:r>
            <a:br>
              <a:rPr lang="it-IT" b="1" dirty="0">
                <a:solidFill>
                  <a:srgbClr val="00B0F0"/>
                </a:solidFill>
              </a:rPr>
            </a:br>
            <a:r>
              <a:rPr lang="it-IT" b="1" dirty="0">
                <a:solidFill>
                  <a:srgbClr val="00B0F0"/>
                </a:solidFill>
              </a:rPr>
              <a:t>Informativa</a:t>
            </a:r>
          </a:p>
        </p:txBody>
      </p:sp>
      <p:sp>
        <p:nvSpPr>
          <p:cNvPr id="3" name="Segnaposto contenuto 2"/>
          <p:cNvSpPr>
            <a:spLocks noGrp="1"/>
          </p:cNvSpPr>
          <p:nvPr>
            <p:ph idx="1"/>
          </p:nvPr>
        </p:nvSpPr>
        <p:spPr/>
        <p:txBody>
          <a:bodyPr>
            <a:normAutofit/>
          </a:bodyPr>
          <a:lstStyle/>
          <a:p>
            <a:pPr marL="0" indent="0">
              <a:buNone/>
            </a:pPr>
            <a:endParaRPr lang="it-IT" dirty="0"/>
          </a:p>
          <a:p>
            <a:pPr marL="0" indent="0">
              <a:buNone/>
            </a:pPr>
            <a:endParaRPr lang="it-IT" dirty="0"/>
          </a:p>
          <a:p>
            <a:pPr marL="0" indent="0">
              <a:buNone/>
            </a:pPr>
            <a:r>
              <a:rPr lang="it-IT" dirty="0"/>
              <a:t>L’informativa nelle note al bilancio assume fondamentale importanza ed elemento di supporto per valutare la coerenza dell’informativa stessa e le conclusioni raggiunte dagli amministratori circa l’appropriatezza del presupposto della continuità aziendale.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assenza di Continuità Aziendale:</a:t>
            </a:r>
            <a:br>
              <a:rPr lang="it-IT" b="1" dirty="0">
                <a:solidFill>
                  <a:srgbClr val="00B0F0"/>
                </a:solidFill>
              </a:rPr>
            </a:br>
            <a:r>
              <a:rPr lang="it-IT" b="1" dirty="0">
                <a:solidFill>
                  <a:srgbClr val="00B0F0"/>
                </a:solidFill>
              </a:rPr>
              <a:t>Informativa</a:t>
            </a:r>
          </a:p>
        </p:txBody>
      </p:sp>
      <p:sp>
        <p:nvSpPr>
          <p:cNvPr id="3" name="Segnaposto contenuto 2"/>
          <p:cNvSpPr>
            <a:spLocks noGrp="1"/>
          </p:cNvSpPr>
          <p:nvPr>
            <p:ph idx="1"/>
          </p:nvPr>
        </p:nvSpPr>
        <p:spPr/>
        <p:txBody>
          <a:bodyPr>
            <a:normAutofit fontScale="92500" lnSpcReduction="20000"/>
          </a:bodyPr>
          <a:lstStyle/>
          <a:p>
            <a:pPr marL="0" indent="0">
              <a:buNone/>
            </a:pPr>
            <a:r>
              <a:rPr lang="it-IT" dirty="0"/>
              <a:t>Il Paragrafo 23 dello IAS 1 disciplina: «</a:t>
            </a:r>
            <a:r>
              <a:rPr lang="it-IT" i="1" dirty="0"/>
              <a:t>Nella fase di preparazione del bilancio, la direzione aziendale deve effettuare una valutazione della capacità dell’entità di continuare ad operare come un’entità di funzionamento. Il bilancio deve essere redatto nella prospettiva della continuazione dell’attività a meno che la direzione aziendale non intenda liquidare l’entità o interromperne l’attività o non abbia alternative realistiche a ciò. </a:t>
            </a:r>
            <a:r>
              <a:rPr lang="it-IT" b="1" i="1" u="sng" dirty="0"/>
              <a:t>Qualora la direzione aziendale sia a conoscenza, nel fare le proprie valutazioni, di significative incertezze per eventi o condizioni che possano comportare l’insorgere di seri dubbi sulla capacità dell’entità di continuare ad operare come un’entità in funzionamento, tali incertezze devono essere evidenziate. Qualora il bilancio non sia redatto nella prospettiva della continuazione dell’attività, tale fatto deve essere indicato, unitamente ai criteri in base ai quali esso è stato redatto e alla ragione per cui l’entità non è considerata in funzionamento</a:t>
            </a:r>
            <a:r>
              <a:rPr lang="it-IT" i="1" dirty="0"/>
              <a:t>.</a:t>
            </a:r>
            <a:r>
              <a:rPr lang="it-IT"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Autofit/>
          </a:bodyPr>
          <a:lstStyle/>
          <a:p>
            <a:pPr marL="0" lvl="1" indent="0">
              <a:buNone/>
            </a:pPr>
            <a:r>
              <a:rPr lang="it-IT" dirty="0">
                <a:latin typeface="Calibri (Corpo)"/>
              </a:rPr>
              <a:t>La valutazione delle direzione sul presupposto di continuità aziendale comporta l’espressione di un giudizio sull’esito futuro di eventi  o circostanze che per loro natura sono incerti.</a:t>
            </a:r>
          </a:p>
          <a:p>
            <a:pPr marL="0" lvl="1"/>
            <a:endParaRPr lang="it-IT" dirty="0">
              <a:latin typeface="Calibri (Corpo)"/>
            </a:endParaRPr>
          </a:p>
          <a:p>
            <a:pPr marL="0" lvl="1" indent="0">
              <a:buNone/>
            </a:pPr>
            <a:r>
              <a:rPr lang="it-IT" dirty="0">
                <a:latin typeface="Calibri (Corpo)"/>
              </a:rPr>
              <a:t>Con riferimento a tale valutazione risultano pertanto rilevanti i seguenti aspetti:</a:t>
            </a:r>
          </a:p>
          <a:p>
            <a:pPr marL="0" lvl="2">
              <a:buFont typeface="Wingdings" pitchFamily="2" charset="2"/>
              <a:buChar char="Ø"/>
            </a:pPr>
            <a:r>
              <a:rPr lang="it-IT" sz="2400" dirty="0">
                <a:latin typeface="Calibri (Corpo)"/>
              </a:rPr>
              <a:t>  </a:t>
            </a:r>
            <a:r>
              <a:rPr lang="it-IT" sz="2400" u="sng" dirty="0">
                <a:latin typeface="Calibri (Corpo)"/>
              </a:rPr>
              <a:t>Periodo di osservazione </a:t>
            </a:r>
            <a:r>
              <a:rPr lang="it-IT" sz="2400" dirty="0">
                <a:latin typeface="Calibri (Corpo)"/>
              </a:rPr>
              <a:t>da considerare ai fini della valutazione (il rischio di incertezza associato all’esito di un evento aumenta quanto più il giudizio formulato dalla direzione si riferisce ad un futuro lontano);</a:t>
            </a:r>
          </a:p>
          <a:p>
            <a:pPr marL="0" lvl="2">
              <a:buFont typeface="Wingdings" pitchFamily="2" charset="2"/>
              <a:buChar char="Ø"/>
            </a:pPr>
            <a:r>
              <a:rPr lang="it-IT" sz="2400" dirty="0">
                <a:latin typeface="Calibri (Corpo)"/>
              </a:rPr>
              <a:t>  </a:t>
            </a:r>
            <a:r>
              <a:rPr lang="it-IT" sz="2400" u="sng" dirty="0">
                <a:latin typeface="Calibri (Corpo)"/>
              </a:rPr>
              <a:t>Eventi successivi </a:t>
            </a:r>
            <a:r>
              <a:rPr lang="it-IT" sz="2400" dirty="0">
                <a:latin typeface="Calibri (Corpo)"/>
              </a:rPr>
              <a:t>che possono contraddire il  giudizio espresso;</a:t>
            </a:r>
          </a:p>
          <a:p>
            <a:pPr marL="0" lvl="2">
              <a:buFont typeface="Wingdings" pitchFamily="2" charset="2"/>
              <a:buChar char="Ø"/>
            </a:pPr>
            <a:r>
              <a:rPr lang="it-IT" sz="2400" dirty="0">
                <a:latin typeface="Calibri (Corpo)"/>
              </a:rPr>
              <a:t>  </a:t>
            </a:r>
            <a:r>
              <a:rPr lang="it-IT" sz="2400" u="sng" dirty="0">
                <a:latin typeface="Calibri (Corpo)"/>
              </a:rPr>
              <a:t>Dimensione e complessità dell’impresa</a:t>
            </a:r>
            <a:r>
              <a:rPr lang="it-IT" sz="2400" dirty="0">
                <a:latin typeface="Calibri (Corpo)"/>
              </a:rPr>
              <a:t>, natura delle sue attività e grado di dipendenza da fattori esterni.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lstStyle/>
          <a:p>
            <a:pPr indent="0">
              <a:buNone/>
            </a:pPr>
            <a:r>
              <a:rPr lang="it-IT" b="1" dirty="0">
                <a:latin typeface="Calibri (Corpo)"/>
              </a:rPr>
              <a:t>Indicatori</a:t>
            </a:r>
            <a:endParaRPr lang="it-IT" dirty="0">
              <a:latin typeface="Calibri (Corpo)"/>
            </a:endParaRPr>
          </a:p>
          <a:p>
            <a:pPr indent="0">
              <a:buNone/>
            </a:pPr>
            <a:r>
              <a:rPr lang="it-IT" dirty="0">
                <a:latin typeface="Calibri (Corpo)"/>
              </a:rPr>
              <a:t>Possono essere identificati alcuni indicatori (eventi o circostanze) che possono comportare rischi per l’impresa e possono far sorgere dubbi riguardo il presupposto della continuità aziendale: </a:t>
            </a:r>
          </a:p>
          <a:p>
            <a:pPr marL="457200" lvl="1" indent="-457200">
              <a:buFont typeface="+mj-lt"/>
              <a:buAutoNum type="alphaLcParenR"/>
            </a:pPr>
            <a:r>
              <a:rPr lang="it-IT" dirty="0">
                <a:latin typeface="Calibri (Corpo)"/>
              </a:rPr>
              <a:t>Indicatori finanziari</a:t>
            </a:r>
          </a:p>
          <a:p>
            <a:pPr marL="457200" lvl="1" indent="-457200">
              <a:buFont typeface="+mj-lt"/>
              <a:buAutoNum type="alphaLcParenR"/>
            </a:pPr>
            <a:r>
              <a:rPr lang="it-IT" dirty="0">
                <a:latin typeface="Calibri (Corpo)"/>
              </a:rPr>
              <a:t>Indicatori gestionali</a:t>
            </a:r>
          </a:p>
          <a:p>
            <a:pPr marL="457200" lvl="1" indent="-457200">
              <a:buFont typeface="+mj-lt"/>
              <a:buAutoNum type="alphaLcParenR"/>
            </a:pPr>
            <a:r>
              <a:rPr lang="it-IT" dirty="0">
                <a:latin typeface="Calibri (Corpo)"/>
              </a:rPr>
              <a:t>Altri indicatori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fontScale="92500" lnSpcReduction="10000"/>
          </a:bodyPr>
          <a:lstStyle/>
          <a:p>
            <a:pPr marL="0" lvl="1" indent="0">
              <a:buNone/>
            </a:pPr>
            <a:r>
              <a:rPr lang="it-IT" b="1" dirty="0">
                <a:latin typeface="Calibri (Corpo)"/>
              </a:rPr>
              <a:t>a)  </a:t>
            </a:r>
            <a:r>
              <a:rPr lang="it-IT" b="1" u="sng" dirty="0">
                <a:latin typeface="Calibri (Corpo)"/>
              </a:rPr>
              <a:t>Indicatori finanziari</a:t>
            </a:r>
          </a:p>
          <a:p>
            <a:pPr lvl="0">
              <a:buFont typeface="Wingdings" pitchFamily="2" charset="2"/>
              <a:buChar char="Ø"/>
            </a:pPr>
            <a:r>
              <a:rPr lang="it-IT" sz="1600" dirty="0">
                <a:latin typeface="Calibri (Corpo)"/>
              </a:rPr>
              <a:t>Situazione di deficit patrimoniale o di capitale circolante netto negativo;</a:t>
            </a:r>
          </a:p>
          <a:p>
            <a:pPr lvl="0">
              <a:buFont typeface="Wingdings" pitchFamily="2" charset="2"/>
              <a:buChar char="Ø"/>
            </a:pPr>
            <a:r>
              <a:rPr lang="it-IT" sz="1600" dirty="0">
                <a:latin typeface="Calibri (Corpo)"/>
              </a:rPr>
              <a:t>Prestiti a scadenza fissa e prossimi alla scadenza senza che vi siano prospettive verosimili di rinnovo o di rimborso; oppure eccessiva dipendenza da prestiti a breve termine per finanziare attività a lungo termine;</a:t>
            </a:r>
          </a:p>
          <a:p>
            <a:pPr lvl="0">
              <a:buFont typeface="Wingdings" pitchFamily="2" charset="2"/>
              <a:buChar char="Ø"/>
            </a:pPr>
            <a:r>
              <a:rPr lang="it-IT" sz="1600" dirty="0">
                <a:latin typeface="Calibri (Corpo)"/>
              </a:rPr>
              <a:t>Indicazioni di cessazione del sostegno finanziario da parte dei finanziatori e altri creditori;</a:t>
            </a:r>
          </a:p>
          <a:p>
            <a:pPr lvl="0">
              <a:buFont typeface="Wingdings" pitchFamily="2" charset="2"/>
              <a:buChar char="Ø"/>
            </a:pPr>
            <a:r>
              <a:rPr lang="it-IT" sz="1600" dirty="0">
                <a:latin typeface="Calibri (Corpo)"/>
              </a:rPr>
              <a:t>Bilanci storici o prospettici che mostrano cash flow negativi;</a:t>
            </a:r>
          </a:p>
          <a:p>
            <a:pPr lvl="0">
              <a:buFont typeface="Wingdings" pitchFamily="2" charset="2"/>
              <a:buChar char="Ø"/>
            </a:pPr>
            <a:r>
              <a:rPr lang="it-IT" sz="1600" dirty="0">
                <a:latin typeface="Calibri (Corpo)"/>
              </a:rPr>
              <a:t>Principali indici economico-finanziari negativi;</a:t>
            </a:r>
          </a:p>
          <a:p>
            <a:pPr lvl="0">
              <a:buFont typeface="Wingdings" pitchFamily="2" charset="2"/>
              <a:buChar char="Ø"/>
            </a:pPr>
            <a:r>
              <a:rPr lang="it-IT" sz="1600" dirty="0">
                <a:latin typeface="Calibri (Corpo)"/>
              </a:rPr>
              <a:t>Consistenti perdite operative o significative perdite di valore delle attività che generano cash flow;</a:t>
            </a:r>
          </a:p>
          <a:p>
            <a:pPr lvl="0">
              <a:buFont typeface="Wingdings" pitchFamily="2" charset="2"/>
              <a:buChar char="Ø"/>
            </a:pPr>
            <a:r>
              <a:rPr lang="it-IT" sz="1600" dirty="0">
                <a:latin typeface="Calibri (Corpo)"/>
              </a:rPr>
              <a:t>Mancanza o discontinuità nella distribuzione dei dividendi;</a:t>
            </a:r>
          </a:p>
          <a:p>
            <a:pPr lvl="0">
              <a:buFont typeface="Wingdings" pitchFamily="2" charset="2"/>
              <a:buChar char="Ø"/>
            </a:pPr>
            <a:r>
              <a:rPr lang="it-IT" sz="1600" dirty="0">
                <a:latin typeface="Calibri (Corpo)"/>
              </a:rPr>
              <a:t>Incapacità di saldare i debiti alla scadenza;</a:t>
            </a:r>
          </a:p>
          <a:p>
            <a:pPr lvl="0">
              <a:buFont typeface="Wingdings" pitchFamily="2" charset="2"/>
              <a:buChar char="Ø"/>
            </a:pPr>
            <a:r>
              <a:rPr lang="it-IT" sz="1600" dirty="0">
                <a:latin typeface="Calibri (Corpo)"/>
              </a:rPr>
              <a:t>Incapacità nel rispettare le clausole contrattuali dei prestiti;</a:t>
            </a:r>
          </a:p>
          <a:p>
            <a:pPr lvl="0">
              <a:buFont typeface="Wingdings" pitchFamily="2" charset="2"/>
              <a:buChar char="Ø"/>
            </a:pPr>
            <a:r>
              <a:rPr lang="it-IT" sz="1600" dirty="0">
                <a:latin typeface="Calibri (Corpo)"/>
              </a:rPr>
              <a:t>Cambiamento delle forme di pagamento concesse dai fornitori dalla condizione “a credito” alla condizione “pagamento alla consegna”;</a:t>
            </a:r>
          </a:p>
          <a:p>
            <a:pPr lvl="0">
              <a:buFont typeface="Wingdings" pitchFamily="2" charset="2"/>
              <a:buChar char="Ø"/>
            </a:pPr>
            <a:r>
              <a:rPr lang="it-IT" sz="1600" dirty="0">
                <a:latin typeface="Calibri (Corpo)"/>
              </a:rPr>
              <a:t>Incapacità di ottenere finanziamenti per lo sviluppo di nuovi prodotti ovvero per altri investimenti necessari.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lstStyle/>
          <a:p>
            <a:pPr marL="0" lvl="1" indent="0">
              <a:buNone/>
            </a:pPr>
            <a:r>
              <a:rPr lang="it-IT" b="1" dirty="0">
                <a:latin typeface="Calibri (Corpo)"/>
              </a:rPr>
              <a:t>b)  </a:t>
            </a:r>
            <a:r>
              <a:rPr lang="it-IT" b="1" u="sng" dirty="0">
                <a:latin typeface="Calibri (Corpo)"/>
              </a:rPr>
              <a:t>Indicatori gestionali</a:t>
            </a:r>
          </a:p>
          <a:p>
            <a:pPr lvl="0">
              <a:buFont typeface="Wingdings" pitchFamily="2" charset="2"/>
              <a:buChar char="Ø"/>
            </a:pPr>
            <a:r>
              <a:rPr lang="it-IT" sz="1600" dirty="0">
                <a:latin typeface="Calibri (Corpo)"/>
              </a:rPr>
              <a:t>Perdita di amministratori o di dirigenti chiave senza riuscire a sostituirli;</a:t>
            </a:r>
          </a:p>
          <a:p>
            <a:pPr lvl="0">
              <a:buFont typeface="Wingdings" pitchFamily="2" charset="2"/>
              <a:buChar char="Ø"/>
            </a:pPr>
            <a:r>
              <a:rPr lang="it-IT" sz="1600" dirty="0">
                <a:latin typeface="Calibri (Corpo)"/>
              </a:rPr>
              <a:t>Perdita di mercati fondamentali, di contratti di distribuzione, di concessioni o di fornitori importanti;</a:t>
            </a:r>
          </a:p>
          <a:p>
            <a:pPr lvl="0">
              <a:buFont typeface="Wingdings" pitchFamily="2" charset="2"/>
              <a:buChar char="Ø"/>
            </a:pPr>
            <a:r>
              <a:rPr lang="it-IT" sz="1600" dirty="0">
                <a:latin typeface="Calibri (Corpo)"/>
              </a:rPr>
              <a:t>Difficoltà nell’organico del personale o difficoltà nel mantenere il normale flusso di approvvigionamento da importanti fornitori.</a:t>
            </a:r>
          </a:p>
          <a:p>
            <a:pPr marL="342900" lvl="1" indent="-342900"/>
            <a:endParaRPr lang="it-IT" dirty="0">
              <a:latin typeface="Calibri (Corpo)"/>
            </a:endParaRPr>
          </a:p>
          <a:p>
            <a:pPr marL="0" lvl="1" indent="0">
              <a:buNone/>
            </a:pPr>
            <a:r>
              <a:rPr lang="it-IT" b="1" dirty="0">
                <a:latin typeface="Calibri (Corpo)"/>
              </a:rPr>
              <a:t>c)  </a:t>
            </a:r>
            <a:r>
              <a:rPr lang="it-IT" b="1" u="sng" dirty="0">
                <a:latin typeface="Calibri (Corpo)"/>
              </a:rPr>
              <a:t>Altri indicatori</a:t>
            </a:r>
          </a:p>
          <a:p>
            <a:pPr lvl="0">
              <a:buFont typeface="Wingdings" pitchFamily="2" charset="2"/>
              <a:buChar char="Ø"/>
            </a:pPr>
            <a:r>
              <a:rPr lang="it-IT" sz="1600" dirty="0">
                <a:latin typeface="Calibri (Corpo)"/>
              </a:rPr>
              <a:t>Capitale ridotto al di sotto dei limiti legali o non conformità ad altre norme di legge;</a:t>
            </a:r>
          </a:p>
          <a:p>
            <a:pPr lvl="0">
              <a:buFont typeface="Wingdings" pitchFamily="2" charset="2"/>
              <a:buChar char="Ø"/>
            </a:pPr>
            <a:r>
              <a:rPr lang="it-IT" sz="1600" dirty="0">
                <a:latin typeface="Calibri (Corpo)"/>
              </a:rPr>
              <a:t>Contenziosi legali e fiscali che, in caso di soccombenza, potrebbero comportare obblighi di risarcimento che l’impresa non è in grado di rispettare;</a:t>
            </a:r>
          </a:p>
          <a:p>
            <a:pPr lvl="0">
              <a:buFont typeface="Wingdings" pitchFamily="2" charset="2"/>
              <a:buChar char="Ø"/>
            </a:pPr>
            <a:r>
              <a:rPr lang="it-IT" sz="1600" dirty="0">
                <a:latin typeface="Calibri (Corpo)"/>
              </a:rPr>
              <a:t>Modifiche legislative o politiche governative dalle quali si attendono effetti sfavorevoli all’impresa.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lstStyle/>
          <a:p>
            <a:pPr marL="0" lvl="1" indent="0">
              <a:buNone/>
            </a:pPr>
            <a:r>
              <a:rPr lang="it-IT" sz="2000" b="1" dirty="0">
                <a:latin typeface="Calibri (Corpo)"/>
              </a:rPr>
              <a:t>Responsabilità del revisore</a:t>
            </a:r>
          </a:p>
          <a:p>
            <a:pPr marL="0" lvl="2"/>
            <a:endParaRPr lang="it-IT" dirty="0">
              <a:latin typeface="Calibri (Corpo)"/>
            </a:endParaRPr>
          </a:p>
          <a:p>
            <a:pPr marL="0" indent="0">
              <a:buNone/>
            </a:pPr>
            <a:r>
              <a:rPr lang="it-IT" sz="2000" dirty="0">
                <a:latin typeface="Calibri (Corpo)"/>
              </a:rPr>
              <a:t>La responsabilità del revisore consiste nel </a:t>
            </a:r>
          </a:p>
          <a:p>
            <a:pPr>
              <a:buFont typeface="Wingdings" pitchFamily="2" charset="2"/>
              <a:buChar char="Ø"/>
            </a:pPr>
            <a:r>
              <a:rPr lang="it-IT" sz="2000" dirty="0">
                <a:latin typeface="Calibri (Corpo)"/>
              </a:rPr>
              <a:t>valutare </a:t>
            </a:r>
            <a:r>
              <a:rPr lang="it-IT" sz="2000" u="sng" dirty="0">
                <a:latin typeface="Calibri (Corpo)"/>
              </a:rPr>
              <a:t>l’appropriato utilizzo </a:t>
            </a:r>
            <a:r>
              <a:rPr lang="it-IT" sz="2000" dirty="0">
                <a:latin typeface="Calibri (Corpo)"/>
              </a:rPr>
              <a:t>da parte della direzione del presupposto di continuità aziendale nella redazione del bilancio, e</a:t>
            </a:r>
          </a:p>
          <a:p>
            <a:pPr>
              <a:buFont typeface="Wingdings" pitchFamily="2" charset="2"/>
              <a:buChar char="Ø"/>
            </a:pPr>
            <a:r>
              <a:rPr lang="it-IT" sz="2000" dirty="0">
                <a:latin typeface="Calibri (Corpo)"/>
              </a:rPr>
              <a:t>nel considerare se vi siano delle incertezze significative sulla continuità aziendale dell’impresa tali da doverne </a:t>
            </a:r>
            <a:r>
              <a:rPr lang="it-IT" sz="2000" u="sng" dirty="0">
                <a:latin typeface="Calibri (Corpo)"/>
              </a:rPr>
              <a:t>dare informativa </a:t>
            </a:r>
            <a:r>
              <a:rPr lang="it-IT" sz="2000" dirty="0">
                <a:latin typeface="Calibri (Corpo)"/>
              </a:rPr>
              <a:t>in bilancio. </a:t>
            </a:r>
          </a:p>
          <a:p>
            <a:pPr marL="0" indent="0">
              <a:buNone/>
            </a:pPr>
            <a:endParaRPr lang="it-IT" dirty="0"/>
          </a:p>
        </p:txBody>
      </p:sp>
    </p:spTree>
    <p:extLst>
      <p:ext uri="{BB962C8B-B14F-4D97-AF65-F5344CB8AC3E}">
        <p14:creationId xmlns:p14="http://schemas.microsoft.com/office/powerpoint/2010/main" val="124104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lstStyle/>
          <a:p>
            <a:pPr marL="0" indent="0">
              <a:buNone/>
            </a:pPr>
            <a:r>
              <a:rPr lang="it-IT" sz="2000" b="1" dirty="0">
                <a:latin typeface="Calibri (Corpo)"/>
              </a:rPr>
              <a:t>Attività di revisione</a:t>
            </a:r>
          </a:p>
          <a:p>
            <a:pPr marL="342900" lvl="1" indent="-342900"/>
            <a:endParaRPr lang="it-IT" b="1" dirty="0">
              <a:latin typeface="Calibri (Corpo)"/>
            </a:endParaRPr>
          </a:p>
          <a:p>
            <a:pPr marL="342900" lvl="1" indent="-342900">
              <a:buAutoNum type="arabicParenR"/>
            </a:pPr>
            <a:r>
              <a:rPr lang="it-IT" b="1" dirty="0">
                <a:latin typeface="Calibri (Corpo)"/>
              </a:rPr>
              <a:t>Valutazione del rischio nella fase di pianificazione della revisione</a:t>
            </a:r>
          </a:p>
          <a:p>
            <a:pPr marL="0" lvl="1"/>
            <a:endParaRPr lang="it-IT" sz="1600" dirty="0">
              <a:latin typeface="Calibri (Corpo)"/>
            </a:endParaRPr>
          </a:p>
          <a:p>
            <a:pPr marL="0" lvl="1" indent="0">
              <a:buNone/>
            </a:pPr>
            <a:r>
              <a:rPr lang="it-IT" sz="1600" dirty="0">
                <a:latin typeface="Calibri (Corpo)"/>
              </a:rPr>
              <a:t>Durante la fase di comprensione dell’impresa e del contesto in cui opera e, in particolare, nello svolgimento delle procedure di valutazione del rischio, il revisore deve </a:t>
            </a:r>
            <a:r>
              <a:rPr lang="it-IT" sz="1600" b="1" u="sng" dirty="0">
                <a:latin typeface="Calibri (Corpo)"/>
              </a:rPr>
              <a:t>valutare se vi siano eventi o circostanze</a:t>
            </a:r>
            <a:r>
              <a:rPr lang="it-IT" sz="1600" dirty="0">
                <a:latin typeface="Calibri (Corpo)"/>
              </a:rPr>
              <a:t>, e relativi rischi, sull’attività svolta dall’impresa che possano far sorgere dubbi significativi sulla continuità aziendale dell’impresa.</a:t>
            </a:r>
          </a:p>
          <a:p>
            <a:pPr marL="0" lvl="1" indent="0">
              <a:buNone/>
            </a:pPr>
            <a:r>
              <a:rPr lang="it-IT" sz="1600" dirty="0">
                <a:latin typeface="Calibri (Corpo)"/>
              </a:rPr>
              <a:t>L’esistenza di tali fatti o circostanze può influenzare la natura, tempistica ed estensione delle procedure di revisione.</a:t>
            </a:r>
          </a:p>
          <a:p>
            <a:pPr marL="0" lvl="1" indent="0">
              <a:buNone/>
            </a:pPr>
            <a:r>
              <a:rPr lang="it-IT" sz="1600" dirty="0">
                <a:latin typeface="Calibri (Corpo)"/>
              </a:rPr>
              <a:t>Inoltre, durante l’intero processo di revisione, nello svolgimento delle procedure di revisione, il revisore deve sempre prestare attenzione agli elementi probativi relativi a eventi o circostanze ed ai rischi ad essi connessi, che possano far sorgere dei dubbi significativi sulla capacità dell’impresa di continuare a operare come una entità in funzionamento.</a:t>
            </a:r>
          </a:p>
          <a:p>
            <a:pPr marL="0" indent="0">
              <a:buNone/>
            </a:pPr>
            <a:endParaRPr lang="it-IT" dirty="0"/>
          </a:p>
        </p:txBody>
      </p:sp>
    </p:spTree>
    <p:extLst>
      <p:ext uri="{BB962C8B-B14F-4D97-AF65-F5344CB8AC3E}">
        <p14:creationId xmlns:p14="http://schemas.microsoft.com/office/powerpoint/2010/main" val="3842929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lstStyle/>
          <a:p>
            <a:pPr marL="0" lvl="1" indent="0">
              <a:buNone/>
            </a:pPr>
            <a:r>
              <a:rPr lang="it-IT" dirty="0">
                <a:latin typeface="Georgia" pitchFamily="18" charset="0"/>
                <a:sym typeface="Wingdings" pitchFamily="2" charset="2"/>
              </a:rPr>
              <a:t>  </a:t>
            </a:r>
            <a:r>
              <a:rPr lang="it-IT" dirty="0">
                <a:latin typeface="Calibri (Corpo)"/>
                <a:sym typeface="Wingdings" pitchFamily="2" charset="2"/>
              </a:rPr>
              <a:t>Se la Direzione </a:t>
            </a:r>
            <a:r>
              <a:rPr lang="it-IT" u="sng" dirty="0">
                <a:latin typeface="Calibri (Corpo)"/>
                <a:sym typeface="Wingdings" pitchFamily="2" charset="2"/>
              </a:rPr>
              <a:t>ha effettuato </a:t>
            </a:r>
            <a:r>
              <a:rPr lang="it-IT" dirty="0">
                <a:latin typeface="Calibri (Corpo)"/>
                <a:sym typeface="Wingdings" pitchFamily="2" charset="2"/>
              </a:rPr>
              <a:t>una valutazione preliminare i</a:t>
            </a:r>
            <a:r>
              <a:rPr lang="it-IT" dirty="0">
                <a:latin typeface="Calibri (Corpo)"/>
              </a:rPr>
              <a:t>l revisore deve esaminare e discutere con la Direzione i piani da essa predisposti e le eventuali decisioni prese</a:t>
            </a:r>
          </a:p>
          <a:p>
            <a:pPr marL="0" lvl="1" indent="0">
              <a:buNone/>
            </a:pPr>
            <a:r>
              <a:rPr lang="it-IT" dirty="0">
                <a:latin typeface="Calibri (Corpo)"/>
                <a:sym typeface="Wingdings" pitchFamily="2" charset="2"/>
              </a:rPr>
              <a:t>  </a:t>
            </a:r>
            <a:r>
              <a:rPr lang="it-IT" dirty="0">
                <a:latin typeface="Calibri (Corpo)"/>
              </a:rPr>
              <a:t>Se la Direzione </a:t>
            </a:r>
            <a:r>
              <a:rPr lang="it-IT" u="sng" dirty="0">
                <a:latin typeface="Calibri (Corpo)"/>
              </a:rPr>
              <a:t>non ha effettuato </a:t>
            </a:r>
            <a:r>
              <a:rPr lang="it-IT" dirty="0">
                <a:latin typeface="Calibri (Corpo)"/>
              </a:rPr>
              <a:t>una valutazione preliminare il revisore  deve:</a:t>
            </a:r>
          </a:p>
          <a:p>
            <a:pPr marL="180000" lvl="2" indent="-180000">
              <a:buFont typeface="Wingdings" pitchFamily="2" charset="2"/>
              <a:buChar char="Ø"/>
            </a:pPr>
            <a:r>
              <a:rPr lang="it-IT" dirty="0">
                <a:latin typeface="Calibri (Corpo)"/>
              </a:rPr>
              <a:t>Discutere con la Direzione aziendale le motivazioni alla base dell’utilizzo del presupposto della continuità aziendale</a:t>
            </a:r>
          </a:p>
          <a:p>
            <a:pPr marL="180000" lvl="2" indent="-180000">
              <a:buFont typeface="Wingdings" pitchFamily="2" charset="2"/>
              <a:buChar char="Ø"/>
            </a:pPr>
            <a:r>
              <a:rPr lang="it-IT" dirty="0">
                <a:latin typeface="Calibri (Corpo)"/>
              </a:rPr>
              <a:t>Richiedere informazioni alla Direzione aziendale circa l’esistenza di eventi o circostanze che possano far sorgere dei dubbi significativi sulla continuità aziendale dell’impresa</a:t>
            </a:r>
          </a:p>
          <a:p>
            <a:pPr marL="180000" lvl="2" indent="-180000">
              <a:buFont typeface="Wingdings" pitchFamily="2" charset="2"/>
              <a:buChar char="Ø"/>
            </a:pPr>
            <a:r>
              <a:rPr lang="it-IT" dirty="0">
                <a:latin typeface="Calibri (Corpo)"/>
              </a:rPr>
              <a:t>Chiedere alla società di effettuare tale tipo di valutazione, qualora siano stati identificati eventi e circostanze che mettono in dubbio il presupposto della continuità aziendale.</a:t>
            </a:r>
          </a:p>
          <a:p>
            <a:pPr marL="0" indent="0">
              <a:buNone/>
            </a:pPr>
            <a:endParaRPr lang="it-IT" dirty="0"/>
          </a:p>
        </p:txBody>
      </p:sp>
    </p:spTree>
    <p:extLst>
      <p:ext uri="{BB962C8B-B14F-4D97-AF65-F5344CB8AC3E}">
        <p14:creationId xmlns:p14="http://schemas.microsoft.com/office/powerpoint/2010/main" val="3381521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lnSpcReduction="10000"/>
          </a:bodyPr>
          <a:lstStyle/>
          <a:p>
            <a:pPr marL="0" lvl="1" indent="0">
              <a:buNone/>
            </a:pPr>
            <a:r>
              <a:rPr lang="it-IT" b="1" dirty="0">
                <a:latin typeface="Calibri (Corpo)"/>
              </a:rPr>
              <a:t>2) Verifica della valutazione effettuata dalla Direzione</a:t>
            </a:r>
          </a:p>
          <a:p>
            <a:pPr marL="0" lvl="2"/>
            <a:endParaRPr lang="it-IT" dirty="0">
              <a:latin typeface="Calibri (Corpo)"/>
            </a:endParaRPr>
          </a:p>
          <a:p>
            <a:pPr marL="0" lvl="2" indent="0">
              <a:buNone/>
            </a:pPr>
            <a:r>
              <a:rPr lang="it-IT" dirty="0">
                <a:latin typeface="Calibri (Corpo)"/>
              </a:rPr>
              <a:t>Il revisore deve valutare l’adeguatezza della valutazione effettuata dalla direzione.</a:t>
            </a:r>
          </a:p>
          <a:p>
            <a:pPr marL="0" lvl="2"/>
            <a:endParaRPr lang="it-IT" dirty="0">
              <a:latin typeface="Calibri (Corpo)"/>
            </a:endParaRPr>
          </a:p>
          <a:p>
            <a:pPr marL="0" lvl="2" indent="0">
              <a:buNone/>
            </a:pPr>
            <a:r>
              <a:rPr lang="it-IT" dirty="0">
                <a:latin typeface="Calibri (Corpo)"/>
              </a:rPr>
              <a:t>A tal fine deve considerare lo stesso periodo preso a riferimento dalla direzione per effettuare la sua valutazione.</a:t>
            </a:r>
          </a:p>
          <a:p>
            <a:pPr marL="0" lvl="2" indent="0">
              <a:buNone/>
            </a:pPr>
            <a:r>
              <a:rPr lang="it-IT" dirty="0">
                <a:latin typeface="Calibri (Corpo)"/>
              </a:rPr>
              <a:t>Se la valutazione della direzione copre un periodo inferiore ai </a:t>
            </a:r>
            <a:r>
              <a:rPr lang="it-IT" b="1" dirty="0">
                <a:latin typeface="Calibri (Corpo)"/>
              </a:rPr>
              <a:t>12 mesi </a:t>
            </a:r>
            <a:r>
              <a:rPr lang="it-IT" dirty="0">
                <a:latin typeface="Calibri (Corpo)"/>
              </a:rPr>
              <a:t>dalla data di bilancio, il revisore deve chiedere alla direzione di estendere la sua valutazione ad un periodo di almeno 12 mesi dalla data di bilancio. </a:t>
            </a:r>
          </a:p>
          <a:p>
            <a:pPr marL="0" lvl="2"/>
            <a:endParaRPr lang="it-IT" dirty="0">
              <a:latin typeface="Calibri (Corpo)"/>
            </a:endParaRPr>
          </a:p>
          <a:p>
            <a:pPr marL="0" lvl="2" indent="0">
              <a:buNone/>
            </a:pPr>
            <a:r>
              <a:rPr lang="it-IT" dirty="0">
                <a:latin typeface="Calibri (Corpo)"/>
              </a:rPr>
              <a:t>Nell’effettuare la sua valutazione il revisore considera:</a:t>
            </a:r>
          </a:p>
          <a:p>
            <a:pPr marL="0" lvl="2">
              <a:buFont typeface="Wingdings" pitchFamily="2" charset="2"/>
              <a:buChar char="Ø"/>
            </a:pPr>
            <a:r>
              <a:rPr lang="it-IT" dirty="0">
                <a:latin typeface="Calibri (Corpo)"/>
              </a:rPr>
              <a:t>  Il processo seguito dalla direzione;</a:t>
            </a:r>
          </a:p>
          <a:p>
            <a:pPr marL="0" lvl="2">
              <a:buFont typeface="Wingdings" pitchFamily="2" charset="2"/>
              <a:buChar char="Ø"/>
            </a:pPr>
            <a:r>
              <a:rPr lang="it-IT" dirty="0">
                <a:latin typeface="Calibri (Corpo)"/>
              </a:rPr>
              <a:t>  Le assunzioni su cui si basa la valutazione:</a:t>
            </a:r>
          </a:p>
          <a:p>
            <a:pPr marL="0" lvl="2">
              <a:buFont typeface="Wingdings" pitchFamily="2" charset="2"/>
              <a:buChar char="Ø"/>
            </a:pPr>
            <a:r>
              <a:rPr lang="it-IT" dirty="0">
                <a:latin typeface="Calibri (Corpo)"/>
              </a:rPr>
              <a:t>  I piani di azione futuri della direzione.</a:t>
            </a:r>
          </a:p>
          <a:p>
            <a:pPr marL="0" indent="0">
              <a:buNone/>
            </a:pP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 </a:t>
            </a:r>
            <a:br>
              <a:rPr lang="it-IT" b="1" dirty="0">
                <a:solidFill>
                  <a:srgbClr val="00B0F0"/>
                </a:solidFill>
              </a:rPr>
            </a:br>
            <a:r>
              <a:rPr lang="it-IT" b="1" dirty="0">
                <a:solidFill>
                  <a:srgbClr val="00B0F0"/>
                </a:solidFill>
              </a:rPr>
              <a:t>riferimenti normativi</a:t>
            </a:r>
          </a:p>
        </p:txBody>
      </p:sp>
      <p:sp>
        <p:nvSpPr>
          <p:cNvPr id="3" name="Segnaposto contenuto 2"/>
          <p:cNvSpPr>
            <a:spLocks noGrp="1"/>
          </p:cNvSpPr>
          <p:nvPr>
            <p:ph idx="1"/>
          </p:nvPr>
        </p:nvSpPr>
        <p:spPr/>
        <p:txBody>
          <a:bodyPr/>
          <a:lstStyle/>
          <a:p>
            <a:pPr marL="0" indent="0">
              <a:buNone/>
            </a:pPr>
            <a:r>
              <a:rPr lang="it-IT" dirty="0"/>
              <a:t>Secondo l’art. 2423 del codice civile, il bilancio d’esercizio </a:t>
            </a:r>
            <a:r>
              <a:rPr lang="it-IT" i="1" dirty="0"/>
              <a:t>«deve essere redatto con chiarezza e deve rappresentare in modo veritiero e corretto la situazione patrimoniale e finanziaria della società ed il risultato economico dell’esercizio»…</a:t>
            </a:r>
          </a:p>
          <a:p>
            <a:pPr marL="0" indent="0">
              <a:buNone/>
            </a:pPr>
            <a:endParaRPr lang="it-IT" dirty="0"/>
          </a:p>
          <a:p>
            <a:pPr marL="0" indent="0">
              <a:buNone/>
            </a:pPr>
            <a:r>
              <a:rPr lang="it-IT" dirty="0"/>
              <a:t>Nello specificare i Principi di redazione del bilancio, l’art. 2423 bis del c.c. chiarisce che </a:t>
            </a:r>
            <a:r>
              <a:rPr lang="it-IT" i="1" u="sng" dirty="0"/>
              <a:t>«la valutazione delle voci deve essere fatta secondo prudenza e nella prospettiva della continuazione dell'attività»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2" indent="0">
              <a:buNone/>
            </a:pPr>
            <a:r>
              <a:rPr lang="it-IT" dirty="0">
                <a:latin typeface="Calibri (Corpo)"/>
              </a:rPr>
              <a:t>Se in passato l’impresa ha mostrato di svolgere un’attività redditizia e di avere un facile accesso alle risorse finanziarie, la direzione può effettuare la sua valutazione </a:t>
            </a:r>
            <a:r>
              <a:rPr lang="it-IT" u="sng" dirty="0">
                <a:latin typeface="Calibri (Corpo)"/>
              </a:rPr>
              <a:t>senza</a:t>
            </a:r>
            <a:r>
              <a:rPr lang="it-IT" dirty="0">
                <a:latin typeface="Calibri (Corpo)"/>
              </a:rPr>
              <a:t> il supporto di analisi dettagliate.</a:t>
            </a:r>
          </a:p>
          <a:p>
            <a:pPr marL="0" lvl="2"/>
            <a:endParaRPr lang="it-IT" dirty="0">
              <a:latin typeface="Calibri (Corpo)"/>
            </a:endParaRPr>
          </a:p>
          <a:p>
            <a:pPr marL="0" lvl="2" indent="0">
              <a:buNone/>
            </a:pPr>
            <a:r>
              <a:rPr lang="it-IT" dirty="0">
                <a:latin typeface="Calibri (Corpo)"/>
              </a:rPr>
              <a:t>In questo casi anche le conclusioni del revisore in merito all’adeguatezza di tale valutazione vengono solitamente tratte </a:t>
            </a:r>
            <a:r>
              <a:rPr lang="it-IT" u="sng" dirty="0">
                <a:latin typeface="Calibri (Corpo)"/>
              </a:rPr>
              <a:t>senza</a:t>
            </a:r>
            <a:r>
              <a:rPr lang="it-IT" dirty="0">
                <a:latin typeface="Calibri (Corpo)"/>
              </a:rPr>
              <a:t> che sia necessario lo svolgimento di procedure dettagliate.</a:t>
            </a:r>
          </a:p>
          <a:p>
            <a:pPr marL="0" lvl="2" indent="0">
              <a:buNone/>
            </a:pPr>
            <a:endParaRPr lang="it-IT" dirty="0">
              <a:latin typeface="Calibri (Corpo)"/>
            </a:endParaRPr>
          </a:p>
          <a:p>
            <a:pPr marL="0" lvl="2" indent="0">
              <a:buNone/>
            </a:pPr>
            <a:r>
              <a:rPr lang="it-IT" b="1" u="sng" dirty="0">
                <a:latin typeface="Calibri (Corpo)"/>
              </a:rPr>
              <a:t>Se invece sono stati identificati eventi o circostanze tali da far sorgere dubbi significativi sulla continuità aziendale dell’impresa </a:t>
            </a:r>
          </a:p>
          <a:p>
            <a:pPr marL="0" lvl="2" indent="0" algn="ctr">
              <a:buNone/>
            </a:pPr>
            <a:r>
              <a:rPr lang="it-IT" b="1" u="sng" dirty="0">
                <a:latin typeface="Calibri (Corpo)"/>
              </a:rPr>
              <a:t>il revisore deve svolgere </a:t>
            </a:r>
          </a:p>
          <a:p>
            <a:pPr marL="0" lvl="2" indent="0">
              <a:buNone/>
            </a:pPr>
            <a:r>
              <a:rPr lang="it-IT" b="1" u="sng" dirty="0">
                <a:latin typeface="Calibri (Corpo)"/>
              </a:rPr>
              <a:t>le procedure di seguito elencate, che sono indicate nel principio di revisione.</a:t>
            </a:r>
          </a:p>
          <a:p>
            <a:pPr marL="0" indent="0">
              <a:buNone/>
            </a:pPr>
            <a:endParaRPr lang="it-IT" dirty="0"/>
          </a:p>
        </p:txBody>
      </p:sp>
    </p:spTree>
    <p:extLst>
      <p:ext uri="{BB962C8B-B14F-4D97-AF65-F5344CB8AC3E}">
        <p14:creationId xmlns:p14="http://schemas.microsoft.com/office/powerpoint/2010/main" val="2779267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2" indent="0">
              <a:buNone/>
            </a:pPr>
            <a:r>
              <a:rPr lang="it-IT" b="1" dirty="0">
                <a:latin typeface="Calibri (Corpo)"/>
              </a:rPr>
              <a:t>3) Procedure di revisione specifiche</a:t>
            </a:r>
          </a:p>
          <a:p>
            <a:pPr marL="0" lvl="2"/>
            <a:endParaRPr lang="it-IT" b="1" dirty="0">
              <a:solidFill>
                <a:schemeClr val="accent2"/>
              </a:solidFill>
              <a:latin typeface="Calibri (Corpo)"/>
            </a:endParaRPr>
          </a:p>
          <a:p>
            <a:pPr marL="0" lvl="3" indent="0">
              <a:buNone/>
            </a:pPr>
            <a:r>
              <a:rPr lang="it-IT" dirty="0">
                <a:latin typeface="Calibri (Corpo)"/>
              </a:rPr>
              <a:t>Quando vengono identificati eventi o circostanze che possono far sorgere dubbi significativi sul presupposto della continuità aziendale il revisore deve:</a:t>
            </a:r>
          </a:p>
          <a:p>
            <a:pPr marL="342900" lvl="3" indent="-342900">
              <a:buAutoNum type="alphaLcParenR"/>
            </a:pPr>
            <a:r>
              <a:rPr lang="it-IT" dirty="0">
                <a:latin typeface="Calibri (Corpo)"/>
              </a:rPr>
              <a:t>Esaminare e valutare i piani di azione futuri della direzione che si basano sulla continuità aziendale;</a:t>
            </a:r>
          </a:p>
          <a:p>
            <a:pPr marL="342900" lvl="3" indent="-342900">
              <a:buAutoNum type="alphaLcParenR"/>
            </a:pPr>
            <a:r>
              <a:rPr lang="it-IT" dirty="0">
                <a:latin typeface="Calibri (Corpo)"/>
              </a:rPr>
              <a:t>Raccogliere elementi probativi sufficienti ed appropriati per confermare o meno l’esistenza di un’incertezza significativa;</a:t>
            </a:r>
          </a:p>
          <a:p>
            <a:pPr marL="342900" lvl="3" indent="-342900">
              <a:buAutoNum type="alphaLcParenR"/>
            </a:pPr>
            <a:r>
              <a:rPr lang="it-IT" dirty="0">
                <a:latin typeface="Calibri (Corpo)"/>
              </a:rPr>
              <a:t>Ottenere elementi probativi sufficienti ed appropriati che confermino la fattibilità dei piani della direzione e  valutare il fatto che la loro realizzazione porterà ad un miglioramento;</a:t>
            </a:r>
          </a:p>
          <a:p>
            <a:pPr marL="342900" lvl="3" indent="-342900">
              <a:buAutoNum type="alphaLcParenR"/>
            </a:pPr>
            <a:r>
              <a:rPr lang="it-IT" dirty="0">
                <a:latin typeface="Calibri (Corpo)"/>
              </a:rPr>
              <a:t>Stabilire se sono venuti alla luce ulteriori fatti  o informazioni successivamente alla data in cui la direzione ha effettuato la sua valutazione;</a:t>
            </a:r>
          </a:p>
          <a:p>
            <a:pPr marL="342900" lvl="3" indent="-342900">
              <a:buAutoNum type="alphaLcParenR"/>
            </a:pPr>
            <a:r>
              <a:rPr lang="it-IT" dirty="0">
                <a:latin typeface="Calibri (Corpo)"/>
              </a:rPr>
              <a:t>Richiedere alla direzione attestazioni scritte relative ai piani di azione futuri.</a:t>
            </a:r>
          </a:p>
          <a:p>
            <a:pPr marL="0" indent="0">
              <a:buNone/>
            </a:pPr>
            <a:endParaRPr lang="it-IT" dirty="0"/>
          </a:p>
        </p:txBody>
      </p:sp>
    </p:spTree>
    <p:extLst>
      <p:ext uri="{BB962C8B-B14F-4D97-AF65-F5344CB8AC3E}">
        <p14:creationId xmlns:p14="http://schemas.microsoft.com/office/powerpoint/2010/main" val="3003261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2" indent="0">
              <a:buNone/>
            </a:pPr>
            <a:r>
              <a:rPr lang="it-IT" b="1" dirty="0">
                <a:latin typeface="Calibri (Corpo)"/>
              </a:rPr>
              <a:t>3) Procedure di revisione specifiche (segue)</a:t>
            </a:r>
          </a:p>
          <a:p>
            <a:pPr marL="0" lvl="3" indent="0">
              <a:buNone/>
            </a:pPr>
            <a:r>
              <a:rPr lang="it-IT" dirty="0">
                <a:latin typeface="Calibri (Corpo)"/>
              </a:rPr>
              <a:t>In queste situazioni rivestono particolare rilevanza le seguenti procedure:</a:t>
            </a:r>
          </a:p>
          <a:p>
            <a:pPr marL="0" lvl="3">
              <a:buClr>
                <a:schemeClr val="accent2"/>
              </a:buClr>
              <a:buFont typeface="Wingdings" pitchFamily="2" charset="2"/>
              <a:buChar char="Ø"/>
            </a:pPr>
            <a:endParaRPr lang="it-IT" dirty="0">
              <a:latin typeface="Calibri (Corpo)"/>
            </a:endParaRPr>
          </a:p>
          <a:p>
            <a:pPr marL="0" lvl="3">
              <a:buFont typeface="Wingdings" pitchFamily="2" charset="2"/>
              <a:buChar char="Ø"/>
            </a:pPr>
            <a:r>
              <a:rPr lang="it-IT" dirty="0">
                <a:latin typeface="Calibri (Corpo)"/>
              </a:rPr>
              <a:t>Analisi e discussione con la direzione dei cash flow, redditività ed altri dati pertinenti</a:t>
            </a:r>
          </a:p>
          <a:p>
            <a:pPr marL="0" lvl="3">
              <a:buFont typeface="Wingdings" pitchFamily="2" charset="2"/>
              <a:buChar char="Ø"/>
            </a:pPr>
            <a:r>
              <a:rPr lang="it-IT" dirty="0">
                <a:latin typeface="Calibri (Corpo)"/>
              </a:rPr>
              <a:t>Esame e discussione con la direzione delle ultime situazioni intermedie disponibili</a:t>
            </a:r>
          </a:p>
          <a:p>
            <a:pPr marL="0" lvl="3">
              <a:buFont typeface="Wingdings" pitchFamily="2" charset="2"/>
              <a:buChar char="Ø"/>
            </a:pPr>
            <a:r>
              <a:rPr lang="it-IT" dirty="0">
                <a:latin typeface="Calibri (Corpo)"/>
              </a:rPr>
              <a:t>Esame del rispetto delle clausole contenute nei contratti di finanziamento</a:t>
            </a:r>
          </a:p>
          <a:p>
            <a:pPr marL="0" lvl="3">
              <a:buFont typeface="Wingdings" pitchFamily="2" charset="2"/>
              <a:buChar char="Ø"/>
            </a:pPr>
            <a:r>
              <a:rPr lang="it-IT" dirty="0">
                <a:latin typeface="Calibri (Corpo)"/>
              </a:rPr>
              <a:t>Lettura dei verbali dei libri sociali</a:t>
            </a:r>
          </a:p>
          <a:p>
            <a:pPr marL="0" lvl="3">
              <a:buFont typeface="Wingdings" pitchFamily="2" charset="2"/>
              <a:buChar char="Ø"/>
            </a:pPr>
            <a:r>
              <a:rPr lang="it-IT" dirty="0">
                <a:latin typeface="Calibri (Corpo)"/>
              </a:rPr>
              <a:t>Indagini presso i consulenti legali della società</a:t>
            </a:r>
          </a:p>
          <a:p>
            <a:pPr marL="0" lvl="3">
              <a:buFont typeface="Wingdings" pitchFamily="2" charset="2"/>
              <a:buChar char="Ø"/>
            </a:pPr>
            <a:r>
              <a:rPr lang="it-IT" dirty="0">
                <a:latin typeface="Calibri (Corpo)"/>
              </a:rPr>
              <a:t>Conferma dell’esistenza, regolarità e possibilità di rendere esecutivi accordi diretti a fornire e mantenere un sostegno finanziario da parte di parti correlate e/o terzi</a:t>
            </a:r>
          </a:p>
          <a:p>
            <a:pPr marL="0" lvl="3">
              <a:buFont typeface="Wingdings" pitchFamily="2" charset="2"/>
              <a:buChar char="Ø"/>
            </a:pPr>
            <a:r>
              <a:rPr lang="it-IT" dirty="0">
                <a:latin typeface="Calibri (Corpo)"/>
              </a:rPr>
              <a:t>Valutazione dei piani aziendali per far fronte a ordini di clienti inevasi</a:t>
            </a:r>
          </a:p>
          <a:p>
            <a:pPr marL="0" lvl="3">
              <a:buFont typeface="Wingdings" pitchFamily="2" charset="2"/>
              <a:buChar char="Ø"/>
            </a:pPr>
            <a:r>
              <a:rPr lang="it-IT" dirty="0">
                <a:latin typeface="Calibri (Corpo)"/>
              </a:rPr>
              <a:t>Esame degli eventi successivi alla data di bilancio per identificare quelli che mitigano o influenzano la capacità dell’impresa di mantenersi in funzionamento.</a:t>
            </a:r>
          </a:p>
          <a:p>
            <a:pPr marL="0" indent="0">
              <a:buNone/>
            </a:pPr>
            <a:endParaRPr lang="it-IT" dirty="0"/>
          </a:p>
        </p:txBody>
      </p:sp>
    </p:spTree>
    <p:extLst>
      <p:ext uri="{BB962C8B-B14F-4D97-AF65-F5344CB8AC3E}">
        <p14:creationId xmlns:p14="http://schemas.microsoft.com/office/powerpoint/2010/main" val="1889718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indent="0">
              <a:buNone/>
            </a:pPr>
            <a:r>
              <a:rPr lang="it-IT" sz="2000" b="1" dirty="0">
                <a:latin typeface="Calibri (Corpo)"/>
              </a:rPr>
              <a:t>Conclusioni ed effetti  sulla relazione del revisore </a:t>
            </a:r>
            <a:endParaRPr lang="it-IT" sz="2000" dirty="0">
              <a:latin typeface="Calibri (Corpo)"/>
            </a:endParaRPr>
          </a:p>
          <a:p>
            <a:endParaRPr lang="it-IT" sz="2000" dirty="0">
              <a:latin typeface="Calibri (Corpo)"/>
            </a:endParaRPr>
          </a:p>
          <a:p>
            <a:pPr marL="0" indent="0">
              <a:buNone/>
            </a:pPr>
            <a:r>
              <a:rPr lang="it-IT" dirty="0">
                <a:latin typeface="Calibri (Corpo)"/>
              </a:rPr>
              <a:t>Possono presentarsi le seguenti tre situazioni:</a:t>
            </a:r>
          </a:p>
          <a:p>
            <a:pPr marL="0" lvl="1" indent="0">
              <a:buClr>
                <a:schemeClr val="accent2"/>
              </a:buClr>
              <a:buNone/>
            </a:pPr>
            <a:r>
              <a:rPr lang="it-IT" b="1" dirty="0">
                <a:latin typeface="Calibri (Corpo)"/>
              </a:rPr>
              <a:t>a) </a:t>
            </a:r>
            <a:r>
              <a:rPr lang="it-IT" dirty="0">
                <a:latin typeface="Calibri (Corpo)"/>
              </a:rPr>
              <a:t>Presupposto di continuità aziendale </a:t>
            </a:r>
            <a:r>
              <a:rPr lang="it-IT" b="1" dirty="0">
                <a:latin typeface="Calibri (Corpo)"/>
              </a:rPr>
              <a:t>appropriato</a:t>
            </a:r>
            <a:r>
              <a:rPr lang="it-IT" dirty="0">
                <a:latin typeface="Calibri (Corpo)"/>
              </a:rPr>
              <a:t> in presenza di incertezza significativa;</a:t>
            </a:r>
          </a:p>
          <a:p>
            <a:pPr marL="0" lvl="1" indent="0">
              <a:buClr>
                <a:schemeClr val="accent2"/>
              </a:buClr>
              <a:buNone/>
            </a:pPr>
            <a:r>
              <a:rPr lang="it-IT" b="1" dirty="0">
                <a:latin typeface="Calibri (Corpo)"/>
              </a:rPr>
              <a:t>b) </a:t>
            </a:r>
            <a:r>
              <a:rPr lang="it-IT" dirty="0">
                <a:latin typeface="Calibri (Corpo)"/>
              </a:rPr>
              <a:t>Presupposto sulla continuità aziendale </a:t>
            </a:r>
            <a:r>
              <a:rPr lang="it-IT" b="1" dirty="0">
                <a:latin typeface="Calibri (Corpo)"/>
              </a:rPr>
              <a:t>inappropriato</a:t>
            </a:r>
            <a:r>
              <a:rPr lang="it-IT" dirty="0">
                <a:latin typeface="Calibri (Corpo)"/>
              </a:rPr>
              <a:t>;</a:t>
            </a:r>
          </a:p>
          <a:p>
            <a:pPr marL="0" lvl="1" indent="0">
              <a:buClr>
                <a:schemeClr val="accent2"/>
              </a:buClr>
              <a:buNone/>
            </a:pPr>
            <a:r>
              <a:rPr lang="it-IT" b="1" dirty="0">
                <a:latin typeface="Calibri (Corpo)"/>
              </a:rPr>
              <a:t>c) Rifiuto</a:t>
            </a:r>
            <a:r>
              <a:rPr lang="it-IT" dirty="0">
                <a:latin typeface="Calibri (Corpo)"/>
              </a:rPr>
              <a:t> della direzione ad effettuare o estendere la propria valutazione .</a:t>
            </a:r>
          </a:p>
          <a:p>
            <a:pPr marL="0" indent="0">
              <a:buNone/>
            </a:pPr>
            <a:endParaRPr lang="it-IT" dirty="0"/>
          </a:p>
        </p:txBody>
      </p:sp>
    </p:spTree>
    <p:extLst>
      <p:ext uri="{BB962C8B-B14F-4D97-AF65-F5344CB8AC3E}">
        <p14:creationId xmlns:p14="http://schemas.microsoft.com/office/powerpoint/2010/main" val="24775581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1" indent="0">
              <a:spcBef>
                <a:spcPts val="1000"/>
              </a:spcBef>
              <a:buNone/>
            </a:pPr>
            <a:r>
              <a:rPr lang="it-IT" b="1" dirty="0">
                <a:latin typeface="Calibri (Corpo)"/>
              </a:rPr>
              <a:t>a) </a:t>
            </a:r>
            <a:r>
              <a:rPr lang="it-IT" b="1" u="sng" dirty="0">
                <a:latin typeface="Calibri (Corpo)"/>
              </a:rPr>
              <a:t>Presupposto di continuità aziendale appropriato </a:t>
            </a:r>
            <a:r>
              <a:rPr lang="it-IT" u="sng" dirty="0">
                <a:latin typeface="Calibri (Corpo)"/>
              </a:rPr>
              <a:t>in presenza di incertezza significativa</a:t>
            </a:r>
          </a:p>
          <a:p>
            <a:pPr marL="0" indent="0">
              <a:buNone/>
            </a:pPr>
            <a:endParaRPr lang="it-IT" dirty="0">
              <a:latin typeface="Calibri (Corpo)"/>
            </a:endParaRPr>
          </a:p>
          <a:p>
            <a:pPr marL="0" lvl="2" indent="0">
              <a:buNone/>
            </a:pPr>
            <a:r>
              <a:rPr lang="it-IT" dirty="0">
                <a:latin typeface="Calibri (Corpo)"/>
              </a:rPr>
              <a:t>Il revisore deve valutare se il bilancio</a:t>
            </a:r>
          </a:p>
          <a:p>
            <a:pPr marL="0" lvl="3">
              <a:buFont typeface="Wingdings" pitchFamily="2" charset="2"/>
              <a:buChar char="Ø"/>
            </a:pPr>
            <a:r>
              <a:rPr lang="it-IT" dirty="0">
                <a:latin typeface="Calibri (Corpo)"/>
              </a:rPr>
              <a:t>  descrive adeguatamente eventi o circostanze che fanno sorgere dubbi significativi in merito alla capacità dell’impresa di continuare la propria attività;</a:t>
            </a:r>
          </a:p>
          <a:p>
            <a:pPr marL="0" lvl="3">
              <a:buFont typeface="Wingdings" pitchFamily="2" charset="2"/>
              <a:buChar char="Ø"/>
            </a:pPr>
            <a:r>
              <a:rPr lang="it-IT" dirty="0">
                <a:latin typeface="Calibri (Corpo)"/>
              </a:rPr>
              <a:t>  evidenzia chiaramente che esiste un’incertezza significativa relativa a eventi o circostanze che possono far sorgere dubbi significativi sulla continuità aziendale.</a:t>
            </a:r>
          </a:p>
          <a:p>
            <a:pPr marL="0" indent="0">
              <a:buNone/>
            </a:pPr>
            <a:endParaRPr lang="it-IT" dirty="0"/>
          </a:p>
        </p:txBody>
      </p:sp>
    </p:spTree>
    <p:extLst>
      <p:ext uri="{BB962C8B-B14F-4D97-AF65-F5344CB8AC3E}">
        <p14:creationId xmlns:p14="http://schemas.microsoft.com/office/powerpoint/2010/main" val="305611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1" indent="0">
              <a:spcBef>
                <a:spcPts val="1000"/>
              </a:spcBef>
              <a:buNone/>
            </a:pPr>
            <a:r>
              <a:rPr lang="it-IT" b="1" dirty="0">
                <a:latin typeface="Calibri (Corpo)"/>
              </a:rPr>
              <a:t>a) </a:t>
            </a:r>
            <a:r>
              <a:rPr lang="it-IT" b="1" u="sng" dirty="0">
                <a:latin typeface="Calibri (Corpo)"/>
              </a:rPr>
              <a:t>Presupposto di continuità aziendale appropriato </a:t>
            </a:r>
            <a:r>
              <a:rPr lang="it-IT" u="sng" dirty="0">
                <a:latin typeface="Calibri (Corpo)"/>
              </a:rPr>
              <a:t>in presenza di incertezza significativa (segue)</a:t>
            </a:r>
          </a:p>
          <a:p>
            <a:pPr marL="0" indent="0">
              <a:buNone/>
            </a:pPr>
            <a:endParaRPr lang="it-IT" dirty="0">
              <a:latin typeface="Calibri (Corpo)"/>
            </a:endParaRPr>
          </a:p>
          <a:p>
            <a:pPr marL="342900" lvl="1" indent="-342900">
              <a:spcBef>
                <a:spcPts val="1000"/>
              </a:spcBef>
              <a:buFont typeface="Wingdings" panose="05000000000000000000" pitchFamily="2" charset="2"/>
              <a:buChar char="à"/>
            </a:pPr>
            <a:r>
              <a:rPr lang="it-IT" dirty="0">
                <a:latin typeface="Calibri (Corpo)"/>
              </a:rPr>
              <a:t>Se l’informativa in bilancio è </a:t>
            </a:r>
            <a:r>
              <a:rPr lang="it-IT" b="1" dirty="0">
                <a:latin typeface="Calibri (Corpo)"/>
              </a:rPr>
              <a:t>ADEGUATA </a:t>
            </a:r>
          </a:p>
          <a:p>
            <a:pPr marL="0" lvl="1" indent="0">
              <a:spcBef>
                <a:spcPts val="1000"/>
              </a:spcBef>
              <a:buNone/>
            </a:pPr>
            <a:r>
              <a:rPr lang="it-IT" sz="2200" b="1" dirty="0">
                <a:solidFill>
                  <a:srgbClr val="FF0000"/>
                </a:solidFill>
                <a:latin typeface="Calibri (Corpo)"/>
              </a:rPr>
              <a:t>GIUDIZIO SENZA RILIEVI </a:t>
            </a:r>
            <a:r>
              <a:rPr lang="it-IT" sz="2200" dirty="0">
                <a:solidFill>
                  <a:srgbClr val="FF0000"/>
                </a:solidFill>
                <a:latin typeface="Calibri (Corpo)"/>
              </a:rPr>
              <a:t>inserendo nella relazione paragrafo d’enfasi </a:t>
            </a:r>
          </a:p>
          <a:p>
            <a:pPr marL="0" lvl="1" indent="0">
              <a:spcBef>
                <a:spcPts val="1000"/>
              </a:spcBef>
              <a:buNone/>
            </a:pPr>
            <a:r>
              <a:rPr lang="it-IT" sz="1600" dirty="0">
                <a:latin typeface="Calibri (Corpo)"/>
              </a:rPr>
              <a:t>	</a:t>
            </a:r>
          </a:p>
          <a:p>
            <a:pPr marL="285750" lvl="1" indent="-285750">
              <a:spcBef>
                <a:spcPts val="1000"/>
              </a:spcBef>
              <a:buFont typeface="Wingdings" panose="05000000000000000000" pitchFamily="2" charset="2"/>
              <a:buChar char="à"/>
            </a:pPr>
            <a:r>
              <a:rPr lang="it-IT" dirty="0">
                <a:latin typeface="Calibri (Corpo)"/>
              </a:rPr>
              <a:t>Se l’informativa in bilancio </a:t>
            </a:r>
            <a:r>
              <a:rPr lang="it-IT" b="1" dirty="0">
                <a:latin typeface="Calibri (Corpo)"/>
              </a:rPr>
              <a:t>NON E’ADEGUATA </a:t>
            </a:r>
          </a:p>
          <a:p>
            <a:pPr marL="0" lvl="1" indent="0">
              <a:spcBef>
                <a:spcPts val="1000"/>
              </a:spcBef>
              <a:buNone/>
            </a:pPr>
            <a:r>
              <a:rPr lang="it-IT" sz="2200" b="1" dirty="0">
                <a:solidFill>
                  <a:srgbClr val="FF0000"/>
                </a:solidFill>
                <a:latin typeface="Calibri (Corpo)"/>
              </a:rPr>
              <a:t>GIUDIZIO CON RILIEVI</a:t>
            </a:r>
            <a:r>
              <a:rPr lang="it-IT" sz="2200" dirty="0">
                <a:solidFill>
                  <a:srgbClr val="FF0000"/>
                </a:solidFill>
                <a:latin typeface="Calibri (Corpo)"/>
              </a:rPr>
              <a:t> ovvero </a:t>
            </a:r>
            <a:r>
              <a:rPr lang="it-IT" sz="2200" b="1" dirty="0">
                <a:solidFill>
                  <a:srgbClr val="FF0000"/>
                </a:solidFill>
                <a:latin typeface="Calibri (Corpo)"/>
              </a:rPr>
              <a:t>GIUDIZIO AVVERSO </a:t>
            </a:r>
            <a:r>
              <a:rPr lang="it-IT" sz="2200" dirty="0">
                <a:solidFill>
                  <a:srgbClr val="FF0000"/>
                </a:solidFill>
                <a:latin typeface="Calibri (Corpo)"/>
              </a:rPr>
              <a:t>se l’inadeguatezza dell’informativa è così rilevante e pervasiva da rendere inattendibile il bilancio</a:t>
            </a:r>
          </a:p>
        </p:txBody>
      </p:sp>
    </p:spTree>
    <p:extLst>
      <p:ext uri="{BB962C8B-B14F-4D97-AF65-F5344CB8AC3E}">
        <p14:creationId xmlns:p14="http://schemas.microsoft.com/office/powerpoint/2010/main" val="3988031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lvl="1" indent="0">
              <a:spcBef>
                <a:spcPts val="1000"/>
              </a:spcBef>
              <a:buNone/>
            </a:pPr>
            <a:r>
              <a:rPr lang="it-IT" b="1" dirty="0">
                <a:latin typeface="Calibri (Corpo)"/>
              </a:rPr>
              <a:t>b) </a:t>
            </a:r>
            <a:r>
              <a:rPr lang="it-IT" b="1" u="sng" dirty="0">
                <a:latin typeface="Calibri (Corpo)"/>
              </a:rPr>
              <a:t>Presupposto di continuità aziendale inappropriato</a:t>
            </a:r>
          </a:p>
          <a:p>
            <a:pPr marL="0" indent="0">
              <a:buNone/>
            </a:pPr>
            <a:endParaRPr lang="it-IT" dirty="0">
              <a:latin typeface="Calibri (Corpo)"/>
            </a:endParaRPr>
          </a:p>
          <a:p>
            <a:pPr marL="0" lvl="1" indent="0">
              <a:spcBef>
                <a:spcPts val="1000"/>
              </a:spcBef>
              <a:buNone/>
            </a:pPr>
            <a:r>
              <a:rPr lang="it-IT" dirty="0">
                <a:latin typeface="Calibri (Corpo)"/>
                <a:sym typeface="Wingdings" pitchFamily="2" charset="2"/>
              </a:rPr>
              <a:t> </a:t>
            </a:r>
            <a:r>
              <a:rPr lang="it-IT" dirty="0">
                <a:latin typeface="Calibri (Corpo)"/>
              </a:rPr>
              <a:t>Se l’impresa non sarà in grado di operare in continuità e il bilancio non ha tenuto conto di tale situazione </a:t>
            </a:r>
            <a:r>
              <a:rPr lang="it-IT" sz="1600" dirty="0">
                <a:latin typeface="Calibri (Corpo)"/>
              </a:rPr>
              <a:t>	</a:t>
            </a:r>
          </a:p>
          <a:p>
            <a:pPr marL="0" indent="0">
              <a:buNone/>
            </a:pPr>
            <a:r>
              <a:rPr lang="it-IT" sz="2200" dirty="0">
                <a:solidFill>
                  <a:srgbClr val="FF0000"/>
                </a:solidFill>
                <a:latin typeface="Calibri (Corpo)"/>
                <a:sym typeface="Wingdings" pitchFamily="2" charset="2"/>
              </a:rPr>
              <a:t>IL REVISORE DEVE ESPRIMERE UN GIUDIZIO </a:t>
            </a:r>
            <a:r>
              <a:rPr lang="it-IT" sz="2200" b="1" dirty="0">
                <a:solidFill>
                  <a:srgbClr val="FF0000"/>
                </a:solidFill>
                <a:latin typeface="Calibri (Corpo)"/>
                <a:sym typeface="Wingdings" pitchFamily="2" charset="2"/>
              </a:rPr>
              <a:t>NEGATIVO/AVVERSO</a:t>
            </a:r>
            <a:endParaRPr lang="it-IT" sz="2200" dirty="0">
              <a:solidFill>
                <a:srgbClr val="FF0000"/>
              </a:solidFill>
              <a:latin typeface="Calibri (Corpo)"/>
            </a:endParaRPr>
          </a:p>
          <a:p>
            <a:pPr marL="0" lvl="1" indent="0">
              <a:spcBef>
                <a:spcPts val="1000"/>
              </a:spcBef>
              <a:buNone/>
            </a:pPr>
            <a:r>
              <a:rPr lang="it-IT" dirty="0">
                <a:latin typeface="Calibri (Corpo)"/>
                <a:sym typeface="Wingdings" pitchFamily="2" charset="2"/>
              </a:rPr>
              <a:t> Se la direzione ha concluso che la continuità aziendale è inappropriata e il bilancio viene predisposto con altri criteri di redazione </a:t>
            </a:r>
            <a:r>
              <a:rPr lang="it-IT" sz="1600" dirty="0">
                <a:latin typeface="Calibri (Corpo)"/>
                <a:sym typeface="Wingdings" pitchFamily="2" charset="2"/>
              </a:rPr>
              <a:t>	</a:t>
            </a:r>
          </a:p>
          <a:p>
            <a:pPr marL="0" lvl="1" indent="0">
              <a:spcBef>
                <a:spcPts val="1000"/>
              </a:spcBef>
              <a:buNone/>
            </a:pPr>
            <a:r>
              <a:rPr lang="it-IT" sz="2200" dirty="0">
                <a:solidFill>
                  <a:srgbClr val="FF0000"/>
                </a:solidFill>
                <a:latin typeface="Calibri (Corpo)"/>
                <a:sym typeface="Wingdings" pitchFamily="2" charset="2"/>
              </a:rPr>
              <a:t>IL REVISORE ACCERTANDO CHE TALI BASI SONO APPROPRIATE, PUO’ ESPRIMERE UN </a:t>
            </a:r>
            <a:r>
              <a:rPr lang="it-IT" sz="2200" b="1" dirty="0">
                <a:solidFill>
                  <a:srgbClr val="FF0000"/>
                </a:solidFill>
                <a:latin typeface="Calibri (Corpo)"/>
                <a:sym typeface="Wingdings" pitchFamily="2" charset="2"/>
              </a:rPr>
              <a:t>GIUDIZIO SENZA RILIEVI CON PARAGRAFO D’ENFASI</a:t>
            </a:r>
            <a:endParaRPr lang="it-IT" sz="2200" b="1" dirty="0">
              <a:solidFill>
                <a:srgbClr val="FF0000"/>
              </a:solidFill>
              <a:latin typeface="Calibri (Corpo)"/>
            </a:endParaRPr>
          </a:p>
          <a:p>
            <a:pPr marL="0" indent="0">
              <a:buNone/>
            </a:pPr>
            <a:endParaRPr lang="it-IT" dirty="0"/>
          </a:p>
        </p:txBody>
      </p:sp>
    </p:spTree>
    <p:extLst>
      <p:ext uri="{BB962C8B-B14F-4D97-AF65-F5344CB8AC3E}">
        <p14:creationId xmlns:p14="http://schemas.microsoft.com/office/powerpoint/2010/main" val="30344031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indent="0">
              <a:buNone/>
            </a:pPr>
            <a:r>
              <a:rPr lang="it-IT" b="1" dirty="0">
                <a:latin typeface="Calibri (Corpo)"/>
              </a:rPr>
              <a:t>c) Rifiuto della direzione ad effettuare o estendere la propria valutazione</a:t>
            </a:r>
          </a:p>
          <a:p>
            <a:pPr marL="0" indent="0">
              <a:buNone/>
            </a:pPr>
            <a:endParaRPr lang="it-IT" b="1" dirty="0">
              <a:latin typeface="Calibri (Corpo)"/>
            </a:endParaRPr>
          </a:p>
          <a:p>
            <a:pPr marL="342900" lvl="1" indent="-342900">
              <a:spcBef>
                <a:spcPts val="1000"/>
              </a:spcBef>
              <a:buFont typeface="Wingdings" panose="05000000000000000000" pitchFamily="2" charset="2"/>
              <a:buChar char="à"/>
            </a:pPr>
            <a:r>
              <a:rPr lang="it-IT" dirty="0">
                <a:latin typeface="Calibri (Corpo)"/>
              </a:rPr>
              <a:t>Se la direzione rifiuta di effettuare o di estendere la propria valutazione del presupposto della continuità aziendale</a:t>
            </a:r>
          </a:p>
          <a:p>
            <a:pPr marL="0" lvl="1" indent="0">
              <a:spcBef>
                <a:spcPts val="1000"/>
              </a:spcBef>
              <a:buNone/>
            </a:pPr>
            <a:r>
              <a:rPr lang="it-IT" sz="2200" dirty="0">
                <a:solidFill>
                  <a:srgbClr val="FF0000"/>
                </a:solidFill>
                <a:latin typeface="Calibri (Corpo)"/>
                <a:sym typeface="Wingdings" pitchFamily="2" charset="2"/>
              </a:rPr>
              <a:t>limitazione al lavoro di revisione il revisore emetterà una relazione con </a:t>
            </a:r>
            <a:r>
              <a:rPr lang="it-IT" sz="2200" b="1" dirty="0">
                <a:solidFill>
                  <a:srgbClr val="FF0000"/>
                </a:solidFill>
                <a:latin typeface="Calibri (Corpo)"/>
                <a:sym typeface="Wingdings" pitchFamily="2" charset="2"/>
              </a:rPr>
              <a:t>IMPOSSIBILITA’ DI ESPRIMERE UN GIUDIZIO</a:t>
            </a:r>
            <a:endParaRPr lang="it-IT" sz="2200" b="1" dirty="0">
              <a:solidFill>
                <a:srgbClr val="FF0000"/>
              </a:solidFill>
              <a:latin typeface="Calibri (Corpo)"/>
            </a:endParaRPr>
          </a:p>
          <a:p>
            <a:pPr marL="0" indent="0">
              <a:buNone/>
            </a:pPr>
            <a:endParaRPr lang="it-IT" b="1" dirty="0">
              <a:latin typeface="Georgia" pitchFamily="18" charset="0"/>
            </a:endParaRPr>
          </a:p>
        </p:txBody>
      </p:sp>
    </p:spTree>
    <p:extLst>
      <p:ext uri="{BB962C8B-B14F-4D97-AF65-F5344CB8AC3E}">
        <p14:creationId xmlns:p14="http://schemas.microsoft.com/office/powerpoint/2010/main" val="1422520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a:bodyPr>
          <a:lstStyle/>
          <a:p>
            <a:pPr marL="0" indent="0">
              <a:buNone/>
            </a:pPr>
            <a:r>
              <a:rPr lang="it-IT" dirty="0">
                <a:latin typeface="Calibri (Corpo)"/>
              </a:rPr>
              <a:t>L’incremento delle problematiche legate al tema della continuità aziendale ha determinato un maggior ricorso alle </a:t>
            </a:r>
            <a:r>
              <a:rPr lang="it-IT" b="1" i="1" dirty="0" err="1">
                <a:latin typeface="Calibri (Corpo)"/>
              </a:rPr>
              <a:t>support</a:t>
            </a:r>
            <a:r>
              <a:rPr lang="it-IT" b="1" i="1" dirty="0">
                <a:latin typeface="Calibri (Corpo)"/>
              </a:rPr>
              <a:t> </a:t>
            </a:r>
            <a:r>
              <a:rPr lang="it-IT" b="1" i="1" dirty="0" err="1">
                <a:latin typeface="Calibri (Corpo)"/>
              </a:rPr>
              <a:t>letter</a:t>
            </a:r>
            <a:endParaRPr lang="it-IT" dirty="0">
              <a:latin typeface="Calibri (Corpo)"/>
            </a:endParaRPr>
          </a:p>
          <a:p>
            <a:pPr marL="0" indent="0">
              <a:buNone/>
            </a:pPr>
            <a:endParaRPr lang="it-IT" dirty="0">
              <a:latin typeface="Calibri (Corpo)"/>
            </a:endParaRPr>
          </a:p>
          <a:p>
            <a:pPr marL="0" lvl="3" indent="0">
              <a:buNone/>
            </a:pPr>
            <a:r>
              <a:rPr lang="it-IT" dirty="0">
                <a:latin typeface="Calibri (Corpo)"/>
              </a:rPr>
              <a:t>Nell’esame della </a:t>
            </a:r>
            <a:r>
              <a:rPr lang="it-IT" dirty="0" err="1">
                <a:latin typeface="Calibri (Corpo)"/>
              </a:rPr>
              <a:t>support</a:t>
            </a:r>
            <a:r>
              <a:rPr lang="it-IT" dirty="0">
                <a:latin typeface="Calibri (Corpo)"/>
              </a:rPr>
              <a:t> </a:t>
            </a:r>
            <a:r>
              <a:rPr lang="it-IT" dirty="0" err="1">
                <a:latin typeface="Calibri (Corpo)"/>
              </a:rPr>
              <a:t>letter</a:t>
            </a:r>
            <a:r>
              <a:rPr lang="it-IT" dirty="0">
                <a:latin typeface="Calibri (Corpo)"/>
              </a:rPr>
              <a:t> è importante:</a:t>
            </a:r>
          </a:p>
          <a:p>
            <a:pPr marL="0" lvl="4">
              <a:buFont typeface="Wingdings" pitchFamily="2" charset="2"/>
              <a:buChar char="Ø"/>
            </a:pPr>
            <a:r>
              <a:rPr lang="it-IT" dirty="0">
                <a:latin typeface="Calibri (Corpo)"/>
              </a:rPr>
              <a:t>Mantenere un atteggiamento di scetticismo professionale;	</a:t>
            </a:r>
          </a:p>
          <a:p>
            <a:pPr marL="0" lvl="4">
              <a:buFont typeface="Wingdings" pitchFamily="2" charset="2"/>
              <a:buChar char="Ø"/>
            </a:pPr>
            <a:r>
              <a:rPr lang="it-IT" dirty="0">
                <a:latin typeface="Calibri (Corpo)"/>
              </a:rPr>
              <a:t>Verificare i requisiti di forma </a:t>
            </a:r>
            <a:r>
              <a:rPr lang="it-IT">
                <a:latin typeface="Calibri (Corpo)"/>
              </a:rPr>
              <a:t>e sostanza.</a:t>
            </a:r>
            <a:endParaRPr lang="it-IT" dirty="0">
              <a:latin typeface="Calibri (Corpo)"/>
            </a:endParaRPr>
          </a:p>
          <a:p>
            <a:pPr marL="0" indent="0">
              <a:buNone/>
            </a:pPr>
            <a:endParaRPr lang="it-IT" dirty="0"/>
          </a:p>
        </p:txBody>
      </p:sp>
    </p:spTree>
    <p:extLst>
      <p:ext uri="{BB962C8B-B14F-4D97-AF65-F5344CB8AC3E}">
        <p14:creationId xmlns:p14="http://schemas.microsoft.com/office/powerpoint/2010/main" val="2379020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fontScale="92500" lnSpcReduction="10000"/>
          </a:bodyPr>
          <a:lstStyle/>
          <a:p>
            <a:pPr marL="0" indent="0">
              <a:buNone/>
            </a:pPr>
            <a:r>
              <a:rPr lang="it-IT" sz="2000" dirty="0">
                <a:latin typeface="Calibri (Corpo)"/>
              </a:rPr>
              <a:t>Esempio di relazione di revisione in presenza di utilizzo del presupposto della continuità aziendale appropriato e di un’incertezza significativa adeguatamente descritta nelle note al bilancio</a:t>
            </a:r>
          </a:p>
          <a:p>
            <a:pPr marL="0" indent="0">
              <a:buNone/>
            </a:pPr>
            <a:endParaRPr lang="it-IT" sz="2000" dirty="0">
              <a:latin typeface="Calibri (Corpo)"/>
            </a:endParaRPr>
          </a:p>
          <a:p>
            <a:pPr marL="0" indent="0">
              <a:buNone/>
            </a:pPr>
            <a:r>
              <a:rPr lang="it-IT" sz="2000" dirty="0">
                <a:latin typeface="Calibri (Corpo)"/>
              </a:rPr>
              <a:t>Giudizio</a:t>
            </a:r>
          </a:p>
          <a:p>
            <a:pPr marL="0" indent="0">
              <a:buNone/>
            </a:pPr>
            <a:r>
              <a:rPr lang="it-IT" sz="2000" dirty="0">
                <a:latin typeface="Calibri (Corpo)"/>
              </a:rPr>
              <a:t>A nostro giudizio, il bilancio fornisce una rappresentazione veritiera e corretta della situazione patrimoniale e finanziaria della Società ABC al gg/mm/</a:t>
            </a:r>
            <a:r>
              <a:rPr lang="it-IT" sz="2000" dirty="0" err="1">
                <a:latin typeface="Calibri (Corpo)"/>
              </a:rPr>
              <a:t>aaaa</a:t>
            </a:r>
            <a:r>
              <a:rPr lang="it-IT" sz="2000" dirty="0">
                <a:latin typeface="Calibri (Corpo)"/>
              </a:rPr>
              <a:t>, del risultato economico e dei flussi di cassa per l’esercizio chiuso a tale data, in conformità agli International Financial Reporting </a:t>
            </a:r>
            <a:r>
              <a:rPr lang="it-IT" sz="2000" dirty="0" err="1">
                <a:latin typeface="Calibri (Corpo)"/>
              </a:rPr>
              <a:t>Standards</a:t>
            </a:r>
            <a:r>
              <a:rPr lang="it-IT" sz="2000" dirty="0">
                <a:latin typeface="Calibri (Corpo)"/>
              </a:rPr>
              <a:t> adottati dall’Unione Europea nonché ai provvedimenti emanati in attuazione dell’art. 9 del </a:t>
            </a:r>
            <a:r>
              <a:rPr lang="it-IT" sz="2000" dirty="0" err="1">
                <a:latin typeface="Calibri (Corpo)"/>
              </a:rPr>
              <a:t>D.Lgs</a:t>
            </a:r>
            <a:r>
              <a:rPr lang="it-IT" sz="2000" dirty="0">
                <a:latin typeface="Calibri (Corpo)"/>
              </a:rPr>
              <a:t> n. 38/05. 	</a:t>
            </a:r>
          </a:p>
          <a:p>
            <a:pPr marL="0" indent="0">
              <a:buNone/>
            </a:pPr>
            <a:endParaRPr lang="it-IT" sz="2000" dirty="0">
              <a:latin typeface="Calibri (Corpo)"/>
            </a:endParaRPr>
          </a:p>
          <a:p>
            <a:pPr marL="0" indent="0">
              <a:buNone/>
            </a:pPr>
            <a:r>
              <a:rPr lang="it-IT" sz="2000" dirty="0">
                <a:latin typeface="Calibri (Corpo)"/>
              </a:rPr>
              <a:t>Richiamo d’informativa</a:t>
            </a:r>
          </a:p>
          <a:p>
            <a:pPr marL="0" indent="0">
              <a:buNone/>
            </a:pPr>
            <a:r>
              <a:rPr lang="it-IT" sz="2000" dirty="0">
                <a:latin typeface="Calibri (Corpo)"/>
              </a:rPr>
              <a:t>[Rinvio sintetico a quanto indicato dagli amministratori nelle note di bilancio]</a:t>
            </a:r>
          </a:p>
          <a:p>
            <a:pPr marL="0" indent="0">
              <a:buNone/>
            </a:pPr>
            <a:r>
              <a:rPr lang="it-IT" sz="2000" dirty="0">
                <a:latin typeface="Calibri (Corpo)"/>
              </a:rPr>
              <a:t>Pur non esprimendo un giudizio con rilievi, si segnala quanto riportato nella nota esplicativa n….al bilancio in merito all’esistenza di significative incertezze che possono far sorgere dubbi significativi sulla capacità della società di operare in continuità aziendale.</a:t>
            </a:r>
          </a:p>
        </p:txBody>
      </p:sp>
    </p:spTree>
    <p:extLst>
      <p:ext uri="{BB962C8B-B14F-4D97-AF65-F5344CB8AC3E}">
        <p14:creationId xmlns:p14="http://schemas.microsoft.com/office/powerpoint/2010/main" val="4267104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p>
        </p:txBody>
      </p:sp>
      <p:sp>
        <p:nvSpPr>
          <p:cNvPr id="3" name="Segnaposto contenuto 2"/>
          <p:cNvSpPr>
            <a:spLocks noGrp="1"/>
          </p:cNvSpPr>
          <p:nvPr>
            <p:ph idx="1"/>
          </p:nvPr>
        </p:nvSpPr>
        <p:spPr/>
        <p:txBody>
          <a:bodyPr/>
          <a:lstStyle/>
          <a:p>
            <a:pPr marL="0" indent="0">
              <a:buNone/>
            </a:pPr>
            <a:r>
              <a:rPr lang="it-IT" dirty="0"/>
              <a:t>Ma cosa vuol dire che l’impresa continuerà la propria attività in futuro?</a:t>
            </a:r>
          </a:p>
          <a:p>
            <a:pPr marL="0" indent="0">
              <a:buNone/>
            </a:pPr>
            <a:endParaRPr lang="it-IT" dirty="0"/>
          </a:p>
          <a:p>
            <a:pPr marL="0" indent="0">
              <a:buNone/>
            </a:pPr>
            <a:r>
              <a:rPr lang="it-IT" b="1" u="sng" dirty="0"/>
              <a:t>La continuità aziendale (</a:t>
            </a:r>
            <a:r>
              <a:rPr lang="it-IT" b="1" u="sng" dirty="0" err="1"/>
              <a:t>going</a:t>
            </a:r>
            <a:r>
              <a:rPr lang="it-IT" b="1" u="sng" dirty="0"/>
              <a:t> </a:t>
            </a:r>
            <a:r>
              <a:rPr lang="it-IT" b="1" u="sng" dirty="0" err="1"/>
              <a:t>concern</a:t>
            </a:r>
            <a:r>
              <a:rPr lang="it-IT" b="1" u="sng" dirty="0"/>
              <a:t>) è il presupposto in base al quale nella redazione del bilancio, l’impresa viene normalmente considerata in grado di continuare a svolgere la propria attività in un prevedibile futuro, senza che vi sia né l’intenzione né la necessità di porla in liquidazione, di cessare l’attività oppure di assoggettarla a procedure concorsuali.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fontScale="92500" lnSpcReduction="10000"/>
          </a:bodyPr>
          <a:lstStyle/>
          <a:p>
            <a:pPr marL="0" indent="0">
              <a:buNone/>
            </a:pPr>
            <a:r>
              <a:rPr lang="it-IT" sz="2000" dirty="0">
                <a:latin typeface="Calibri (Corpo)"/>
              </a:rPr>
              <a:t>Esempio di relazione di revisione con impossibilità di esprimere un giudizio in presenza di molteplici incertezze che possono far sorgere dubbi significativi sulla continuità aziendale</a:t>
            </a:r>
          </a:p>
          <a:p>
            <a:pPr marL="0" indent="0">
              <a:buNone/>
            </a:pPr>
            <a:endParaRPr lang="it-IT" sz="2000" dirty="0">
              <a:latin typeface="Calibri (Corpo)"/>
            </a:endParaRPr>
          </a:p>
          <a:p>
            <a:pPr marL="0" indent="0">
              <a:buNone/>
            </a:pPr>
            <a:r>
              <a:rPr lang="it-IT" sz="2000" dirty="0">
                <a:latin typeface="Calibri (Corpo)"/>
              </a:rPr>
              <a:t>Responsabilità del revisore</a:t>
            </a:r>
          </a:p>
          <a:p>
            <a:pPr marL="0" indent="0">
              <a:buNone/>
            </a:pPr>
            <a:r>
              <a:rPr lang="it-IT" sz="2000" dirty="0">
                <a:latin typeface="Calibri (Corpo)"/>
              </a:rPr>
              <a:t>[…]</a:t>
            </a:r>
          </a:p>
          <a:p>
            <a:pPr marL="0" indent="0">
              <a:buNone/>
            </a:pPr>
            <a:r>
              <a:rPr lang="it-IT" sz="2000" dirty="0">
                <a:latin typeface="Calibri (Corpo)"/>
              </a:rPr>
              <a:t>Tuttavia, a causa degli aspetti descritti nel paragrafo «Elementi alla base della dichiarazione di impossibilità di esprimere un giudizio», non siamo stati in grado di formarci un giudizio sul bilancio.</a:t>
            </a:r>
          </a:p>
          <a:p>
            <a:pPr marL="0" indent="0">
              <a:buNone/>
            </a:pPr>
            <a:endParaRPr lang="it-IT" sz="2000" dirty="0">
              <a:latin typeface="Calibri (Corpo)"/>
            </a:endParaRPr>
          </a:p>
          <a:p>
            <a:pPr marL="0" indent="0">
              <a:buNone/>
            </a:pPr>
            <a:r>
              <a:rPr lang="it-IT" sz="2000" dirty="0">
                <a:latin typeface="Calibri (Corpo)"/>
              </a:rPr>
              <a:t>Elementi alla base della dichiarazione di impossibilità di esprimere un giudizio</a:t>
            </a:r>
          </a:p>
          <a:p>
            <a:pPr marL="0" indent="0">
              <a:buNone/>
            </a:pPr>
            <a:endParaRPr lang="it-IT" sz="2000" dirty="0">
              <a:latin typeface="Calibri (Corpo)"/>
            </a:endParaRPr>
          </a:p>
          <a:p>
            <a:pPr marL="0" indent="0">
              <a:buNone/>
            </a:pPr>
            <a:r>
              <a:rPr lang="it-IT" sz="2000" dirty="0">
                <a:latin typeface="Calibri (Corpo)"/>
              </a:rPr>
              <a:t>[Richiamo esplicito di quanto indicato dagli amministratori in merito alle incertezze significative]</a:t>
            </a:r>
          </a:p>
          <a:p>
            <a:pPr marL="0" indent="0">
              <a:buNone/>
            </a:pPr>
            <a:r>
              <a:rPr lang="it-IT" sz="2000" dirty="0">
                <a:latin typeface="Calibri (Corpo)"/>
              </a:rPr>
              <a:t>Quanto sopra descritto evidenzia che il presupposto della continuità aziendale è soggetto a molteplici significative incertezze con potenziali interazioni e possibili effetti cumulati sul bilancio.  	</a:t>
            </a:r>
          </a:p>
          <a:p>
            <a:pPr marL="0" indent="0">
              <a:buNone/>
            </a:pPr>
            <a:endParaRPr lang="it-IT" sz="2000" dirty="0">
              <a:latin typeface="Calibri (Corpo)"/>
            </a:endParaRPr>
          </a:p>
        </p:txBody>
      </p:sp>
    </p:spTree>
    <p:extLst>
      <p:ext uri="{BB962C8B-B14F-4D97-AF65-F5344CB8AC3E}">
        <p14:creationId xmlns:p14="http://schemas.microsoft.com/office/powerpoint/2010/main" val="3178254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fontScale="85000" lnSpcReduction="20000"/>
          </a:bodyPr>
          <a:lstStyle/>
          <a:p>
            <a:pPr marL="0" indent="0">
              <a:buNone/>
            </a:pPr>
            <a:r>
              <a:rPr lang="it-IT" sz="2000" dirty="0">
                <a:latin typeface="Calibri (Corpo)"/>
              </a:rPr>
              <a:t>Esempio di relazione di revisione con rilievi in presenza di utilizzo del presupposto della continuità aziendale appropriato e di incertezza significativa non adeguatamente descritta nelle note al bilancio – carenza di informativa significativa ma non pervasiva</a:t>
            </a:r>
          </a:p>
          <a:p>
            <a:pPr marL="0" indent="0">
              <a:buNone/>
            </a:pPr>
            <a:endParaRPr lang="it-IT" sz="2000" dirty="0">
              <a:latin typeface="Calibri (Corpo)"/>
            </a:endParaRPr>
          </a:p>
          <a:p>
            <a:pPr marL="0" indent="0">
              <a:buNone/>
            </a:pPr>
            <a:r>
              <a:rPr lang="it-IT" sz="2000" dirty="0">
                <a:latin typeface="Calibri (Corpo)"/>
              </a:rPr>
              <a:t>Elementi alla base del giudizio con rilievi</a:t>
            </a:r>
          </a:p>
          <a:p>
            <a:pPr marL="0" indent="0">
              <a:buNone/>
            </a:pPr>
            <a:endParaRPr lang="it-IT" sz="2000" dirty="0">
              <a:latin typeface="Calibri (Corpo)"/>
            </a:endParaRPr>
          </a:p>
          <a:p>
            <a:pPr marL="0" indent="0">
              <a:buNone/>
            </a:pPr>
            <a:r>
              <a:rPr lang="it-IT" sz="2000" dirty="0">
                <a:latin typeface="Calibri (Corpo)"/>
              </a:rPr>
              <a:t>[Descrizione della situazione specifica dell’impresa indicando le circostanze per le quali il revisore ritiene che l’informativa sull’esistenza di incertezze significative non sia stata fornita in modo adeguato]</a:t>
            </a:r>
          </a:p>
          <a:p>
            <a:pPr marL="0" indent="0">
              <a:buNone/>
            </a:pPr>
            <a:r>
              <a:rPr lang="it-IT" sz="2000" dirty="0">
                <a:latin typeface="Calibri (Corpo)"/>
              </a:rPr>
              <a:t>Il bilancio e la relativa informativa non rappresentano in modo adeguato tali circostanze</a:t>
            </a:r>
          </a:p>
          <a:p>
            <a:pPr marL="0" indent="0">
              <a:buNone/>
            </a:pPr>
            <a:endParaRPr lang="it-IT" sz="2000" dirty="0">
              <a:latin typeface="Calibri (Corpo)"/>
            </a:endParaRPr>
          </a:p>
          <a:p>
            <a:pPr marL="0" indent="0">
              <a:buNone/>
            </a:pPr>
            <a:r>
              <a:rPr lang="it-IT" sz="2000" dirty="0">
                <a:latin typeface="Calibri (Corpo)"/>
              </a:rPr>
              <a:t>Giudizio con rilievi</a:t>
            </a:r>
          </a:p>
          <a:p>
            <a:pPr marL="0" indent="0">
              <a:buNone/>
            </a:pPr>
            <a:r>
              <a:rPr lang="it-IT" sz="2000" dirty="0">
                <a:latin typeface="Calibri (Corpo)"/>
              </a:rPr>
              <a:t>A nostro giudizio, ad eccezione di quanto riportato nel paragrafo «Elementi alla base del giudizio con rilievi», il bilancio fornisce una rappresentazione veritiera e corretta della situazione patrimoniale e finanziaria della Società ABC al gg/mm/</a:t>
            </a:r>
            <a:r>
              <a:rPr lang="it-IT" sz="2000" dirty="0" err="1">
                <a:latin typeface="Calibri (Corpo)"/>
              </a:rPr>
              <a:t>aaaa</a:t>
            </a:r>
            <a:r>
              <a:rPr lang="it-IT" sz="2000" dirty="0">
                <a:latin typeface="Calibri (Corpo)"/>
              </a:rPr>
              <a:t>, del risultato economico e dei flussi di cassa per l’esercizio chiuso a tale data, in conformità agli International Financial Reporting </a:t>
            </a:r>
            <a:r>
              <a:rPr lang="it-IT" sz="2000" dirty="0" err="1">
                <a:latin typeface="Calibri (Corpo)"/>
              </a:rPr>
              <a:t>Standards</a:t>
            </a:r>
            <a:r>
              <a:rPr lang="it-IT" sz="2000" dirty="0">
                <a:latin typeface="Calibri (Corpo)"/>
              </a:rPr>
              <a:t> adottati dall’Unione Europea nonché ai provvedimenti emanati in attuazione dell’art. 9 del </a:t>
            </a:r>
            <a:r>
              <a:rPr lang="it-IT" sz="2000" dirty="0" err="1">
                <a:latin typeface="Calibri (Corpo)"/>
              </a:rPr>
              <a:t>D.Lgs</a:t>
            </a:r>
            <a:r>
              <a:rPr lang="it-IT" sz="2000" dirty="0">
                <a:latin typeface="Calibri (Corpo)"/>
              </a:rPr>
              <a:t> n. 38/05.</a:t>
            </a:r>
          </a:p>
        </p:txBody>
      </p:sp>
    </p:spTree>
    <p:extLst>
      <p:ext uri="{BB962C8B-B14F-4D97-AF65-F5344CB8AC3E}">
        <p14:creationId xmlns:p14="http://schemas.microsoft.com/office/powerpoint/2010/main" val="2437151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Il principio di Revisione (ISA Italia) 570</a:t>
            </a:r>
          </a:p>
        </p:txBody>
      </p:sp>
      <p:sp>
        <p:nvSpPr>
          <p:cNvPr id="3" name="Segnaposto contenuto 2"/>
          <p:cNvSpPr>
            <a:spLocks noGrp="1"/>
          </p:cNvSpPr>
          <p:nvPr>
            <p:ph idx="1"/>
          </p:nvPr>
        </p:nvSpPr>
        <p:spPr/>
        <p:txBody>
          <a:bodyPr>
            <a:normAutofit fontScale="85000" lnSpcReduction="20000"/>
          </a:bodyPr>
          <a:lstStyle/>
          <a:p>
            <a:pPr marL="0" indent="0">
              <a:buNone/>
            </a:pPr>
            <a:r>
              <a:rPr lang="it-IT" sz="2000" dirty="0">
                <a:latin typeface="Calibri (Corpo)"/>
              </a:rPr>
              <a:t>Esempio di relazione di revisione con rilievi in presenza di utilizzo del presupposto della continuità aziendale appropriato e di incertezza significativa non adeguatamente descritta nelle note al bilancio – carenza di informativa significativa ma non pervasiva</a:t>
            </a:r>
          </a:p>
          <a:p>
            <a:pPr marL="0" indent="0">
              <a:buNone/>
            </a:pPr>
            <a:endParaRPr lang="it-IT" sz="2000" dirty="0">
              <a:latin typeface="Calibri (Corpo)"/>
            </a:endParaRPr>
          </a:p>
          <a:p>
            <a:pPr marL="0" indent="0">
              <a:buNone/>
            </a:pPr>
            <a:r>
              <a:rPr lang="it-IT" sz="2000" dirty="0">
                <a:latin typeface="Calibri (Corpo)"/>
              </a:rPr>
              <a:t>Elementi alla base del giudizio con rilievi</a:t>
            </a:r>
          </a:p>
          <a:p>
            <a:pPr marL="0" indent="0">
              <a:buNone/>
            </a:pPr>
            <a:endParaRPr lang="it-IT" sz="2000" dirty="0">
              <a:latin typeface="Calibri (Corpo)"/>
            </a:endParaRPr>
          </a:p>
          <a:p>
            <a:pPr marL="0" indent="0">
              <a:buNone/>
            </a:pPr>
            <a:r>
              <a:rPr lang="it-IT" sz="2000" dirty="0">
                <a:latin typeface="Calibri (Corpo)"/>
              </a:rPr>
              <a:t>[Descrizione della situazione specifica dell’impresa indicando le circostanze per le quali il revisore ritiene che l’informativa sull’esistenza di incertezze significative non sia stata fornita in modo adeguato]</a:t>
            </a:r>
          </a:p>
          <a:p>
            <a:pPr marL="0" indent="0">
              <a:buNone/>
            </a:pPr>
            <a:r>
              <a:rPr lang="it-IT" sz="2000" dirty="0">
                <a:latin typeface="Calibri (Corpo)"/>
              </a:rPr>
              <a:t>Il bilancio e la relativa informativa non rappresentano in modo adeguato tali circostanze</a:t>
            </a:r>
          </a:p>
          <a:p>
            <a:pPr marL="0" indent="0">
              <a:buNone/>
            </a:pPr>
            <a:endParaRPr lang="it-IT" sz="2000" dirty="0">
              <a:latin typeface="Calibri (Corpo)"/>
            </a:endParaRPr>
          </a:p>
          <a:p>
            <a:pPr marL="0" indent="0">
              <a:buNone/>
            </a:pPr>
            <a:r>
              <a:rPr lang="it-IT" sz="2000" dirty="0">
                <a:latin typeface="Calibri (Corpo)"/>
              </a:rPr>
              <a:t>Giudizio con rilievi</a:t>
            </a:r>
          </a:p>
          <a:p>
            <a:pPr marL="0" indent="0">
              <a:buNone/>
            </a:pPr>
            <a:r>
              <a:rPr lang="it-IT" sz="2000" dirty="0">
                <a:latin typeface="Calibri (Corpo)"/>
              </a:rPr>
              <a:t>A nostro giudizio, ad eccezione di quanto riportato nel paragrafo «Elementi alla base del giudizio con rilievi», il bilancio fornisce una rappresentazione veritiera e corretta della situazione patrimoniale e finanziaria della Società ABC al gg/mm/</a:t>
            </a:r>
            <a:r>
              <a:rPr lang="it-IT" sz="2000" dirty="0" err="1">
                <a:latin typeface="Calibri (Corpo)"/>
              </a:rPr>
              <a:t>aaaa</a:t>
            </a:r>
            <a:r>
              <a:rPr lang="it-IT" sz="2000" dirty="0">
                <a:latin typeface="Calibri (Corpo)"/>
              </a:rPr>
              <a:t>, del risultato economico e dei flussi di cassa per l’esercizio chiuso a tale data, in conformità agli International Financial Reporting </a:t>
            </a:r>
            <a:r>
              <a:rPr lang="it-IT" sz="2000" dirty="0" err="1">
                <a:latin typeface="Calibri (Corpo)"/>
              </a:rPr>
              <a:t>Standards</a:t>
            </a:r>
            <a:r>
              <a:rPr lang="it-IT" sz="2000" dirty="0">
                <a:latin typeface="Calibri (Corpo)"/>
              </a:rPr>
              <a:t> adottati dall’Unione Europea nonché ai provvedimenti emanati in attuazione dell’art. 9 del </a:t>
            </a:r>
            <a:r>
              <a:rPr lang="it-IT" sz="2000" dirty="0" err="1">
                <a:latin typeface="Calibri (Corpo)"/>
              </a:rPr>
              <a:t>D.Lgs</a:t>
            </a:r>
            <a:r>
              <a:rPr lang="it-IT" sz="2000" dirty="0">
                <a:latin typeface="Calibri (Corpo)"/>
              </a:rPr>
              <a:t> n. 38/05.</a:t>
            </a:r>
          </a:p>
        </p:txBody>
      </p:sp>
    </p:spTree>
    <p:extLst>
      <p:ext uri="{BB962C8B-B14F-4D97-AF65-F5344CB8AC3E}">
        <p14:creationId xmlns:p14="http://schemas.microsoft.com/office/powerpoint/2010/main" val="116792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analisi e valutazione</a:t>
            </a:r>
          </a:p>
        </p:txBody>
      </p:sp>
      <p:sp>
        <p:nvSpPr>
          <p:cNvPr id="3" name="Segnaposto contenuto 2"/>
          <p:cNvSpPr>
            <a:spLocks noGrp="1"/>
          </p:cNvSpPr>
          <p:nvPr>
            <p:ph idx="1"/>
          </p:nvPr>
        </p:nvSpPr>
        <p:spPr/>
        <p:txBody>
          <a:bodyPr/>
          <a:lstStyle/>
          <a:p>
            <a:pPr marL="0" indent="0">
              <a:buNone/>
            </a:pPr>
            <a:r>
              <a:rPr lang="it-IT" dirty="0"/>
              <a:t>La normativa italiana non fornisce indicazioni specifiche e dettagliate su come gli amministratori devono valutare l’esistenza del presupposto di continuità aziendale.</a:t>
            </a:r>
          </a:p>
          <a:p>
            <a:pPr marL="0" indent="0">
              <a:buNone/>
            </a:pPr>
            <a:endParaRPr lang="it-IT" dirty="0"/>
          </a:p>
          <a:p>
            <a:pPr marL="0" indent="0">
              <a:buNone/>
            </a:pPr>
            <a:r>
              <a:rPr lang="it-IT" dirty="0"/>
              <a:t>I principi contabili internazionali (IAS 1 – par 24) prevedono che, nel determinare il presupposto della continuità aziendale, la direzione deve tenere conto di tutte le informazioni disponibili sul futuro, circoscritto ad </a:t>
            </a:r>
            <a:r>
              <a:rPr lang="it-IT" b="1" u="sng" dirty="0"/>
              <a:t>almeno dodici mesi dopo la data di chiusura del bilancio</a:t>
            </a:r>
            <a:r>
              <a:rPr lang="it-IT"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analisi e valutazione</a:t>
            </a:r>
          </a:p>
        </p:txBody>
      </p:sp>
      <p:sp>
        <p:nvSpPr>
          <p:cNvPr id="3" name="Segnaposto contenuto 2"/>
          <p:cNvSpPr>
            <a:spLocks noGrp="1"/>
          </p:cNvSpPr>
          <p:nvPr>
            <p:ph idx="1"/>
          </p:nvPr>
        </p:nvSpPr>
        <p:spPr/>
        <p:txBody>
          <a:bodyPr/>
          <a:lstStyle/>
          <a:p>
            <a:pPr marL="0" indent="0">
              <a:buNone/>
            </a:pPr>
            <a:r>
              <a:rPr lang="it-IT" dirty="0"/>
              <a:t>La valutazione deve essere effettuata dalla direzione aziendale in occasione della fase di preparazione del bilancio. In casi particolari questa valutazione va ripetuta più volte in un anno (si pensi ad esempio alle società quotate che predispongono la relazione semestrale).</a:t>
            </a:r>
          </a:p>
          <a:p>
            <a:pPr marL="0" indent="0">
              <a:buNone/>
            </a:pPr>
            <a:endParaRPr lang="it-IT" dirty="0"/>
          </a:p>
          <a:p>
            <a:pPr marL="0" indent="0">
              <a:buNone/>
            </a:pPr>
            <a:r>
              <a:rPr lang="it-IT" dirty="0"/>
              <a:t>La valutazione degli amministratori sul presupposto della continuità aziendale comporta l’espressione di un giudizio sull’esito futuro di eventi o circostanze, che sono per loro natura incerti, sulla base dei fatti e delle informazioni presenti alla data di redazione del bilancio.</a:t>
            </a:r>
          </a:p>
          <a:p>
            <a:pPr marL="0" indent="0">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Continuità Aziendale:</a:t>
            </a:r>
            <a:br>
              <a:rPr lang="it-IT" b="1" dirty="0">
                <a:solidFill>
                  <a:srgbClr val="00B0F0"/>
                </a:solidFill>
              </a:rPr>
            </a:br>
            <a:r>
              <a:rPr lang="it-IT" b="1" dirty="0">
                <a:solidFill>
                  <a:srgbClr val="00B0F0"/>
                </a:solidFill>
              </a:rPr>
              <a:t>analisi e valutazione</a:t>
            </a:r>
          </a:p>
        </p:txBody>
      </p:sp>
      <p:sp>
        <p:nvSpPr>
          <p:cNvPr id="3" name="Segnaposto contenuto 2"/>
          <p:cNvSpPr>
            <a:spLocks noGrp="1"/>
          </p:cNvSpPr>
          <p:nvPr>
            <p:ph idx="1"/>
          </p:nvPr>
        </p:nvSpPr>
        <p:spPr/>
        <p:txBody>
          <a:bodyPr>
            <a:normAutofit fontScale="92500" lnSpcReduction="20000"/>
          </a:bodyPr>
          <a:lstStyle/>
          <a:p>
            <a:pPr marL="0" indent="0">
              <a:buNone/>
            </a:pPr>
            <a:r>
              <a:rPr lang="it-IT" dirty="0"/>
              <a:t>Quando l’azienda ha una storia di buona e costante redditività e di facile accesso alle risorse finanziarie, la conclusione, che il presupposto della continuità aziendale sia appropriato, può essere raggiunta senza dettagliati approfondimenti.</a:t>
            </a:r>
          </a:p>
          <a:p>
            <a:pPr marL="0" indent="0">
              <a:buNone/>
            </a:pPr>
            <a:r>
              <a:rPr lang="it-IT" u="sng" dirty="0"/>
              <a:t>Qualora, nel formulare le proprie valutazioni, la direzione aziendale sia a conoscenza di significative condizioni che possano comportare l’insorgere di seri dubbi sulla capacità di proseguimento dell’attività aziendale, deve evidenziare tali incertezze</a:t>
            </a:r>
            <a:r>
              <a:rPr lang="it-IT" dirty="0"/>
              <a:t>.</a:t>
            </a:r>
          </a:p>
          <a:p>
            <a:pPr marL="0" indent="0">
              <a:buNone/>
            </a:pPr>
            <a:r>
              <a:rPr lang="it-IT" dirty="0"/>
              <a:t>La continuità aziendale non costituisce un assioma incontrovertibile, ma soltanto una mera presunzione di normale funzionamento, da acquisire preliminarmente sulla base delle notizie disponibili sul futuro e da modificare solo se sopraggiungano circostanze contrarie che richiedono all’organo amministrativo opportuni accorgimenti.</a:t>
            </a:r>
          </a:p>
          <a:p>
            <a:pPr marL="0" indent="0">
              <a:buNone/>
            </a:pP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b="1" dirty="0">
                <a:solidFill>
                  <a:srgbClr val="00B0F0"/>
                </a:solidFill>
              </a:rPr>
              <a:t>La assenza di Continuità Aziendale:</a:t>
            </a:r>
            <a:br>
              <a:rPr lang="it-IT" b="1" dirty="0">
                <a:solidFill>
                  <a:srgbClr val="00B0F0"/>
                </a:solidFill>
              </a:rPr>
            </a:br>
            <a:r>
              <a:rPr lang="it-IT" b="1" dirty="0">
                <a:solidFill>
                  <a:srgbClr val="00B0F0"/>
                </a:solidFill>
              </a:rPr>
              <a:t>Gli effetti sul Bilancio </a:t>
            </a:r>
            <a:br>
              <a:rPr lang="it-IT" b="1" dirty="0">
                <a:solidFill>
                  <a:srgbClr val="00B0F0"/>
                </a:solidFill>
              </a:rPr>
            </a:br>
            <a:r>
              <a:rPr lang="it-IT" b="1" dirty="0">
                <a:solidFill>
                  <a:srgbClr val="00B0F0"/>
                </a:solidFill>
              </a:rPr>
              <a:t>e sulla informativa</a:t>
            </a:r>
          </a:p>
        </p:txBody>
      </p:sp>
      <p:sp>
        <p:nvSpPr>
          <p:cNvPr id="3" name="Segnaposto contenuto 2"/>
          <p:cNvSpPr>
            <a:spLocks noGrp="1"/>
          </p:cNvSpPr>
          <p:nvPr>
            <p:ph idx="1"/>
          </p:nvPr>
        </p:nvSpPr>
        <p:spPr/>
        <p:txBody>
          <a:bodyPr/>
          <a:lstStyle/>
          <a:p>
            <a:pPr marL="0" indent="0">
              <a:buNone/>
            </a:pPr>
            <a:r>
              <a:rPr lang="it-IT" dirty="0"/>
              <a:t>Qualora gli Amministratori convengano che per l’entità è venuta meno la prospettiva di continuità aziendale vanno abbandonati tutti i criteri di «funzionamento», passando invece ai criteri di liquidazione.</a:t>
            </a:r>
          </a:p>
          <a:p>
            <a:pPr marL="0" indent="0">
              <a:buNone/>
            </a:pPr>
            <a:endParaRPr lang="it-IT" dirty="0"/>
          </a:p>
          <a:p>
            <a:pPr marL="0" indent="0">
              <a:buNone/>
            </a:pPr>
            <a:r>
              <a:rPr lang="it-IT" dirty="0"/>
              <a:t>Dal punto di vista del Bilancio l’entità sarà tenuta ad applicare il principio OIC 5: </a:t>
            </a:r>
            <a:r>
              <a:rPr lang="it-IT" u="sng" dirty="0"/>
              <a:t>BILANCI DI LIQUIDAZIONE.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assenza di Continuità Aziendale:</a:t>
            </a:r>
            <a:br>
              <a:rPr lang="it-IT" b="1" dirty="0">
                <a:solidFill>
                  <a:srgbClr val="00B0F0"/>
                </a:solidFill>
              </a:rPr>
            </a:br>
            <a:r>
              <a:rPr lang="it-IT" b="1" dirty="0">
                <a:solidFill>
                  <a:srgbClr val="00B0F0"/>
                </a:solidFill>
              </a:rPr>
              <a:t>Cenni su OIC 5</a:t>
            </a:r>
          </a:p>
        </p:txBody>
      </p:sp>
      <p:sp>
        <p:nvSpPr>
          <p:cNvPr id="3" name="Segnaposto contenuto 2"/>
          <p:cNvSpPr>
            <a:spLocks noGrp="1"/>
          </p:cNvSpPr>
          <p:nvPr>
            <p:ph idx="1"/>
          </p:nvPr>
        </p:nvSpPr>
        <p:spPr/>
        <p:txBody>
          <a:bodyPr>
            <a:normAutofit lnSpcReduction="10000"/>
          </a:bodyPr>
          <a:lstStyle/>
          <a:p>
            <a:pPr marL="0" indent="0">
              <a:buNone/>
            </a:pPr>
            <a:r>
              <a:rPr lang="it-IT" i="1" dirty="0"/>
              <a:t>Le finalità del bilancio iniziale di liquidazione sono strettamente legate alla funzione economica e giuridica della liquidazione, che è quella della trasformazione in denaro delle attività, dell’estinzione delle passività e della distribuzione fra i soci dell’attivo netto residuo. </a:t>
            </a:r>
          </a:p>
          <a:p>
            <a:pPr marL="0" indent="0">
              <a:buNone/>
            </a:pPr>
            <a:r>
              <a:rPr lang="it-IT" i="1" dirty="0"/>
              <a:t>Dopo lo scioglimento della società il patrimonio sociale non è più uno “strumento” destinato ad attuare la produzione, ma diviene un complesso eterogeneo di beni “destinati alla realizzazione ed alla divisione”.</a:t>
            </a:r>
          </a:p>
          <a:p>
            <a:pPr marL="0" indent="0">
              <a:buNone/>
            </a:pPr>
            <a:r>
              <a:rPr lang="it-IT" i="1" dirty="0"/>
              <a:t>Questa peculiare destinazione del patrimonio aziendale influenza anche i criteri da impiegare per la valutazione dei suoi elementi attivi e passivi.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solidFill>
                  <a:srgbClr val="00B0F0"/>
                </a:solidFill>
              </a:rPr>
              <a:t>La assenza di Continuità Aziendale:</a:t>
            </a:r>
            <a:br>
              <a:rPr lang="it-IT" b="1" dirty="0">
                <a:solidFill>
                  <a:srgbClr val="00B0F0"/>
                </a:solidFill>
              </a:rPr>
            </a:br>
            <a:r>
              <a:rPr lang="it-IT" b="1" dirty="0">
                <a:solidFill>
                  <a:srgbClr val="00B0F0"/>
                </a:solidFill>
              </a:rPr>
              <a:t>Esempi di applicazione OIC 5</a:t>
            </a:r>
          </a:p>
        </p:txBody>
      </p:sp>
      <p:sp>
        <p:nvSpPr>
          <p:cNvPr id="3" name="Segnaposto contenuto 2"/>
          <p:cNvSpPr>
            <a:spLocks noGrp="1"/>
          </p:cNvSpPr>
          <p:nvPr>
            <p:ph idx="1"/>
          </p:nvPr>
        </p:nvSpPr>
        <p:spPr/>
        <p:txBody>
          <a:bodyPr>
            <a:normAutofit lnSpcReduction="10000"/>
          </a:bodyPr>
          <a:lstStyle/>
          <a:p>
            <a:pPr marL="0" indent="0">
              <a:buNone/>
            </a:pPr>
            <a:r>
              <a:rPr lang="it-IT" dirty="0"/>
              <a:t>I principali effetti derivanti dal cambiamento della prospettiva aziendale possono essere sintetizzati, ad esempio:</a:t>
            </a:r>
          </a:p>
          <a:p>
            <a:pPr marL="514350" indent="-514350">
              <a:buFont typeface="+mj-lt"/>
              <a:buAutoNum type="alphaLcParenR"/>
            </a:pPr>
            <a:r>
              <a:rPr lang="it-IT" dirty="0"/>
              <a:t>Non è più determinabile un utile distribuibile;</a:t>
            </a:r>
          </a:p>
          <a:p>
            <a:pPr marL="514350" indent="-514350">
              <a:buFont typeface="+mj-lt"/>
              <a:buAutoNum type="alphaLcParenR"/>
            </a:pPr>
            <a:r>
              <a:rPr lang="it-IT" dirty="0"/>
              <a:t>Non esiste più una distinzione tra attivo immobilizzato e circolante perché tutti i beni sono destinati al realizzo;</a:t>
            </a:r>
          </a:p>
          <a:p>
            <a:pPr marL="514350" indent="-514350">
              <a:buFont typeface="+mj-lt"/>
              <a:buAutoNum type="alphaLcParenR"/>
            </a:pPr>
            <a:r>
              <a:rPr lang="it-IT" dirty="0"/>
              <a:t>Non si applica più obbligatoriamente il principio di correlazione costi/ricavi (ad esempio cessa il calcolo degli ammortamenti);</a:t>
            </a:r>
          </a:p>
          <a:p>
            <a:pPr marL="514350" indent="-514350">
              <a:buFont typeface="+mj-lt"/>
              <a:buAutoNum type="alphaLcParenR"/>
            </a:pPr>
            <a:r>
              <a:rPr lang="it-IT" dirty="0"/>
              <a:t>Avviene la trasformazione del capitale investito, che da strumento produttivo di reddito si trasforma in un mero insieme di beni destinati alla monetizzazione.</a:t>
            </a:r>
          </a:p>
          <a:p>
            <a:pPr marL="514350" indent="-514350">
              <a:buFont typeface="+mj-lt"/>
              <a:buAutoNum type="alphaLcParenR"/>
            </a:pPr>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132758</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otalTime>620</TotalTime>
  <Words>3338</Words>
  <Application>Microsoft Office PowerPoint</Application>
  <PresentationFormat>Widescreen</PresentationFormat>
  <Paragraphs>219</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(Corpo)</vt:lpstr>
      <vt:lpstr>Calibri Light</vt:lpstr>
      <vt:lpstr>Georgia</vt:lpstr>
      <vt:lpstr>Wingdings</vt:lpstr>
      <vt:lpstr>Tema di Office</vt:lpstr>
      <vt:lpstr>Corso di formazione per revisori legali</vt:lpstr>
      <vt:lpstr>La Continuità Aziendale:  riferimenti normativi</vt:lpstr>
      <vt:lpstr>La Continuità Aziendale</vt:lpstr>
      <vt:lpstr>La Continuità Aziendale: analisi e valutazione</vt:lpstr>
      <vt:lpstr>La Continuità Aziendale: analisi e valutazione</vt:lpstr>
      <vt:lpstr>La Continuità Aziendale: analisi e valutazione</vt:lpstr>
      <vt:lpstr>La assenza di Continuità Aziendale: Gli effetti sul Bilancio  e sulla informativa</vt:lpstr>
      <vt:lpstr>La assenza di Continuità Aziendale: Cenni su OIC 5</vt:lpstr>
      <vt:lpstr>La assenza di Continuità Aziendale: Esempi di applicazione OIC 5</vt:lpstr>
      <vt:lpstr>La assenza di Continuità Aziendale: Informativa</vt:lpstr>
      <vt:lpstr>La assenza di Continuità Aziendale: Informativa</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lpstr>La Continuità Aziendale: Il principio di Revisione (ISA Italia) 570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Ordine dei Dottori Commercialisti ed Esperti Contabili Circondario del Tribunale di Napoli Nord     La Vigilanza e le Norme di Comportamento del Collegio Sindacale</dc:title>
  <dc:creator>Studio Caiazza_Cardo</dc:creator>
  <cp:lastModifiedBy>Author</cp:lastModifiedBy>
  <cp:revision>90</cp:revision>
  <dcterms:created xsi:type="dcterms:W3CDTF">2016-02-03T10:57:29Z</dcterms:created>
  <dcterms:modified xsi:type="dcterms:W3CDTF">2024-11-04T08:49:20Z</dcterms:modified>
</cp:coreProperties>
</file>