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577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</p:sldIdLst>
  <p:sldSz cx="9144000" cy="6858000" type="screen4x3"/>
  <p:notesSz cx="6797675" cy="9928225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1234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i Verde" userId="d5dc2423-7363-4f52-84c6-1508ec9f9656" providerId="ADAL" clId="{EF226C5E-C250-42B5-B188-8A5ABFF6802F}"/>
    <pc:docChg chg="modSld modNotesMaster modHandout">
      <pc:chgData name="Giovanni Verde" userId="d5dc2423-7363-4f52-84c6-1508ec9f9656" providerId="ADAL" clId="{EF226C5E-C250-42B5-B188-8A5ABFF6802F}" dt="2022-12-13T07:20:45.509" v="55" actId="20577"/>
      <pc:docMkLst>
        <pc:docMk/>
      </pc:docMkLst>
      <pc:sldChg chg="modSp mod">
        <pc:chgData name="Giovanni Verde" userId="d5dc2423-7363-4f52-84c6-1508ec9f9656" providerId="ADAL" clId="{EF226C5E-C250-42B5-B188-8A5ABFF6802F}" dt="2022-12-13T07:20:45.509" v="55" actId="20577"/>
        <pc:sldMkLst>
          <pc:docMk/>
          <pc:sldMk cId="0" sldId="577"/>
        </pc:sldMkLst>
        <pc:spChg chg="mod">
          <ac:chgData name="Giovanni Verde" userId="d5dc2423-7363-4f52-84c6-1508ec9f9656" providerId="ADAL" clId="{EF226C5E-C250-42B5-B188-8A5ABFF6802F}" dt="2022-12-13T07:20:45.509" v="55" actId="20577"/>
          <ac:spMkLst>
            <pc:docMk/>
            <pc:sldMk cId="0" sldId="577"/>
            <ac:spMk id="7" creationId="{6D88CD9D-DA24-4D1D-BA6D-590893AD368B}"/>
          </ac:spMkLst>
        </pc:spChg>
      </pc:sldChg>
    </pc:docChg>
  </pc:docChgLst>
  <pc:docChgLst>
    <pc:chgData name="Giovanni Verde" userId="d5dc2423-7363-4f52-84c6-1508ec9f9656" providerId="ADAL" clId="{539BED5A-9091-4378-A54A-B91CBE410AE1}"/>
    <pc:docChg chg="modSld">
      <pc:chgData name="Giovanni Verde" userId="d5dc2423-7363-4f52-84c6-1508ec9f9656" providerId="ADAL" clId="{539BED5A-9091-4378-A54A-B91CBE410AE1}" dt="2023-11-27T11:25:02.805" v="1" actId="108"/>
      <pc:docMkLst>
        <pc:docMk/>
      </pc:docMkLst>
      <pc:sldChg chg="modSp mod">
        <pc:chgData name="Giovanni Verde" userId="d5dc2423-7363-4f52-84c6-1508ec9f9656" providerId="ADAL" clId="{539BED5A-9091-4378-A54A-B91CBE410AE1}" dt="2023-11-27T11:25:02.805" v="1" actId="108"/>
        <pc:sldMkLst>
          <pc:docMk/>
          <pc:sldMk cId="0" sldId="577"/>
        </pc:sldMkLst>
        <pc:spChg chg="mod">
          <ac:chgData name="Giovanni Verde" userId="d5dc2423-7363-4f52-84c6-1508ec9f9656" providerId="ADAL" clId="{539BED5A-9091-4378-A54A-B91CBE410AE1}" dt="2023-11-27T11:25:02.805" v="1" actId="108"/>
          <ac:spMkLst>
            <pc:docMk/>
            <pc:sldMk cId="0" sldId="577"/>
            <ac:spMk id="7" creationId="{6D88CD9D-DA24-4D1D-BA6D-590893AD368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7373F5-0A55-4A29-924E-972E44B88F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518"/>
            <a:ext cx="2945659" cy="498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D29FA5-D130-4C7F-8A65-ADC09D8C4F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836" y="9429518"/>
            <a:ext cx="2945659" cy="498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DDD4D-5260-4C35-90E6-438BF833D1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2858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7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836" y="0"/>
            <a:ext cx="2945659" cy="4987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E5BAE-1C45-42D9-A1BF-6458449B8CB6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60"/>
            <a:ext cx="5438140" cy="3909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518"/>
            <a:ext cx="2945659" cy="498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836" y="9429518"/>
            <a:ext cx="2945659" cy="4987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74680-5419-4475-B3F6-C6DEF23D0D8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1601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051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9590" y="1606422"/>
            <a:ext cx="6675120" cy="7187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1">
                <a:solidFill>
                  <a:srgbClr val="C00000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C00000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C00000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C00000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28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291" y="1257122"/>
            <a:ext cx="6003925" cy="605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C00000"/>
                </a:solidFill>
                <a:latin typeface="Georgia"/>
                <a:cs typeface="Georgi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3037" y="2478023"/>
            <a:ext cx="8129905" cy="4003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C35449E-2265-4A2A-82CA-F58E369894D1}"/>
              </a:ext>
            </a:extLst>
          </p:cNvPr>
          <p:cNvPicPr/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399" y="70510"/>
            <a:ext cx="1227202" cy="1143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6D88CD9D-DA24-4D1D-BA6D-590893AD368B}"/>
              </a:ext>
            </a:extLst>
          </p:cNvPr>
          <p:cNvSpPr txBox="1">
            <a:spLocks/>
          </p:cNvSpPr>
          <p:nvPr/>
        </p:nvSpPr>
        <p:spPr>
          <a:xfrm>
            <a:off x="304799" y="2362200"/>
            <a:ext cx="85344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i="0" dirty="0"/>
              <a:t>Responsabilità</a:t>
            </a:r>
            <a:r>
              <a:rPr lang="it-IT" sz="3600" i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del revisore legale</a:t>
            </a:r>
          </a:p>
          <a:p>
            <a:br>
              <a:rPr lang="it-IT" sz="3600" b="0" i="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3600" b="0" i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800" i="0" dirty="0"/>
              <a:t>Dott. Giovanni Verde – Dottore commercialista e revisore dei conti</a:t>
            </a:r>
          </a:p>
          <a:p>
            <a:endParaRPr lang="it-IT" sz="1800" i="0" dirty="0"/>
          </a:p>
          <a:p>
            <a:br>
              <a:rPr lang="it-IT" sz="3600" i="0" dirty="0"/>
            </a:br>
            <a:r>
              <a:rPr lang="it-IT" sz="1800" i="0" dirty="0"/>
              <a:t>Torre del Greco (NA), </a:t>
            </a:r>
            <a:r>
              <a:rPr lang="en-GB" sz="1800" i="0" dirty="0"/>
              <a:t>19 </a:t>
            </a:r>
            <a:r>
              <a:rPr lang="en-GB" sz="1800" i="0" dirty="0" err="1"/>
              <a:t>novembre</a:t>
            </a:r>
            <a:r>
              <a:rPr lang="en-GB" sz="1800" i="0"/>
              <a:t> 2024</a:t>
            </a:r>
            <a:endParaRPr lang="en-GB" sz="1800" i="0" dirty="0"/>
          </a:p>
          <a:p>
            <a:br>
              <a:rPr lang="it-IT" sz="1800" i="0" dirty="0">
                <a:latin typeface="+mn-lt"/>
              </a:rPr>
            </a:br>
            <a:br>
              <a:rPr lang="it-IT" sz="1800" i="0" dirty="0">
                <a:latin typeface="+mn-lt"/>
              </a:rPr>
            </a:br>
            <a:br>
              <a:rPr lang="it-IT" sz="1800" i="0" dirty="0">
                <a:latin typeface="+mn-lt"/>
              </a:rPr>
            </a:br>
            <a:br>
              <a:rPr lang="it-IT" sz="1800" i="0" dirty="0">
                <a:latin typeface="+mn-lt"/>
              </a:rPr>
            </a:br>
            <a:endParaRPr lang="en-GB" sz="1800" i="0" u="sng" dirty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180811-F04A-461B-B1DC-7EA4510DBA3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2923"/>
            <a:ext cx="1387604" cy="1269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5838" y="6590792"/>
            <a:ext cx="2590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Formazione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Specialistica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Revisione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Legale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1620" y="1246758"/>
            <a:ext cx="36506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0" dirty="0"/>
              <a:t> </a:t>
            </a:r>
            <a:r>
              <a:rPr dirty="0"/>
              <a:t>dei</a:t>
            </a:r>
            <a:r>
              <a:rPr spc="-15" dirty="0"/>
              <a:t> </a:t>
            </a:r>
            <a:r>
              <a:rPr spc="-10" dirty="0"/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325739" y="6484416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888888"/>
                </a:solidFill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85737" y="2189226"/>
            <a:ext cx="8437880" cy="4337050"/>
            <a:chOff x="185737" y="2189226"/>
            <a:chExt cx="8437880" cy="4337050"/>
          </a:xfrm>
        </p:grpSpPr>
        <p:sp>
          <p:nvSpPr>
            <p:cNvPr id="6" name="object 6"/>
            <p:cNvSpPr/>
            <p:nvPr/>
          </p:nvSpPr>
          <p:spPr>
            <a:xfrm>
              <a:off x="192087" y="2195474"/>
              <a:ext cx="8425180" cy="371475"/>
            </a:xfrm>
            <a:custGeom>
              <a:avLst/>
              <a:gdLst/>
              <a:ahLst/>
              <a:cxnLst/>
              <a:rect l="l" t="t" r="r" b="b"/>
              <a:pathLst>
                <a:path w="8425180" h="371475">
                  <a:moveTo>
                    <a:pt x="8424799" y="0"/>
                  </a:moveTo>
                  <a:lnTo>
                    <a:pt x="0" y="0"/>
                  </a:lnTo>
                  <a:lnTo>
                    <a:pt x="0" y="370941"/>
                  </a:lnTo>
                  <a:lnTo>
                    <a:pt x="8424799" y="370941"/>
                  </a:lnTo>
                  <a:lnTo>
                    <a:pt x="8424799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2087" y="2566479"/>
              <a:ext cx="8425180" cy="3953510"/>
            </a:xfrm>
            <a:custGeom>
              <a:avLst/>
              <a:gdLst/>
              <a:ahLst/>
              <a:cxnLst/>
              <a:rect l="l" t="t" r="r" b="b"/>
              <a:pathLst>
                <a:path w="8425180" h="3953509">
                  <a:moveTo>
                    <a:pt x="8424799" y="0"/>
                  </a:moveTo>
                  <a:lnTo>
                    <a:pt x="0" y="0"/>
                  </a:lnTo>
                  <a:lnTo>
                    <a:pt x="0" y="3953383"/>
                  </a:lnTo>
                  <a:lnTo>
                    <a:pt x="8424799" y="3953383"/>
                  </a:lnTo>
                  <a:lnTo>
                    <a:pt x="84247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85737" y="2547366"/>
              <a:ext cx="8437880" cy="38100"/>
            </a:xfrm>
            <a:custGeom>
              <a:avLst/>
              <a:gdLst/>
              <a:ahLst/>
              <a:cxnLst/>
              <a:rect l="l" t="t" r="r" b="b"/>
              <a:pathLst>
                <a:path w="8437880" h="38100">
                  <a:moveTo>
                    <a:pt x="0" y="38100"/>
                  </a:moveTo>
                  <a:lnTo>
                    <a:pt x="8437562" y="38100"/>
                  </a:lnTo>
                  <a:lnTo>
                    <a:pt x="8437562" y="0"/>
                  </a:lnTo>
                  <a:lnTo>
                    <a:pt x="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5737" y="2189226"/>
              <a:ext cx="8437880" cy="4337050"/>
            </a:xfrm>
            <a:custGeom>
              <a:avLst/>
              <a:gdLst/>
              <a:ahLst/>
              <a:cxnLst/>
              <a:rect l="l" t="t" r="r" b="b"/>
              <a:pathLst>
                <a:path w="8437880" h="4337050">
                  <a:moveTo>
                    <a:pt x="6350" y="0"/>
                  </a:moveTo>
                  <a:lnTo>
                    <a:pt x="6350" y="4336986"/>
                  </a:lnTo>
                </a:path>
                <a:path w="8437880" h="4337050">
                  <a:moveTo>
                    <a:pt x="8431212" y="0"/>
                  </a:moveTo>
                  <a:lnTo>
                    <a:pt x="8431212" y="4336986"/>
                  </a:lnTo>
                </a:path>
                <a:path w="8437880" h="4337050">
                  <a:moveTo>
                    <a:pt x="0" y="6350"/>
                  </a:moveTo>
                  <a:lnTo>
                    <a:pt x="8437562" y="6350"/>
                  </a:lnTo>
                </a:path>
                <a:path w="8437880" h="4337050">
                  <a:moveTo>
                    <a:pt x="0" y="4330636"/>
                  </a:moveTo>
                  <a:lnTo>
                    <a:pt x="8437562" y="4330636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34492" y="1614932"/>
            <a:ext cx="8306434" cy="4610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 responsabilità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civile</a:t>
            </a:r>
            <a:r>
              <a:rPr sz="1800" b="1" i="1" spc="4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Fonti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Legali della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del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revisore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48895" algn="just">
              <a:lnSpc>
                <a:spcPct val="100000"/>
              </a:lnSpc>
              <a:spcBef>
                <a:spcPts val="665"/>
              </a:spcBef>
            </a:pPr>
            <a:r>
              <a:rPr sz="1400" b="1" dirty="0">
                <a:solidFill>
                  <a:srgbClr val="FFFFFF"/>
                </a:solidFill>
                <a:latin typeface="Georgia"/>
                <a:cs typeface="Georgia"/>
              </a:rPr>
              <a:t>Articolo</a:t>
            </a:r>
            <a:r>
              <a:rPr sz="1400" b="1" spc="-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Georgia"/>
                <a:cs typeface="Georgia"/>
              </a:rPr>
              <a:t>15</a:t>
            </a:r>
            <a:r>
              <a:rPr sz="1400" b="1" spc="-2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Georgia"/>
                <a:cs typeface="Georgia"/>
              </a:rPr>
              <a:t>D.</a:t>
            </a:r>
            <a:r>
              <a:rPr sz="1400" b="1" spc="-2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Georgia"/>
                <a:cs typeface="Georgia"/>
              </a:rPr>
              <a:t>Lgs.</a:t>
            </a:r>
            <a:r>
              <a:rPr sz="1400" b="1" spc="-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Georgia"/>
                <a:cs typeface="Georgia"/>
              </a:rPr>
              <a:t>39/2010</a:t>
            </a:r>
            <a:endParaRPr sz="1400" dirty="0">
              <a:latin typeface="Georgia"/>
              <a:cs typeface="Georgia"/>
            </a:endParaRPr>
          </a:p>
          <a:p>
            <a:pPr marL="391795" marR="6350" indent="-343535" algn="just">
              <a:lnSpc>
                <a:spcPct val="130900"/>
              </a:lnSpc>
              <a:spcBef>
                <a:spcPts val="720"/>
              </a:spcBef>
              <a:buAutoNum type="arabicPeriod"/>
              <a:tabLst>
                <a:tab pos="392430" algn="l"/>
              </a:tabLst>
            </a:pPr>
            <a:r>
              <a:rPr sz="1400" i="1" dirty="0">
                <a:latin typeface="Georgia"/>
                <a:cs typeface="Georgia"/>
              </a:rPr>
              <a:t>I</a:t>
            </a:r>
            <a:r>
              <a:rPr sz="1400" i="1" spc="34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revisori</a:t>
            </a:r>
            <a:r>
              <a:rPr sz="1400" i="1" spc="35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legali</a:t>
            </a:r>
            <a:r>
              <a:rPr sz="1400" i="1" spc="35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e</a:t>
            </a:r>
            <a:r>
              <a:rPr sz="1400" i="1" spc="34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le</a:t>
            </a:r>
            <a:r>
              <a:rPr sz="1400" i="1" spc="36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società</a:t>
            </a:r>
            <a:r>
              <a:rPr sz="1400" i="1" spc="35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di</a:t>
            </a:r>
            <a:r>
              <a:rPr sz="1400" i="1" spc="36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revisione</a:t>
            </a:r>
            <a:r>
              <a:rPr sz="1400" i="1" spc="35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legale</a:t>
            </a:r>
            <a:r>
              <a:rPr sz="1400" i="1" spc="355" dirty="0"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rispondono</a:t>
            </a:r>
            <a:r>
              <a:rPr sz="1400" b="1" i="1" u="sng" spc="3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in</a:t>
            </a:r>
            <a:r>
              <a:rPr sz="1400" b="1" i="1" u="sng" spc="3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solido</a:t>
            </a:r>
            <a:r>
              <a:rPr sz="1400" b="1" i="1" u="sng" spc="33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tra</a:t>
            </a:r>
            <a:r>
              <a:rPr sz="1400" b="1" i="1" u="sng" spc="35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loro</a:t>
            </a:r>
            <a:r>
              <a:rPr sz="1400" b="1" i="1" u="sng" spc="3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</a:t>
            </a:r>
            <a:r>
              <a:rPr sz="1400" b="1" i="1" u="sng" spc="35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con</a:t>
            </a:r>
            <a:r>
              <a:rPr sz="1400" b="1" i="1" u="sng" spc="3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gli</a:t>
            </a:r>
            <a:r>
              <a:rPr sz="1400" b="1" i="1" spc="-25" dirty="0"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amministratori</a:t>
            </a:r>
            <a:r>
              <a:rPr sz="1400" b="1" i="1" spc="10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nei</a:t>
            </a:r>
            <a:r>
              <a:rPr sz="1400" i="1" spc="12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confronti</a:t>
            </a:r>
            <a:r>
              <a:rPr sz="1400" i="1" spc="120" dirty="0"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della</a:t>
            </a:r>
            <a:r>
              <a:rPr sz="1400" b="1" i="1" u="sng" spc="114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società</a:t>
            </a:r>
            <a:r>
              <a:rPr sz="1400" b="1" i="1" spc="10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che</a:t>
            </a:r>
            <a:r>
              <a:rPr sz="1400" i="1" spc="12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ha</a:t>
            </a:r>
            <a:r>
              <a:rPr sz="1400" i="1" spc="11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conferito</a:t>
            </a:r>
            <a:r>
              <a:rPr sz="1400" i="1" spc="13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l’incarico</a:t>
            </a:r>
            <a:r>
              <a:rPr sz="1400" i="1" spc="114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di</a:t>
            </a:r>
            <a:r>
              <a:rPr sz="1400" i="1" spc="13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revisione</a:t>
            </a:r>
            <a:r>
              <a:rPr sz="1400" i="1" spc="12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legale,</a:t>
            </a:r>
            <a:r>
              <a:rPr sz="1400" i="1" spc="120" dirty="0">
                <a:latin typeface="Georgia"/>
                <a:cs typeface="Georgia"/>
              </a:rPr>
              <a:t> </a:t>
            </a:r>
            <a:r>
              <a:rPr sz="1400" b="1" i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dei</a:t>
            </a:r>
            <a:r>
              <a:rPr sz="1400" b="1" i="1" spc="-25" dirty="0"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suoi</a:t>
            </a:r>
            <a:r>
              <a:rPr sz="1400" b="1" i="1" u="sng" spc="3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soci</a:t>
            </a:r>
            <a:r>
              <a:rPr sz="1400" b="1" i="1" u="sng" spc="38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</a:t>
            </a:r>
            <a:r>
              <a:rPr sz="1400" b="1" i="1" u="sng" spc="36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dei</a:t>
            </a:r>
            <a:r>
              <a:rPr sz="1400" b="1" i="1" u="sng" spc="35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terzi</a:t>
            </a:r>
            <a:r>
              <a:rPr sz="1400" b="1" i="1" spc="3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per</a:t>
            </a:r>
            <a:r>
              <a:rPr sz="1400" i="1" spc="3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i</a:t>
            </a:r>
            <a:r>
              <a:rPr sz="1400" i="1" spc="380" dirty="0"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danni</a:t>
            </a:r>
            <a:r>
              <a:rPr sz="1400" b="1" i="1" u="sng" spc="36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derivanti</a:t>
            </a:r>
            <a:r>
              <a:rPr sz="1400" b="1" i="1" u="sng" spc="3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dall’inadempimento</a:t>
            </a:r>
            <a:r>
              <a:rPr sz="1400" b="1" i="1" u="sng" spc="36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ai</a:t>
            </a:r>
            <a:r>
              <a:rPr sz="1400" b="1" i="1" u="sng" spc="3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loro</a:t>
            </a:r>
            <a:r>
              <a:rPr sz="1400" b="1" i="1" u="sng" spc="37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doveri</a:t>
            </a:r>
            <a:r>
              <a:rPr sz="1400" i="1" dirty="0">
                <a:latin typeface="Georgia"/>
                <a:cs typeface="Georgia"/>
              </a:rPr>
              <a:t>.</a:t>
            </a:r>
            <a:r>
              <a:rPr sz="1400" i="1" spc="375" dirty="0">
                <a:latin typeface="Georgia"/>
                <a:cs typeface="Georgia"/>
              </a:rPr>
              <a:t> </a:t>
            </a:r>
            <a:r>
              <a:rPr sz="1400" i="1" spc="-25" dirty="0">
                <a:latin typeface="Georgia"/>
                <a:cs typeface="Georgia"/>
              </a:rPr>
              <a:t>Nei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rapporti</a:t>
            </a:r>
            <a:r>
              <a:rPr sz="1400" b="1" i="1" u="sng" spc="28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interni</a:t>
            </a:r>
            <a:r>
              <a:rPr sz="1400" b="1" i="1" spc="2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tra</a:t>
            </a:r>
            <a:r>
              <a:rPr sz="1400" i="1" spc="2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i</a:t>
            </a:r>
            <a:r>
              <a:rPr sz="1400" i="1" spc="30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debitori</a:t>
            </a:r>
            <a:r>
              <a:rPr sz="1400" i="1" spc="30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solidali,</a:t>
            </a:r>
            <a:r>
              <a:rPr sz="1400" i="1" spc="31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essi</a:t>
            </a:r>
            <a:r>
              <a:rPr sz="1400" i="1" spc="29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sono</a:t>
            </a:r>
            <a:r>
              <a:rPr sz="1400" i="1" spc="300" dirty="0"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responsabili</a:t>
            </a:r>
            <a:r>
              <a:rPr sz="1400" b="1" i="1" u="sng" spc="28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nei</a:t>
            </a:r>
            <a:r>
              <a:rPr sz="1400" b="1" i="1" u="sng" spc="28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limiti</a:t>
            </a:r>
            <a:r>
              <a:rPr sz="1400" b="1" i="1" u="sng" spc="2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del</a:t>
            </a:r>
            <a:r>
              <a:rPr sz="1400" b="1" i="1" u="sng" spc="28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contributo</a:t>
            </a:r>
            <a:r>
              <a:rPr sz="1400" b="1" i="1" spc="-10" dirty="0"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effettivo</a:t>
            </a:r>
            <a:r>
              <a:rPr sz="1400" b="1" i="1" u="sng" spc="-6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al</a:t>
            </a:r>
            <a:r>
              <a:rPr sz="1400" b="1" i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danno</a:t>
            </a:r>
            <a:r>
              <a:rPr sz="1400" b="1" i="1" u="sng" spc="-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cagionato</a:t>
            </a:r>
            <a:r>
              <a:rPr sz="1400" i="1" spc="-10" dirty="0">
                <a:latin typeface="Georgia"/>
                <a:cs typeface="Georgia"/>
              </a:rPr>
              <a:t>.</a:t>
            </a:r>
            <a:endParaRPr sz="1400" dirty="0">
              <a:latin typeface="Georgia"/>
              <a:cs typeface="Georgia"/>
            </a:endParaRPr>
          </a:p>
          <a:p>
            <a:pPr marL="242570" indent="-194310" algn="just">
              <a:lnSpc>
                <a:spcPct val="100000"/>
              </a:lnSpc>
              <a:spcBef>
                <a:spcPts val="520"/>
              </a:spcBef>
              <a:buFont typeface="Georgia"/>
              <a:buAutoNum type="arabicPeriod"/>
              <a:tabLst>
                <a:tab pos="243204" algn="l"/>
              </a:tabLst>
            </a:pPr>
            <a:r>
              <a:rPr sz="1400" i="1" dirty="0">
                <a:latin typeface="Georgia"/>
                <a:cs typeface="Georgia"/>
              </a:rPr>
              <a:t>Il</a:t>
            </a:r>
            <a:r>
              <a:rPr sz="1400" i="1" spc="-2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responsabile</a:t>
            </a:r>
            <a:r>
              <a:rPr sz="1400" i="1" spc="-1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della</a:t>
            </a:r>
            <a:r>
              <a:rPr sz="1400" i="1" spc="-2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revisione</a:t>
            </a:r>
            <a:r>
              <a:rPr sz="1400" i="1" spc="-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ed</a:t>
            </a:r>
            <a:r>
              <a:rPr sz="1400" i="1" spc="-2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i</a:t>
            </a:r>
            <a:r>
              <a:rPr sz="1400" i="1" spc="-2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dipendenti</a:t>
            </a:r>
            <a:r>
              <a:rPr sz="1400" i="1" spc="-1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che</a:t>
            </a:r>
            <a:r>
              <a:rPr sz="1400" i="1" spc="-1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hanno</a:t>
            </a:r>
            <a:r>
              <a:rPr sz="1400" i="1" spc="-1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collaborato</a:t>
            </a:r>
            <a:r>
              <a:rPr sz="1400" i="1" spc="-1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all’attività</a:t>
            </a:r>
            <a:r>
              <a:rPr sz="1400" i="1" spc="-1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di</a:t>
            </a:r>
            <a:r>
              <a:rPr sz="1400" i="1" spc="-1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revisione</a:t>
            </a:r>
            <a:r>
              <a:rPr sz="1400" i="1" spc="-10" dirty="0">
                <a:latin typeface="Georgia"/>
                <a:cs typeface="Georgia"/>
              </a:rPr>
              <a:t> contabile</a:t>
            </a:r>
            <a:endParaRPr sz="1400" dirty="0">
              <a:latin typeface="Georgia"/>
              <a:cs typeface="Georgia"/>
            </a:endParaRPr>
          </a:p>
          <a:p>
            <a:pPr marL="48895" marR="5080" algn="just">
              <a:lnSpc>
                <a:spcPct val="131000"/>
              </a:lnSpc>
              <a:spcBef>
                <a:spcPts val="10"/>
              </a:spcBef>
            </a:pPr>
            <a:r>
              <a:rPr sz="1400" i="1" dirty="0">
                <a:latin typeface="Georgia"/>
                <a:cs typeface="Georgia"/>
              </a:rPr>
              <a:t>sono</a:t>
            </a:r>
            <a:r>
              <a:rPr sz="1400" i="1" spc="1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responsabili,</a:t>
            </a:r>
            <a:r>
              <a:rPr sz="1400" i="1" spc="1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in</a:t>
            </a:r>
            <a:r>
              <a:rPr sz="1400" i="1" spc="1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solido</a:t>
            </a:r>
            <a:r>
              <a:rPr sz="1400" i="1" spc="19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tra</a:t>
            </a:r>
            <a:r>
              <a:rPr sz="1400" i="1" spc="1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loro,</a:t>
            </a:r>
            <a:r>
              <a:rPr sz="1400" i="1" spc="1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e</a:t>
            </a:r>
            <a:r>
              <a:rPr sz="1400" i="1" spc="18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con</a:t>
            </a:r>
            <a:r>
              <a:rPr sz="1400" i="1" spc="1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la</a:t>
            </a:r>
            <a:r>
              <a:rPr sz="1400" i="1" spc="18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società</a:t>
            </a:r>
            <a:r>
              <a:rPr sz="1400" i="1" spc="1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di</a:t>
            </a:r>
            <a:r>
              <a:rPr sz="1400" i="1" spc="1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revisione</a:t>
            </a:r>
            <a:r>
              <a:rPr sz="1400" i="1" spc="1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legale,</a:t>
            </a:r>
            <a:r>
              <a:rPr sz="1400" i="1" spc="18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per</a:t>
            </a:r>
            <a:r>
              <a:rPr sz="1400" i="1" spc="1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i</a:t>
            </a:r>
            <a:r>
              <a:rPr sz="1400" i="1" spc="1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danni</a:t>
            </a:r>
            <a:r>
              <a:rPr sz="1400" i="1" spc="1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conseguenti</a:t>
            </a:r>
            <a:r>
              <a:rPr sz="1400" i="1" spc="175" dirty="0">
                <a:latin typeface="Georgia"/>
                <a:cs typeface="Georgia"/>
              </a:rPr>
              <a:t> </a:t>
            </a:r>
            <a:r>
              <a:rPr sz="1400" i="1" spc="-25" dirty="0">
                <a:latin typeface="Georgia"/>
                <a:cs typeface="Georgia"/>
              </a:rPr>
              <a:t>da </a:t>
            </a:r>
            <a:r>
              <a:rPr sz="1400" i="1" dirty="0">
                <a:latin typeface="Georgia"/>
                <a:cs typeface="Georgia"/>
              </a:rPr>
              <a:t>propri</a:t>
            </a:r>
            <a:r>
              <a:rPr sz="1400" i="1" spc="27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inadempimenti</a:t>
            </a:r>
            <a:r>
              <a:rPr sz="1400" i="1" spc="28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o</a:t>
            </a:r>
            <a:r>
              <a:rPr sz="1400" i="1" spc="28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da</a:t>
            </a:r>
            <a:r>
              <a:rPr sz="1400" i="1" spc="2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fatti</a:t>
            </a:r>
            <a:r>
              <a:rPr sz="1400" i="1" spc="2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illeciti</a:t>
            </a:r>
            <a:r>
              <a:rPr sz="1400" i="1" spc="2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nei</a:t>
            </a:r>
            <a:r>
              <a:rPr sz="1400" i="1" spc="2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confronti</a:t>
            </a:r>
            <a:r>
              <a:rPr sz="1400" i="1" spc="2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della</a:t>
            </a:r>
            <a:r>
              <a:rPr sz="1400" i="1" spc="2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società</a:t>
            </a:r>
            <a:r>
              <a:rPr sz="1400" i="1" spc="28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che</a:t>
            </a:r>
            <a:r>
              <a:rPr sz="1400" i="1" spc="27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ha</a:t>
            </a:r>
            <a:r>
              <a:rPr sz="1400" i="1" spc="2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conferito</a:t>
            </a:r>
            <a:r>
              <a:rPr sz="1400" i="1" spc="2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l’incarico</a:t>
            </a:r>
            <a:r>
              <a:rPr sz="1400" i="1" spc="2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e</a:t>
            </a:r>
            <a:r>
              <a:rPr sz="1400" i="1" spc="275" dirty="0">
                <a:latin typeface="Georgia"/>
                <a:cs typeface="Georgia"/>
              </a:rPr>
              <a:t> </a:t>
            </a:r>
            <a:r>
              <a:rPr sz="1400" i="1" spc="-25" dirty="0">
                <a:latin typeface="Georgia"/>
                <a:cs typeface="Georgia"/>
              </a:rPr>
              <a:t>nei </a:t>
            </a:r>
            <a:r>
              <a:rPr sz="1400" i="1" dirty="0">
                <a:latin typeface="Georgia"/>
                <a:cs typeface="Georgia"/>
              </a:rPr>
              <a:t>confronti</a:t>
            </a:r>
            <a:r>
              <a:rPr sz="1400" i="1" spc="8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dei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terzi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danneggiati.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Essi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sono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responsabili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entro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i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limiti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del</a:t>
            </a:r>
            <a:r>
              <a:rPr sz="1400" i="1" spc="9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proprio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contributo</a:t>
            </a:r>
            <a:r>
              <a:rPr sz="1400" i="1" spc="10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effettivo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spc="-25" dirty="0">
                <a:latin typeface="Georgia"/>
                <a:cs typeface="Georgia"/>
              </a:rPr>
              <a:t>al </a:t>
            </a:r>
            <a:r>
              <a:rPr sz="1400" i="1" dirty="0">
                <a:latin typeface="Georgia"/>
                <a:cs typeface="Georgia"/>
              </a:rPr>
              <a:t>danno</a:t>
            </a:r>
            <a:r>
              <a:rPr sz="1400" i="1" spc="-40" dirty="0">
                <a:latin typeface="Georgia"/>
                <a:cs typeface="Georgia"/>
              </a:rPr>
              <a:t> </a:t>
            </a:r>
            <a:r>
              <a:rPr sz="1400" i="1" spc="-10" dirty="0">
                <a:latin typeface="Georgia"/>
                <a:cs typeface="Georgia"/>
              </a:rPr>
              <a:t>cagionato.</a:t>
            </a:r>
            <a:endParaRPr sz="1400" dirty="0">
              <a:latin typeface="Georgia"/>
              <a:cs typeface="Georgia"/>
            </a:endParaRPr>
          </a:p>
          <a:p>
            <a:pPr marL="48895" marR="5080" algn="just">
              <a:lnSpc>
                <a:spcPct val="130700"/>
              </a:lnSpc>
              <a:buFont typeface="Georgia"/>
              <a:buAutoNum type="arabicPeriod" startAt="3"/>
              <a:tabLst>
                <a:tab pos="254000" algn="l"/>
              </a:tabLst>
            </a:pPr>
            <a:r>
              <a:rPr sz="1400" i="1" dirty="0">
                <a:latin typeface="Georgia"/>
                <a:cs typeface="Georgia"/>
              </a:rPr>
              <a:t>L’azione</a:t>
            </a:r>
            <a:r>
              <a:rPr sz="1400" i="1" spc="7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di</a:t>
            </a:r>
            <a:r>
              <a:rPr sz="1400" i="1" spc="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risarcimento</a:t>
            </a:r>
            <a:r>
              <a:rPr sz="1400" i="1" spc="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nei</a:t>
            </a:r>
            <a:r>
              <a:rPr sz="1400" i="1" spc="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confronti</a:t>
            </a:r>
            <a:r>
              <a:rPr sz="1400" i="1" spc="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dei</a:t>
            </a:r>
            <a:r>
              <a:rPr sz="1400" i="1" spc="9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responsabili</a:t>
            </a:r>
            <a:r>
              <a:rPr sz="1400" i="1" spc="7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ai</a:t>
            </a:r>
            <a:r>
              <a:rPr sz="1400" i="1" spc="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sensi</a:t>
            </a:r>
            <a:r>
              <a:rPr sz="1400" i="1" spc="8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del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presente</a:t>
            </a:r>
            <a:r>
              <a:rPr sz="1400" i="1" spc="9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articolo</a:t>
            </a:r>
            <a:r>
              <a:rPr sz="1400" i="1" spc="8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si</a:t>
            </a:r>
            <a:r>
              <a:rPr sz="1400" i="1" spc="8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prescrive</a:t>
            </a:r>
            <a:r>
              <a:rPr sz="1400" i="1" spc="100" dirty="0">
                <a:latin typeface="Georgia"/>
                <a:cs typeface="Georgia"/>
              </a:rPr>
              <a:t> </a:t>
            </a:r>
            <a:r>
              <a:rPr sz="1400" i="1" spc="-25" dirty="0">
                <a:latin typeface="Georgia"/>
                <a:cs typeface="Georgia"/>
              </a:rPr>
              <a:t>nel </a:t>
            </a:r>
            <a:r>
              <a:rPr sz="1400" i="1" dirty="0">
                <a:latin typeface="Georgia"/>
                <a:cs typeface="Georgia"/>
              </a:rPr>
              <a:t>termine</a:t>
            </a:r>
            <a:r>
              <a:rPr sz="1400" i="1" spc="44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di</a:t>
            </a:r>
            <a:r>
              <a:rPr sz="1400" i="1" spc="450" dirty="0"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cinque</a:t>
            </a:r>
            <a:r>
              <a:rPr sz="1400" b="1" i="1" u="sng" spc="4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anni</a:t>
            </a:r>
            <a:r>
              <a:rPr sz="1400" b="1" i="1" u="sng" spc="4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dalla</a:t>
            </a:r>
            <a:r>
              <a:rPr sz="1400" b="1" i="1" u="sng" spc="4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data</a:t>
            </a:r>
            <a:r>
              <a:rPr sz="1400" b="1" i="1" u="sng" spc="4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della</a:t>
            </a:r>
            <a:r>
              <a:rPr sz="1400" b="1" i="1" u="sng" spc="4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relazione</a:t>
            </a:r>
            <a:r>
              <a:rPr sz="1400" b="1" i="1" u="sng" spc="4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di</a:t>
            </a:r>
            <a:r>
              <a:rPr sz="1400" b="1" i="1" u="sng" spc="4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revisione</a:t>
            </a:r>
            <a:r>
              <a:rPr sz="1400" b="1" i="1" spc="42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sul</a:t>
            </a:r>
            <a:r>
              <a:rPr sz="1400" i="1" spc="44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bilancio</a:t>
            </a:r>
            <a:r>
              <a:rPr sz="1400" i="1" spc="45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d’esercizio</a:t>
            </a:r>
            <a:r>
              <a:rPr sz="1400" i="1" spc="459" dirty="0">
                <a:latin typeface="Georgia"/>
                <a:cs typeface="Georgia"/>
              </a:rPr>
              <a:t> </a:t>
            </a:r>
            <a:r>
              <a:rPr sz="1400" i="1" spc="-50" dirty="0">
                <a:latin typeface="Georgia"/>
                <a:cs typeface="Georgia"/>
              </a:rPr>
              <a:t>o</a:t>
            </a:r>
            <a:endParaRPr sz="1400" dirty="0">
              <a:latin typeface="Georgia"/>
              <a:cs typeface="Georgia"/>
            </a:endParaRPr>
          </a:p>
          <a:p>
            <a:pPr marL="48895" algn="just">
              <a:lnSpc>
                <a:spcPct val="100000"/>
              </a:lnSpc>
              <a:spcBef>
                <a:spcPts val="530"/>
              </a:spcBef>
            </a:pPr>
            <a:r>
              <a:rPr sz="1400" i="1" dirty="0">
                <a:latin typeface="Georgia"/>
                <a:cs typeface="Georgia"/>
              </a:rPr>
              <a:t>consolidato</a:t>
            </a:r>
            <a:r>
              <a:rPr sz="1400" i="1" spc="-5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emessa</a:t>
            </a:r>
            <a:r>
              <a:rPr sz="1400" i="1" spc="-4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al</a:t>
            </a:r>
            <a:r>
              <a:rPr sz="1400" i="1" spc="-1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termine</a:t>
            </a:r>
            <a:r>
              <a:rPr sz="1400" i="1" spc="-4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dell’attività</a:t>
            </a:r>
            <a:r>
              <a:rPr sz="1400" i="1" spc="-5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di</a:t>
            </a:r>
            <a:r>
              <a:rPr sz="1400" i="1" spc="-3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revisione</a:t>
            </a:r>
            <a:r>
              <a:rPr sz="1400" i="1" spc="-3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cui</a:t>
            </a:r>
            <a:r>
              <a:rPr sz="1400" i="1" spc="-3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si</a:t>
            </a:r>
            <a:r>
              <a:rPr sz="1400" i="1" spc="-3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riferisce</a:t>
            </a:r>
            <a:r>
              <a:rPr sz="1400" i="1" spc="-15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l’azione</a:t>
            </a:r>
            <a:r>
              <a:rPr sz="1400" i="1" spc="-30" dirty="0">
                <a:latin typeface="Georgia"/>
                <a:cs typeface="Georgia"/>
              </a:rPr>
              <a:t> </a:t>
            </a:r>
            <a:r>
              <a:rPr sz="1400" i="1" dirty="0">
                <a:latin typeface="Georgia"/>
                <a:cs typeface="Georgia"/>
              </a:rPr>
              <a:t>di</a:t>
            </a:r>
            <a:r>
              <a:rPr sz="1400" i="1" spc="-35" dirty="0">
                <a:latin typeface="Georgia"/>
                <a:cs typeface="Georgia"/>
              </a:rPr>
              <a:t> </a:t>
            </a:r>
            <a:r>
              <a:rPr sz="1400" i="1" spc="-10" dirty="0">
                <a:latin typeface="Georgia"/>
                <a:cs typeface="Georgia"/>
              </a:rPr>
              <a:t>risarcimento.</a:t>
            </a:r>
            <a:endParaRPr sz="1400" dirty="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094" y="3309620"/>
            <a:ext cx="8056245" cy="2463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Georgia"/>
                <a:cs typeface="Georgia"/>
              </a:rPr>
              <a:t>Un’attenta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lettura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13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norma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si</a:t>
            </a:r>
            <a:r>
              <a:rPr sz="1600" spc="13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evince</a:t>
            </a:r>
            <a:r>
              <a:rPr sz="1600" spc="13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come</a:t>
            </a:r>
            <a:r>
              <a:rPr sz="1600" spc="13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il</a:t>
            </a:r>
            <a:r>
              <a:rPr sz="1600" spc="12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Legislatore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abbia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equiparato</a:t>
            </a:r>
            <a:r>
              <a:rPr sz="1600" spc="125" dirty="0">
                <a:latin typeface="Georgia"/>
                <a:cs typeface="Georgia"/>
              </a:rPr>
              <a:t>  </a:t>
            </a:r>
            <a:r>
              <a:rPr sz="1600" spc="-25" dirty="0">
                <a:latin typeface="Georgia"/>
                <a:cs typeface="Georgia"/>
              </a:rPr>
              <a:t>la </a:t>
            </a:r>
            <a:r>
              <a:rPr sz="1600" dirty="0">
                <a:latin typeface="Georgia"/>
                <a:cs typeface="Georgia"/>
              </a:rPr>
              <a:t>responsabilità</a:t>
            </a:r>
            <a:r>
              <a:rPr sz="1600" spc="3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degli</a:t>
            </a:r>
            <a:r>
              <a:rPr sz="1600" spc="3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Amministratori</a:t>
            </a:r>
            <a:r>
              <a:rPr sz="1600" spc="3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3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quella</a:t>
            </a:r>
            <a:r>
              <a:rPr sz="1600" spc="3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dei</a:t>
            </a:r>
            <a:r>
              <a:rPr sz="1600" spc="3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revisori</a:t>
            </a:r>
            <a:r>
              <a:rPr sz="1600" spc="3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</a:t>
            </a:r>
            <a:r>
              <a:rPr sz="1600" spc="3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tal</a:t>
            </a:r>
            <a:r>
              <a:rPr sz="1600" spc="3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modo</a:t>
            </a:r>
            <a:r>
              <a:rPr sz="1600" spc="3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ponendo</a:t>
            </a:r>
            <a:r>
              <a:rPr sz="1600" spc="355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sul </a:t>
            </a:r>
            <a:r>
              <a:rPr sz="1600" dirty="0">
                <a:latin typeface="Georgia"/>
                <a:cs typeface="Georgia"/>
              </a:rPr>
              <a:t>medesimo</a:t>
            </a:r>
            <a:r>
              <a:rPr sz="1600" spc="6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piano</a:t>
            </a:r>
            <a:r>
              <a:rPr sz="1600" spc="7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6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condotta</a:t>
            </a:r>
            <a:r>
              <a:rPr sz="1600" spc="6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7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chi</a:t>
            </a:r>
            <a:r>
              <a:rPr sz="1600" spc="6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effettua</a:t>
            </a:r>
            <a:r>
              <a:rPr sz="1600" spc="6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70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malpractice</a:t>
            </a:r>
            <a:r>
              <a:rPr sz="1600" i="1" spc="6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contabili</a:t>
            </a:r>
            <a:r>
              <a:rPr sz="1600" spc="6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7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chi</a:t>
            </a:r>
            <a:r>
              <a:rPr sz="1600" spc="65" dirty="0">
                <a:latin typeface="Georgia"/>
                <a:cs typeface="Georgia"/>
              </a:rPr>
              <a:t>  </a:t>
            </a:r>
            <a:r>
              <a:rPr sz="1600" spc="-25" dirty="0">
                <a:latin typeface="Georgia"/>
                <a:cs typeface="Georgia"/>
              </a:rPr>
              <a:t>le </a:t>
            </a:r>
            <a:r>
              <a:rPr sz="1600" spc="-10" dirty="0">
                <a:latin typeface="Georgia"/>
                <a:cs typeface="Georgia"/>
              </a:rPr>
              <a:t>controlla.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 dirty="0">
              <a:latin typeface="Georgia"/>
              <a:cs typeface="Georgia"/>
            </a:endParaRPr>
          </a:p>
          <a:p>
            <a:pPr marL="12700" marR="5080" algn="just">
              <a:lnSpc>
                <a:spcPct val="100000"/>
              </a:lnSpc>
            </a:pPr>
            <a:r>
              <a:rPr sz="1600" dirty="0">
                <a:latin typeface="Georgia"/>
                <a:cs typeface="Georgia"/>
              </a:rPr>
              <a:t>Questa</a:t>
            </a:r>
            <a:r>
              <a:rPr sz="1600" spc="20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situazione</a:t>
            </a:r>
            <a:r>
              <a:rPr sz="1600" spc="1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porta</a:t>
            </a:r>
            <a:r>
              <a:rPr sz="1600" spc="20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all’instaurarsi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1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contenziosi,</a:t>
            </a:r>
            <a:r>
              <a:rPr sz="1600" spc="2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che</a:t>
            </a:r>
            <a:r>
              <a:rPr sz="1600" spc="2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coinvolgono</a:t>
            </a:r>
            <a:r>
              <a:rPr sz="1600" spc="20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</a:t>
            </a:r>
            <a:r>
              <a:rPr sz="1600" spc="19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professionista </a:t>
            </a:r>
            <a:r>
              <a:rPr sz="1600" dirty="0">
                <a:latin typeface="Georgia"/>
                <a:cs typeface="Georgia"/>
              </a:rPr>
              <a:t>che</a:t>
            </a:r>
            <a:r>
              <a:rPr sz="1600" spc="1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si</a:t>
            </a:r>
            <a:r>
              <a:rPr sz="1600" spc="1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occupa</a:t>
            </a:r>
            <a:r>
              <a:rPr sz="1600" spc="1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1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controllo</a:t>
            </a:r>
            <a:r>
              <a:rPr sz="1600" spc="1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come</a:t>
            </a:r>
            <a:r>
              <a:rPr sz="1600" spc="1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“persona</a:t>
            </a:r>
            <a:r>
              <a:rPr sz="1600" spc="2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informata</a:t>
            </a:r>
            <a:r>
              <a:rPr sz="1600" spc="1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sui</a:t>
            </a:r>
            <a:r>
              <a:rPr sz="1600" spc="2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fatti”</a:t>
            </a:r>
            <a:r>
              <a:rPr sz="1600" spc="1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nella</a:t>
            </a:r>
            <a:r>
              <a:rPr sz="1600" spc="1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stessa</a:t>
            </a:r>
            <a:r>
              <a:rPr sz="1600" spc="2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misura</a:t>
            </a:r>
            <a:r>
              <a:rPr sz="1600" spc="19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degli </a:t>
            </a:r>
            <a:r>
              <a:rPr sz="1600" dirty="0">
                <a:latin typeface="Georgia"/>
                <a:cs typeface="Georgia"/>
              </a:rPr>
              <a:t>amministratori,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quando</a:t>
            </a:r>
            <a:r>
              <a:rPr sz="1600" spc="2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questi</a:t>
            </a:r>
            <a:r>
              <a:rPr sz="1600" spc="2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ultimi,</a:t>
            </a:r>
            <a:r>
              <a:rPr sz="1600" spc="2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</a:t>
            </a:r>
            <a:r>
              <a:rPr sz="1600" spc="2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loro</a:t>
            </a:r>
            <a:r>
              <a:rPr sz="1600" spc="2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agire</a:t>
            </a:r>
            <a:r>
              <a:rPr sz="1600" spc="20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illecito,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potrebbero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aver</a:t>
            </a:r>
            <a:r>
              <a:rPr sz="1600" spc="20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messo</a:t>
            </a:r>
            <a:r>
              <a:rPr sz="1600" spc="20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in </a:t>
            </a:r>
            <a:r>
              <a:rPr sz="1600" dirty="0">
                <a:latin typeface="Georgia"/>
                <a:cs typeface="Georgia"/>
              </a:rPr>
              <a:t>atto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comportamenti</a:t>
            </a:r>
            <a:r>
              <a:rPr sz="1600" spc="3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fraudolenti</a:t>
            </a:r>
            <a:r>
              <a:rPr sz="1600" spc="3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tecniche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particolarmente</a:t>
            </a:r>
            <a:r>
              <a:rPr sz="1600" spc="3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complesse</a:t>
            </a:r>
            <a:r>
              <a:rPr sz="1600" spc="3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difficile </a:t>
            </a:r>
            <a:r>
              <a:rPr sz="1600" dirty="0">
                <a:latin typeface="Georgia"/>
                <a:cs typeface="Georgia"/>
              </a:rPr>
              <a:t>evidenza,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quali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revisore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potrebbe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non</a:t>
            </a:r>
            <a:r>
              <a:rPr sz="1600" spc="-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esserci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consapevolezza.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7190" y="1576527"/>
            <a:ext cx="365569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45" dirty="0"/>
              <a:t> </a:t>
            </a:r>
            <a:r>
              <a:rPr dirty="0"/>
              <a:t>revisione</a:t>
            </a:r>
            <a:r>
              <a:rPr spc="-35" dirty="0"/>
              <a:t> </a:t>
            </a:r>
            <a:r>
              <a:rPr dirty="0"/>
              <a:t>legale</a:t>
            </a:r>
            <a:r>
              <a:rPr spc="-30" dirty="0"/>
              <a:t> </a:t>
            </a:r>
            <a:r>
              <a:rPr dirty="0"/>
              <a:t>dei</a:t>
            </a:r>
            <a:r>
              <a:rPr spc="-20" dirty="0"/>
              <a:t> </a:t>
            </a:r>
            <a:r>
              <a:rPr spc="-10" dirty="0"/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2313" y="2075434"/>
            <a:ext cx="5560695" cy="588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 responsabilità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civile</a:t>
            </a:r>
            <a:r>
              <a:rPr sz="1800" b="1" i="1" spc="4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Considerazioni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sull’articolo</a:t>
            </a:r>
            <a:r>
              <a:rPr sz="1800" b="1" i="1" spc="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15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D.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Lgs.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39/2010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19069" y="5876950"/>
            <a:ext cx="162877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dirty="0">
                <a:latin typeface="Georgia"/>
                <a:cs typeface="Georgia"/>
              </a:rPr>
              <a:t>onere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prova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5" dirty="0"/>
              <a:t> </a:t>
            </a:r>
            <a:r>
              <a:rPr dirty="0"/>
              <a:t>dei</a:t>
            </a:r>
            <a:r>
              <a:rPr spc="-25" dirty="0"/>
              <a:t> </a:t>
            </a:r>
            <a:r>
              <a:rPr spc="-10" dirty="0"/>
              <a:t>conti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3919728" y="4864608"/>
            <a:ext cx="368935" cy="871855"/>
            <a:chOff x="3919728" y="4864608"/>
            <a:chExt cx="368935" cy="871855"/>
          </a:xfrm>
        </p:grpSpPr>
        <p:sp>
          <p:nvSpPr>
            <p:cNvPr id="5" name="object 5"/>
            <p:cNvSpPr/>
            <p:nvPr/>
          </p:nvSpPr>
          <p:spPr>
            <a:xfrm>
              <a:off x="3924300" y="4869180"/>
              <a:ext cx="360045" cy="862965"/>
            </a:xfrm>
            <a:custGeom>
              <a:avLst/>
              <a:gdLst/>
              <a:ahLst/>
              <a:cxnLst/>
              <a:rect l="l" t="t" r="r" b="b"/>
              <a:pathLst>
                <a:path w="360045" h="862964">
                  <a:moveTo>
                    <a:pt x="269748" y="0"/>
                  </a:moveTo>
                  <a:lnTo>
                    <a:pt x="89915" y="0"/>
                  </a:lnTo>
                  <a:lnTo>
                    <a:pt x="89915" y="682752"/>
                  </a:lnTo>
                  <a:lnTo>
                    <a:pt x="0" y="682752"/>
                  </a:lnTo>
                  <a:lnTo>
                    <a:pt x="179832" y="862584"/>
                  </a:lnTo>
                  <a:lnTo>
                    <a:pt x="359663" y="682752"/>
                  </a:lnTo>
                  <a:lnTo>
                    <a:pt x="269748" y="682752"/>
                  </a:lnTo>
                  <a:lnTo>
                    <a:pt x="269748" y="0"/>
                  </a:lnTo>
                  <a:close/>
                </a:path>
              </a:pathLst>
            </a:custGeom>
            <a:solidFill>
              <a:srgbClr val="FF6600">
                <a:alpha val="2784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924300" y="4869180"/>
              <a:ext cx="360045" cy="862965"/>
            </a:xfrm>
            <a:custGeom>
              <a:avLst/>
              <a:gdLst/>
              <a:ahLst/>
              <a:cxnLst/>
              <a:rect l="l" t="t" r="r" b="b"/>
              <a:pathLst>
                <a:path w="360045" h="862964">
                  <a:moveTo>
                    <a:pt x="0" y="682752"/>
                  </a:moveTo>
                  <a:lnTo>
                    <a:pt x="89915" y="682752"/>
                  </a:lnTo>
                  <a:lnTo>
                    <a:pt x="89915" y="0"/>
                  </a:lnTo>
                  <a:lnTo>
                    <a:pt x="269748" y="0"/>
                  </a:lnTo>
                  <a:lnTo>
                    <a:pt x="269748" y="682752"/>
                  </a:lnTo>
                  <a:lnTo>
                    <a:pt x="359663" y="682752"/>
                  </a:lnTo>
                  <a:lnTo>
                    <a:pt x="179832" y="862584"/>
                  </a:lnTo>
                  <a:lnTo>
                    <a:pt x="0" y="682752"/>
                  </a:lnTo>
                  <a:close/>
                </a:path>
              </a:pathLst>
            </a:custGeom>
            <a:ln w="9143">
              <a:solidFill>
                <a:srgbClr val="FF66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-67259" y="1917318"/>
            <a:ext cx="8056245" cy="28340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4145" marR="2962275" algn="just">
              <a:lnSpc>
                <a:spcPct val="105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 responsabilità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civile</a:t>
            </a:r>
            <a:r>
              <a:rPr sz="1800" b="1" i="1" spc="4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Considerazioni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sulla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civile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377190" marR="5080" indent="-365125" algn="just">
              <a:lnSpc>
                <a:spcPct val="114399"/>
              </a:lnSpc>
              <a:spcBef>
                <a:spcPts val="780"/>
              </a:spcBef>
              <a:buClr>
                <a:srgbClr val="C00000"/>
              </a:buClr>
              <a:buFont typeface="Wingdings"/>
              <a:buChar char=""/>
              <a:tabLst>
                <a:tab pos="377825" algn="l"/>
              </a:tabLst>
            </a:pPr>
            <a:r>
              <a:rPr sz="1600" i="1" dirty="0">
                <a:latin typeface="Georgia"/>
                <a:cs typeface="Georgia"/>
              </a:rPr>
              <a:t>Identificare</a:t>
            </a:r>
            <a:r>
              <a:rPr sz="1600" i="1" spc="459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il</a:t>
            </a:r>
            <a:r>
              <a:rPr sz="1600" i="1" spc="470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comportamento</a:t>
            </a:r>
            <a:r>
              <a:rPr sz="1600" i="1" spc="459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(o</a:t>
            </a:r>
            <a:r>
              <a:rPr sz="1600" i="1" spc="465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l’omissione)</a:t>
            </a:r>
            <a:r>
              <a:rPr sz="1600" i="1" spc="475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465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470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che</a:t>
            </a:r>
            <a:r>
              <a:rPr sz="1600" i="1" spc="465" dirty="0">
                <a:latin typeface="Georgia"/>
                <a:cs typeface="Georgia"/>
              </a:rPr>
              <a:t>  </a:t>
            </a:r>
            <a:r>
              <a:rPr sz="1600" i="1" spc="-10" dirty="0">
                <a:latin typeface="Georgia"/>
                <a:cs typeface="Georgia"/>
              </a:rPr>
              <a:t>genera </a:t>
            </a:r>
            <a:r>
              <a:rPr sz="1600" i="1" dirty="0">
                <a:latin typeface="Georgia"/>
                <a:cs typeface="Georgia"/>
              </a:rPr>
              <a:t>responsabilità,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ossia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violazione</a:t>
            </a:r>
            <a:r>
              <a:rPr sz="1600" i="1" spc="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obblighi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specifici</a:t>
            </a:r>
            <a:r>
              <a:rPr sz="1600" i="1" spc="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violazione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dei</a:t>
            </a:r>
            <a:r>
              <a:rPr sz="1600" i="1" spc="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Principi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di </a:t>
            </a:r>
            <a:r>
              <a:rPr sz="1600" i="1" spc="-10" dirty="0">
                <a:latin typeface="Georgia"/>
                <a:cs typeface="Georgia"/>
              </a:rPr>
              <a:t>Revisione</a:t>
            </a:r>
            <a:endParaRPr sz="1600" dirty="0">
              <a:latin typeface="Georgia"/>
              <a:cs typeface="Georgia"/>
            </a:endParaRPr>
          </a:p>
          <a:p>
            <a:pPr marL="377190" indent="-365125">
              <a:lnSpc>
                <a:spcPct val="100000"/>
              </a:lnSpc>
              <a:spcBef>
                <a:spcPts val="1490"/>
              </a:spcBef>
              <a:buClr>
                <a:srgbClr val="C00000"/>
              </a:buClr>
              <a:buFont typeface="Wingdings"/>
              <a:buChar char=""/>
              <a:tabLst>
                <a:tab pos="376555" algn="l"/>
                <a:tab pos="377825" algn="l"/>
              </a:tabLst>
            </a:pPr>
            <a:r>
              <a:rPr sz="1600" i="1" spc="-10" dirty="0">
                <a:latin typeface="Georgia"/>
                <a:cs typeface="Georgia"/>
              </a:rPr>
              <a:t>Accertare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il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danno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causato</a:t>
            </a:r>
            <a:endParaRPr sz="1600" dirty="0">
              <a:latin typeface="Georgia"/>
              <a:cs typeface="Georgia"/>
            </a:endParaRPr>
          </a:p>
          <a:p>
            <a:pPr marL="377190" indent="-365125">
              <a:lnSpc>
                <a:spcPct val="100000"/>
              </a:lnSpc>
              <a:spcBef>
                <a:spcPts val="1475"/>
              </a:spcBef>
              <a:buClr>
                <a:srgbClr val="C00000"/>
              </a:buClr>
              <a:buFont typeface="Wingdings"/>
              <a:buChar char=""/>
              <a:tabLst>
                <a:tab pos="376555" algn="l"/>
                <a:tab pos="377825" algn="l"/>
              </a:tabLst>
            </a:pPr>
            <a:r>
              <a:rPr sz="1600" i="1" spc="-10" dirty="0">
                <a:latin typeface="Georgia"/>
                <a:cs typeface="Georgia"/>
              </a:rPr>
              <a:t>Stabilire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l’esistenza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nesso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causale</a:t>
            </a:r>
            <a:endParaRPr sz="1600" dirty="0">
              <a:latin typeface="Georgia"/>
              <a:cs typeface="Georgia"/>
            </a:endParaRPr>
          </a:p>
          <a:p>
            <a:pPr marL="377190" indent="-365125">
              <a:lnSpc>
                <a:spcPct val="100000"/>
              </a:lnSpc>
              <a:spcBef>
                <a:spcPts val="1480"/>
              </a:spcBef>
              <a:buClr>
                <a:srgbClr val="C00000"/>
              </a:buClr>
              <a:buFont typeface="Wingdings"/>
              <a:buChar char=""/>
              <a:tabLst>
                <a:tab pos="376555" algn="l"/>
                <a:tab pos="377825" algn="l"/>
              </a:tabLst>
            </a:pPr>
            <a:r>
              <a:rPr sz="1600" i="1" spc="-10" dirty="0">
                <a:latin typeface="Georgia"/>
                <a:cs typeface="Georgia"/>
              </a:rPr>
              <a:t>Verificare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l’assenza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elementi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interruttivi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nesso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causale</a:t>
            </a:r>
            <a:endParaRPr sz="1600" dirty="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8844" y="3252292"/>
            <a:ext cx="7616825" cy="19767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Georgia"/>
                <a:cs typeface="Georgia"/>
              </a:rPr>
              <a:t>Nei</a:t>
            </a:r>
            <a:r>
              <a:rPr sz="1600" spc="-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rapporti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interni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tra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debitori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sociali,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responsabilità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legale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spc="-50" dirty="0">
                <a:latin typeface="Georgia"/>
                <a:cs typeface="Georgia"/>
              </a:rPr>
              <a:t>è</a:t>
            </a:r>
            <a:endParaRPr sz="16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Georgia"/>
                <a:cs typeface="Georgia"/>
              </a:rPr>
              <a:t>limitata,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contributo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effettivo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</a:t>
            </a:r>
            <a:r>
              <a:rPr sz="1600" spc="-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danno</a:t>
            </a:r>
            <a:r>
              <a:rPr sz="1600" spc="-6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cagionato.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Georgia"/>
                <a:cs typeface="Georgia"/>
              </a:rPr>
              <a:t>Rimane</a:t>
            </a:r>
            <a:r>
              <a:rPr sz="1600" spc="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solidarietà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revisore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gli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amministratori </a:t>
            </a:r>
            <a:r>
              <a:rPr sz="1600" dirty="0">
                <a:latin typeface="Georgia"/>
                <a:cs typeface="Georgia"/>
              </a:rPr>
              <a:t>nei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confronti: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buClr>
                <a:srgbClr val="FF6600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della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che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lo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incaricato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legale,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buClr>
                <a:srgbClr val="FF6600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dei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soci,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buClr>
                <a:srgbClr val="FF6600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dei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terzi</a:t>
            </a:r>
            <a:endParaRPr sz="16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Georgia"/>
                <a:cs typeface="Georgia"/>
              </a:rPr>
              <a:t>per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danni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derivanti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dall’inadempimento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proprio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dovere.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727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0" dirty="0"/>
              <a:t> </a:t>
            </a:r>
            <a:r>
              <a:rPr dirty="0"/>
              <a:t>dei</a:t>
            </a:r>
            <a:r>
              <a:rPr spc="-15" dirty="0"/>
              <a:t> </a:t>
            </a:r>
            <a:r>
              <a:rPr spc="-10" dirty="0"/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4414" y="1977009"/>
            <a:ext cx="7945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civile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–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solidarietà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per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il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risarcimento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del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danno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469265" y="1828800"/>
            <a:ext cx="8205470" cy="4392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 err="1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civile</a:t>
            </a:r>
            <a:r>
              <a:rPr lang="it-IT"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3625215" marR="402590" indent="-3141980">
              <a:lnSpc>
                <a:spcPct val="114399"/>
              </a:lnSpc>
              <a:spcBef>
                <a:spcPts val="925"/>
              </a:spcBef>
            </a:pP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Dall’esperienza</a:t>
            </a:r>
            <a:r>
              <a:rPr lang="it-IT" sz="1600" u="sng" spc="-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in</a:t>
            </a:r>
            <a:r>
              <a:rPr lang="it-IT" sz="1600" u="sng" spc="-4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materia</a:t>
            </a:r>
            <a:r>
              <a:rPr lang="it-IT" sz="1600" u="sng" spc="-10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di</a:t>
            </a:r>
            <a:r>
              <a:rPr lang="it-IT" sz="1600" u="sng" spc="-40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spc="-10" dirty="0">
                <a:solidFill>
                  <a:schemeClr val="tx1"/>
                </a:solidFill>
                <a:effectLst/>
                <a:latin typeface="Georgia"/>
                <a:cs typeface="Georgia"/>
              </a:rPr>
              <a:t>contenzioso</a:t>
            </a:r>
            <a:r>
              <a:rPr lang="it-IT" sz="1600" u="sng" spc="-3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per</a:t>
            </a:r>
            <a:r>
              <a:rPr lang="it-IT" sz="1600" u="sng" spc="-5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responsabilità</a:t>
            </a:r>
            <a:r>
              <a:rPr lang="it-IT" sz="1600" u="sng" spc="-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del</a:t>
            </a:r>
            <a:r>
              <a:rPr lang="it-IT" sz="1600" u="sng" spc="-2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revisore</a:t>
            </a:r>
            <a:r>
              <a:rPr lang="it-IT" sz="1600" u="sng" spc="-30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si</a:t>
            </a:r>
            <a:r>
              <a:rPr lang="it-IT" sz="1600" u="sng" spc="-4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nota</a:t>
            </a:r>
            <a:r>
              <a:rPr lang="it-IT" sz="1600" u="sng" spc="-4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spc="-2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la </a:t>
            </a:r>
            <a:r>
              <a:rPr lang="it-IT" sz="1600" u="sng" dirty="0">
                <a:solidFill>
                  <a:schemeClr val="tx1"/>
                </a:solidFill>
                <a:effectLst/>
                <a:latin typeface="Georgia"/>
                <a:cs typeface="Georgia"/>
              </a:rPr>
              <a:t>tendenza</a:t>
            </a:r>
            <a:r>
              <a:rPr lang="it-IT" sz="1600" u="sng" spc="-60" dirty="0">
                <a:solidFill>
                  <a:schemeClr val="tx1"/>
                </a:solidFill>
                <a:effectLst/>
                <a:latin typeface="Georgia"/>
                <a:cs typeface="Georgia"/>
              </a:rPr>
              <a:t> </a:t>
            </a:r>
            <a:r>
              <a:rPr lang="it-IT" sz="1600" u="sng" spc="-25" dirty="0">
                <a:solidFill>
                  <a:schemeClr val="tx1"/>
                </a:solidFill>
                <a:effectLst/>
                <a:latin typeface="Georgia"/>
                <a:cs typeface="Georgia"/>
              </a:rPr>
              <a:t>a:</a:t>
            </a:r>
            <a:endParaRPr lang="it-IT" sz="1600" u="sng" dirty="0">
              <a:solidFill>
                <a:schemeClr val="tx1"/>
              </a:solidFill>
              <a:effectLst/>
              <a:latin typeface="Georgia"/>
              <a:cs typeface="Georgia"/>
            </a:endParaRPr>
          </a:p>
          <a:p>
            <a:pPr marL="473075" indent="-38163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Font typeface="Arial"/>
              <a:buChar char="•"/>
              <a:tabLst>
                <a:tab pos="473075" algn="l"/>
                <a:tab pos="473709" algn="l"/>
              </a:tabLst>
            </a:pP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non</a:t>
            </a:r>
            <a:r>
              <a:rPr sz="1600" i="1" u="sng" spc="-1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comprendere il</a:t>
            </a:r>
            <a:r>
              <a:rPr sz="1600" i="1" u="sng" spc="-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ruolo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finalità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dell’attività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revisione;</a:t>
            </a:r>
            <a:endParaRPr sz="1600" dirty="0">
              <a:latin typeface="Georgia"/>
              <a:cs typeface="Georgia"/>
            </a:endParaRPr>
          </a:p>
          <a:p>
            <a:pPr marL="473075" indent="-381635">
              <a:lnSpc>
                <a:spcPct val="100000"/>
              </a:lnSpc>
              <a:spcBef>
                <a:spcPts val="290"/>
              </a:spcBef>
              <a:buClr>
                <a:srgbClr val="C00000"/>
              </a:buClr>
              <a:buFont typeface="Arial"/>
              <a:buChar char="•"/>
              <a:tabLst>
                <a:tab pos="473075" algn="l"/>
                <a:tab pos="473709" algn="l"/>
              </a:tabLst>
            </a:pP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confondere il</a:t>
            </a:r>
            <a:r>
              <a:rPr sz="1600" i="1" u="sng" spc="-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ruolo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responsabilità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quelli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Collegio</a:t>
            </a:r>
            <a:r>
              <a:rPr sz="1600" i="1" spc="-10" dirty="0">
                <a:latin typeface="Georgia"/>
                <a:cs typeface="Georgia"/>
              </a:rPr>
              <a:t> Sindacale;</a:t>
            </a:r>
            <a:endParaRPr sz="1600" dirty="0">
              <a:latin typeface="Georgia"/>
              <a:cs typeface="Georgia"/>
            </a:endParaRPr>
          </a:p>
          <a:p>
            <a:pPr marL="473075" indent="-381635">
              <a:lnSpc>
                <a:spcPct val="100000"/>
              </a:lnSpc>
              <a:spcBef>
                <a:spcPts val="280"/>
              </a:spcBef>
              <a:buClr>
                <a:srgbClr val="C00000"/>
              </a:buClr>
              <a:buFont typeface="Arial"/>
              <a:buChar char="•"/>
              <a:tabLst>
                <a:tab pos="473075" algn="l"/>
                <a:tab pos="473709" algn="l"/>
              </a:tabLst>
            </a:pPr>
            <a:r>
              <a:rPr sz="1600" i="1" dirty="0">
                <a:latin typeface="Georgia"/>
                <a:cs typeface="Georgia"/>
              </a:rPr>
              <a:t>attribuire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ruolo</a:t>
            </a:r>
            <a:r>
              <a:rPr sz="1600" i="1" u="sng" spc="-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specifico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controllo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continuativo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corso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d’anno;</a:t>
            </a:r>
            <a:endParaRPr sz="1600" dirty="0">
              <a:latin typeface="Georgia"/>
              <a:cs typeface="Georgia"/>
            </a:endParaRPr>
          </a:p>
          <a:p>
            <a:pPr marL="473075" marR="5080" indent="-381000">
              <a:lnSpc>
                <a:spcPts val="2210"/>
              </a:lnSpc>
              <a:spcBef>
                <a:spcPts val="105"/>
              </a:spcBef>
              <a:buClr>
                <a:srgbClr val="C00000"/>
              </a:buClr>
              <a:buFont typeface="Arial"/>
              <a:buChar char="•"/>
              <a:tabLst>
                <a:tab pos="473075" algn="l"/>
                <a:tab pos="473709" algn="l"/>
              </a:tabLst>
            </a:pPr>
            <a:r>
              <a:rPr sz="1600" i="1" dirty="0">
                <a:latin typeface="Georgia"/>
                <a:cs typeface="Georgia"/>
              </a:rPr>
              <a:t>attribuire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dovere</a:t>
            </a:r>
            <a:r>
              <a:rPr sz="1600" i="1" u="sng" spc="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di</a:t>
            </a:r>
            <a:r>
              <a:rPr sz="1600" i="1" u="sng" spc="5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iniziativa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intervento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qualsiasi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situazione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scostamento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rispetto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alle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norme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legge</a:t>
            </a:r>
            <a:endParaRPr sz="1600" dirty="0">
              <a:latin typeface="Georgia"/>
              <a:cs typeface="Georgia"/>
            </a:endParaRPr>
          </a:p>
          <a:p>
            <a:pPr marL="2115820">
              <a:lnSpc>
                <a:spcPct val="100000"/>
              </a:lnSpc>
              <a:spcBef>
                <a:spcPts val="1355"/>
              </a:spcBef>
            </a:pP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Il</a:t>
            </a:r>
            <a:r>
              <a:rPr sz="1600" u="sng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revisore</a:t>
            </a:r>
            <a:r>
              <a:rPr sz="1600" u="sng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è</a:t>
            </a:r>
            <a:r>
              <a:rPr sz="1600" u="sng" spc="-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inadempiente o</a:t>
            </a:r>
            <a:r>
              <a:rPr sz="1600" u="sng" spc="-5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in</a:t>
            </a:r>
            <a:r>
              <a:rPr sz="1600" u="sng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errore</a:t>
            </a:r>
            <a:r>
              <a:rPr sz="1600" u="sng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solo</a:t>
            </a:r>
            <a:r>
              <a:rPr sz="1600" u="sng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spc="-25" dirty="0">
                <a:solidFill>
                  <a:schemeClr val="tx1"/>
                </a:solidFill>
                <a:latin typeface="Georgia"/>
                <a:cs typeface="Georgia"/>
              </a:rPr>
              <a:t>se:</a:t>
            </a:r>
            <a:endParaRPr sz="1600" u="sng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92075" marR="6350">
              <a:lnSpc>
                <a:spcPct val="114999"/>
              </a:lnSpc>
              <a:spcBef>
                <a:spcPts val="290"/>
              </a:spcBef>
            </a:pPr>
            <a:r>
              <a:rPr sz="1600" dirty="0">
                <a:latin typeface="Georgia"/>
                <a:cs typeface="Georgia"/>
              </a:rPr>
              <a:t>è</a:t>
            </a:r>
            <a:r>
              <a:rPr sz="1600" spc="1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venuto</a:t>
            </a:r>
            <a:r>
              <a:rPr sz="1600" spc="2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meno</a:t>
            </a:r>
            <a:r>
              <a:rPr sz="1600" spc="2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ai</a:t>
            </a:r>
            <a:r>
              <a:rPr sz="1600" spc="2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doveri</a:t>
            </a:r>
            <a:r>
              <a:rPr sz="1600" spc="2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specifici</a:t>
            </a:r>
            <a:r>
              <a:rPr sz="1600" spc="20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attribuiti</a:t>
            </a:r>
            <a:r>
              <a:rPr sz="1600" spc="2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per</a:t>
            </a:r>
            <a:r>
              <a:rPr sz="1600" spc="2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legge</a:t>
            </a:r>
            <a:r>
              <a:rPr sz="1600" spc="20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2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non</a:t>
            </a:r>
            <a:r>
              <a:rPr sz="1600" spc="2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</a:t>
            </a:r>
            <a:r>
              <a:rPr sz="1600" spc="2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applicato</a:t>
            </a:r>
            <a:r>
              <a:rPr sz="1600" spc="2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2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</a:t>
            </a:r>
            <a:r>
              <a:rPr sz="1600" spc="204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applicato erroneamente</a:t>
            </a:r>
            <a:r>
              <a:rPr sz="1600" dirty="0">
                <a:latin typeface="Georgia"/>
                <a:cs typeface="Georgia"/>
              </a:rPr>
              <a:t> 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principi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(e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ciò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determinato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un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danno)</a:t>
            </a:r>
            <a:endParaRPr sz="1600" dirty="0">
              <a:latin typeface="Georgia"/>
              <a:cs typeface="Georgia"/>
            </a:endParaRPr>
          </a:p>
          <a:p>
            <a:pPr marL="2672715">
              <a:lnSpc>
                <a:spcPct val="100000"/>
              </a:lnSpc>
              <a:spcBef>
                <a:spcPts val="875"/>
              </a:spcBef>
            </a:pP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Il</a:t>
            </a:r>
            <a:r>
              <a:rPr sz="1600" u="sng" spc="-5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revisore</a:t>
            </a:r>
            <a:r>
              <a:rPr sz="1600" u="sng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non</a:t>
            </a:r>
            <a:r>
              <a:rPr sz="1600" u="sng" spc="-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è</a:t>
            </a:r>
            <a:r>
              <a:rPr sz="1600" u="sng" spc="-6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dirty="0">
                <a:solidFill>
                  <a:schemeClr val="tx1"/>
                </a:solidFill>
                <a:latin typeface="Georgia"/>
                <a:cs typeface="Georgia"/>
              </a:rPr>
              <a:t>responsabile</a:t>
            </a:r>
            <a:r>
              <a:rPr sz="1600" u="sng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u="sng" spc="-25" dirty="0">
                <a:solidFill>
                  <a:schemeClr val="tx1"/>
                </a:solidFill>
                <a:latin typeface="Georgia"/>
                <a:cs typeface="Georgia"/>
              </a:rPr>
              <a:t>se:</a:t>
            </a:r>
            <a:endParaRPr sz="1600" u="sng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92075" marR="5715">
              <a:lnSpc>
                <a:spcPct val="114999"/>
              </a:lnSpc>
              <a:spcBef>
                <a:spcPts val="290"/>
              </a:spcBef>
            </a:pPr>
            <a:r>
              <a:rPr sz="1600" dirty="0">
                <a:latin typeface="Georgia"/>
                <a:cs typeface="Georgia"/>
              </a:rPr>
              <a:t>non</a:t>
            </a:r>
            <a:r>
              <a:rPr sz="1600" spc="25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</a:t>
            </a:r>
            <a:r>
              <a:rPr sz="1600" spc="25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potuto</a:t>
            </a:r>
            <a:r>
              <a:rPr sz="1600" spc="2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conoscere</a:t>
            </a:r>
            <a:r>
              <a:rPr sz="1600" spc="2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25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identificare</a:t>
            </a:r>
            <a:r>
              <a:rPr sz="1600" spc="2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fatti</a:t>
            </a:r>
            <a:r>
              <a:rPr sz="1600" spc="2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fraudolenti</a:t>
            </a:r>
            <a:r>
              <a:rPr sz="1600" spc="25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25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errori</a:t>
            </a:r>
            <a:r>
              <a:rPr sz="1600" spc="2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riflessi</a:t>
            </a:r>
            <a:r>
              <a:rPr sz="1600" spc="2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</a:t>
            </a:r>
            <a:r>
              <a:rPr sz="1600" spc="2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bilancio</a:t>
            </a:r>
            <a:r>
              <a:rPr sz="1600" spc="275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di </a:t>
            </a:r>
            <a:r>
              <a:rPr sz="1600" dirty="0">
                <a:latin typeface="Georgia"/>
                <a:cs typeface="Georgia"/>
              </a:rPr>
              <a:t>esercizio,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malgrado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diligente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applicazione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dei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principi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revisione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9291" y="1329308"/>
            <a:ext cx="36506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0" dirty="0"/>
              <a:t> </a:t>
            </a:r>
            <a:r>
              <a:rPr dirty="0"/>
              <a:t>dei</a:t>
            </a:r>
            <a:r>
              <a:rPr spc="-15" dirty="0"/>
              <a:t> </a:t>
            </a:r>
            <a:r>
              <a:rPr spc="-10" dirty="0"/>
              <a:t>conti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6917" y="2834386"/>
            <a:ext cx="58483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i="1" dirty="0">
                <a:solidFill>
                  <a:srgbClr val="000000"/>
                </a:solidFill>
                <a:latin typeface="Georgia"/>
                <a:cs typeface="Georgia"/>
              </a:rPr>
              <a:t>LA</a:t>
            </a:r>
            <a:r>
              <a:rPr sz="2800" i="1" spc="-80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2800" i="1" spc="-10" dirty="0">
                <a:solidFill>
                  <a:srgbClr val="000000"/>
                </a:solidFill>
                <a:latin typeface="Georgia"/>
                <a:cs typeface="Georgia"/>
              </a:rPr>
              <a:t>RESPONSABILITA’</a:t>
            </a:r>
            <a:r>
              <a:rPr sz="2800" i="1" spc="-45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2800" i="1" spc="-10" dirty="0">
                <a:solidFill>
                  <a:srgbClr val="000000"/>
                </a:solidFill>
                <a:latin typeface="Georgia"/>
                <a:cs typeface="Georgia"/>
              </a:rPr>
              <a:t>PENALE</a:t>
            </a:r>
            <a:endParaRPr sz="28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90415" y="4114927"/>
            <a:ext cx="13265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i="1" spc="-10" dirty="0">
                <a:solidFill>
                  <a:srgbClr val="FFFFFF"/>
                </a:solidFill>
                <a:latin typeface="Georgia"/>
                <a:cs typeface="Georgia"/>
              </a:rPr>
              <a:t>trativa</a:t>
            </a:r>
            <a:endParaRPr sz="2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541" y="2015109"/>
            <a:ext cx="5905500" cy="9566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PENALE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65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Georgia"/>
                <a:cs typeface="Georgia"/>
              </a:rPr>
              <a:t>Reati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rilevanti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nell’ambito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dell’attività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revisione,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particolare: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541" y="3746372"/>
            <a:ext cx="7884795" cy="9029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4320" indent="-262255">
              <a:lnSpc>
                <a:spcPct val="100000"/>
              </a:lnSpc>
              <a:spcBef>
                <a:spcPts val="95"/>
              </a:spcBef>
              <a:buClr>
                <a:srgbClr val="C00000"/>
              </a:buClr>
              <a:buFont typeface="Arial"/>
              <a:buChar char="•"/>
              <a:tabLst>
                <a:tab pos="274320" algn="l"/>
                <a:tab pos="274955" algn="l"/>
              </a:tabLst>
            </a:pPr>
            <a:r>
              <a:rPr sz="1600" dirty="0">
                <a:latin typeface="Georgia"/>
                <a:cs typeface="Georgia"/>
              </a:rPr>
              <a:t>Reati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societari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(artt.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2621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seguenti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codice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civile; artt.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27-</a:t>
            </a:r>
            <a:r>
              <a:rPr sz="1600" spc="-20" dirty="0">
                <a:latin typeface="Georgia"/>
                <a:cs typeface="Georgia"/>
              </a:rPr>
              <a:t>28-</a:t>
            </a:r>
            <a:r>
              <a:rPr sz="1600" spc="-10" dirty="0">
                <a:latin typeface="Georgia"/>
                <a:cs typeface="Georgia"/>
              </a:rPr>
              <a:t>30-</a:t>
            </a:r>
            <a:r>
              <a:rPr sz="1600" dirty="0">
                <a:latin typeface="Georgia"/>
                <a:cs typeface="Georgia"/>
              </a:rPr>
              <a:t>31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D.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Lgs.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39/2010)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buClr>
                <a:srgbClr val="C00000"/>
              </a:buClr>
              <a:buFont typeface="Arial"/>
              <a:buChar char="•"/>
            </a:pPr>
            <a:endParaRPr sz="1800" dirty="0">
              <a:latin typeface="Georgia"/>
              <a:cs typeface="Georgia"/>
            </a:endParaRPr>
          </a:p>
          <a:p>
            <a:pPr marL="274320" indent="-262255">
              <a:lnSpc>
                <a:spcPct val="100000"/>
              </a:lnSpc>
              <a:spcBef>
                <a:spcPts val="1025"/>
              </a:spcBef>
              <a:buClr>
                <a:srgbClr val="C00000"/>
              </a:buClr>
              <a:buFont typeface="Arial"/>
              <a:buChar char="•"/>
              <a:tabLst>
                <a:tab pos="274320" algn="l"/>
                <a:tab pos="274955" algn="l"/>
              </a:tabLst>
            </a:pPr>
            <a:r>
              <a:rPr sz="1600" dirty="0">
                <a:latin typeface="Georgia"/>
                <a:cs typeface="Georgia"/>
              </a:rPr>
              <a:t>Reati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fallimentari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(bancarotta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semplice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/</a:t>
            </a:r>
            <a:r>
              <a:rPr sz="1600" spc="-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bancarotta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fraudolenta)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7271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0" dirty="0"/>
              <a:t> </a:t>
            </a:r>
            <a:r>
              <a:rPr dirty="0"/>
              <a:t>dei</a:t>
            </a:r>
            <a:r>
              <a:rPr spc="-15" dirty="0"/>
              <a:t> </a:t>
            </a:r>
            <a:r>
              <a:rPr spc="-10" dirty="0"/>
              <a:t>conti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6969" y="1935861"/>
            <a:ext cx="8134350" cy="372704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i="1" dirty="0">
                <a:solidFill>
                  <a:schemeClr val="tx1"/>
                </a:solidFill>
                <a:latin typeface="Georgia"/>
                <a:cs typeface="Georgia"/>
              </a:rPr>
              <a:t>Le</a:t>
            </a:r>
            <a:r>
              <a:rPr sz="20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2000" b="1" i="1" dirty="0">
                <a:solidFill>
                  <a:schemeClr val="tx1"/>
                </a:solidFill>
                <a:latin typeface="Georgia"/>
                <a:cs typeface="Georgia"/>
              </a:rPr>
              <a:t>sanzioni</a:t>
            </a:r>
            <a:r>
              <a:rPr sz="20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2000" b="1" i="1" spc="-10" dirty="0">
                <a:solidFill>
                  <a:schemeClr val="tx1"/>
                </a:solidFill>
                <a:latin typeface="Georgia"/>
                <a:cs typeface="Georgia"/>
              </a:rPr>
              <a:t>penali</a:t>
            </a:r>
            <a:endParaRPr sz="2000" dirty="0">
              <a:solidFill>
                <a:schemeClr val="tx1"/>
              </a:solidFill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100" dirty="0">
              <a:latin typeface="Georgia"/>
              <a:cs typeface="Georgia"/>
            </a:endParaRPr>
          </a:p>
          <a:p>
            <a:pPr marL="378460" marR="5080" indent="-287020" algn="just">
              <a:lnSpc>
                <a:spcPct val="100000"/>
              </a:lnSpc>
              <a:buFont typeface="Wingdings"/>
              <a:buChar char=""/>
              <a:tabLst>
                <a:tab pos="378460" algn="l"/>
              </a:tabLst>
            </a:pPr>
            <a:r>
              <a:rPr sz="1600" dirty="0">
                <a:latin typeface="Georgia"/>
                <a:cs typeface="Georgia"/>
              </a:rPr>
              <a:t>Il</a:t>
            </a:r>
            <a:r>
              <a:rPr sz="1600" spc="7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D.lgs.</a:t>
            </a:r>
            <a:r>
              <a:rPr sz="1600" spc="8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n.</a:t>
            </a:r>
            <a:r>
              <a:rPr sz="1600" spc="8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39/2010,</a:t>
            </a:r>
            <a:r>
              <a:rPr sz="1600" spc="8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oltre</a:t>
            </a:r>
            <a:r>
              <a:rPr sz="1600" spc="8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a</a:t>
            </a:r>
            <a:r>
              <a:rPr sz="1600" spc="8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sanzioni</a:t>
            </a:r>
            <a:r>
              <a:rPr sz="1600" spc="9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8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natura</a:t>
            </a:r>
            <a:r>
              <a:rPr sz="1600" spc="8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amministrativa,</a:t>
            </a:r>
            <a:r>
              <a:rPr sz="1600" spc="8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prevede</a:t>
            </a:r>
            <a:r>
              <a:rPr sz="1600" spc="85" dirty="0">
                <a:latin typeface="Georgia"/>
                <a:cs typeface="Georgia"/>
              </a:rPr>
              <a:t>  </a:t>
            </a:r>
            <a:r>
              <a:rPr sz="1600" spc="-10" dirty="0">
                <a:latin typeface="Georgia"/>
                <a:cs typeface="Georgia"/>
              </a:rPr>
              <a:t>anche </a:t>
            </a:r>
            <a:r>
              <a:rPr sz="1600" dirty="0">
                <a:latin typeface="Georgia"/>
                <a:cs typeface="Georgia"/>
              </a:rPr>
              <a:t>specifiche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fattispecie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reato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penale,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l’accorpamento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riformulazione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figure </a:t>
            </a:r>
            <a:r>
              <a:rPr sz="1600" dirty="0">
                <a:latin typeface="Georgia"/>
                <a:cs typeface="Georgia"/>
              </a:rPr>
              <a:t>criminose,</a:t>
            </a:r>
            <a:r>
              <a:rPr sz="1600" spc="2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già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presenti</a:t>
            </a:r>
            <a:r>
              <a:rPr sz="1600" spc="2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codice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civile</a:t>
            </a:r>
            <a:r>
              <a:rPr sz="1600" spc="2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TUIF.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principali</a:t>
            </a:r>
            <a:r>
              <a:rPr sz="1600" spc="2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fattispecie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penali </a:t>
            </a:r>
            <a:r>
              <a:rPr sz="1600" dirty="0">
                <a:latin typeface="Georgia"/>
                <a:cs typeface="Georgia"/>
              </a:rPr>
              <a:t>considerate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per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revisori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sono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seguenti: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Wingdings"/>
              <a:buChar char=""/>
            </a:pPr>
            <a:endParaRPr sz="1500" dirty="0">
              <a:latin typeface="Georgia"/>
              <a:cs typeface="Georgia"/>
            </a:endParaRPr>
          </a:p>
          <a:p>
            <a:pPr marL="815340" marR="6350" lvl="1" indent="-457200">
              <a:lnSpc>
                <a:spcPct val="114399"/>
              </a:lnSpc>
              <a:buClr>
                <a:srgbClr val="C00000"/>
              </a:buClr>
              <a:buAutoNum type="alphaLcParenBoth"/>
              <a:tabLst>
                <a:tab pos="815340" algn="l"/>
                <a:tab pos="815975" algn="l"/>
              </a:tabLst>
            </a:pPr>
            <a:r>
              <a:rPr sz="1600" dirty="0">
                <a:latin typeface="Georgia"/>
                <a:cs typeface="Georgia"/>
              </a:rPr>
              <a:t>falsità</a:t>
            </a:r>
            <a:r>
              <a:rPr sz="1600" spc="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nelle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relazioni</a:t>
            </a:r>
            <a:r>
              <a:rPr sz="1600" spc="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comunicazioni</a:t>
            </a:r>
            <a:r>
              <a:rPr sz="1600" spc="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dei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responsabili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legale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(art. </a:t>
            </a:r>
            <a:r>
              <a:rPr sz="1600" spc="-25" dirty="0">
                <a:latin typeface="Georgia"/>
                <a:cs typeface="Georgia"/>
              </a:rPr>
              <a:t>27)</a:t>
            </a:r>
            <a:endParaRPr sz="1600" dirty="0">
              <a:latin typeface="Georgia"/>
              <a:cs typeface="Georgia"/>
            </a:endParaRPr>
          </a:p>
          <a:p>
            <a:pPr marL="815340" lvl="1" indent="-457834">
              <a:lnSpc>
                <a:spcPct val="100000"/>
              </a:lnSpc>
              <a:spcBef>
                <a:spcPts val="580"/>
              </a:spcBef>
              <a:buClr>
                <a:srgbClr val="C00000"/>
              </a:buClr>
              <a:buAutoNum type="alphaLcParenBoth"/>
              <a:tabLst>
                <a:tab pos="815340" algn="l"/>
                <a:tab pos="815975" algn="l"/>
              </a:tabLst>
            </a:pPr>
            <a:r>
              <a:rPr sz="1600" dirty="0">
                <a:latin typeface="Georgia"/>
                <a:cs typeface="Georgia"/>
              </a:rPr>
              <a:t>corruzione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dei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revisori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(art.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28)</a:t>
            </a:r>
            <a:endParaRPr sz="1600" dirty="0">
              <a:latin typeface="Georgia"/>
              <a:cs typeface="Georgia"/>
            </a:endParaRPr>
          </a:p>
          <a:p>
            <a:pPr marL="815340" lvl="1" indent="-457834">
              <a:lnSpc>
                <a:spcPct val="100000"/>
              </a:lnSpc>
              <a:spcBef>
                <a:spcPts val="585"/>
              </a:spcBef>
              <a:buClr>
                <a:srgbClr val="C00000"/>
              </a:buClr>
              <a:buAutoNum type="alphaLcParenBoth"/>
              <a:tabLst>
                <a:tab pos="815340" algn="l"/>
                <a:tab pos="815975" algn="l"/>
              </a:tabLst>
            </a:pPr>
            <a:r>
              <a:rPr sz="1600" dirty="0">
                <a:latin typeface="Georgia"/>
                <a:cs typeface="Georgia"/>
              </a:rPr>
              <a:t>impedito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controllo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(art.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29)</a:t>
            </a:r>
            <a:endParaRPr sz="1600" dirty="0">
              <a:latin typeface="Georgia"/>
              <a:cs typeface="Georgia"/>
            </a:endParaRPr>
          </a:p>
          <a:p>
            <a:pPr marL="815340" lvl="1" indent="-457834">
              <a:lnSpc>
                <a:spcPct val="100000"/>
              </a:lnSpc>
              <a:spcBef>
                <a:spcPts val="580"/>
              </a:spcBef>
              <a:buClr>
                <a:srgbClr val="C00000"/>
              </a:buClr>
              <a:buAutoNum type="alphaLcParenBoth"/>
              <a:tabLst>
                <a:tab pos="815340" algn="l"/>
                <a:tab pos="815975" algn="l"/>
              </a:tabLst>
            </a:pPr>
            <a:r>
              <a:rPr sz="1600" dirty="0">
                <a:latin typeface="Georgia"/>
                <a:cs typeface="Georgia"/>
              </a:rPr>
              <a:t>compensi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illegali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(art.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30)</a:t>
            </a:r>
            <a:endParaRPr sz="1600" dirty="0">
              <a:latin typeface="Georgia"/>
              <a:cs typeface="Georgia"/>
            </a:endParaRPr>
          </a:p>
          <a:p>
            <a:pPr marL="707390" lvl="1" indent="-34988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AutoNum type="alphaLcParenBoth"/>
              <a:tabLst>
                <a:tab pos="708025" algn="l"/>
              </a:tabLst>
            </a:pPr>
            <a:r>
              <a:rPr sz="1600" dirty="0">
                <a:latin typeface="Georgia"/>
                <a:cs typeface="Georgia"/>
              </a:rPr>
              <a:t>illeciti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rapporti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patrimoniali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assoggettata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(art.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31)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145">
              <a:lnSpc>
                <a:spcPts val="2280"/>
              </a:lnSpc>
              <a:spcBef>
                <a:spcPts val="10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10" dirty="0"/>
              <a:t> </a:t>
            </a:r>
            <a:r>
              <a:rPr dirty="0"/>
              <a:t>nelle</a:t>
            </a:r>
            <a:r>
              <a:rPr spc="-35" dirty="0"/>
              <a:t> </a:t>
            </a:r>
            <a:r>
              <a:rPr dirty="0"/>
              <a:t>società</a:t>
            </a:r>
            <a:r>
              <a:rPr spc="-35" dirty="0"/>
              <a:t> </a:t>
            </a:r>
            <a:r>
              <a:rPr dirty="0"/>
              <a:t>di</a:t>
            </a:r>
            <a:r>
              <a:rPr spc="-25" dirty="0"/>
              <a:t> </a:t>
            </a:r>
            <a:r>
              <a:rPr spc="-10" dirty="0"/>
              <a:t>capitali</a:t>
            </a:r>
          </a:p>
          <a:p>
            <a:pPr marL="17145">
              <a:lnSpc>
                <a:spcPts val="2280"/>
              </a:lnSpc>
            </a:pP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6969" y="2009013"/>
            <a:ext cx="24396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i="1" dirty="0">
                <a:solidFill>
                  <a:srgbClr val="FF6600"/>
                </a:solidFill>
                <a:latin typeface="Georgia"/>
                <a:cs typeface="Georgia"/>
              </a:rPr>
              <a:t>Le</a:t>
            </a:r>
            <a:r>
              <a:rPr sz="2000" b="1" i="1" spc="-25" dirty="0">
                <a:solidFill>
                  <a:srgbClr val="FF6600"/>
                </a:solidFill>
                <a:latin typeface="Georgia"/>
                <a:cs typeface="Georgia"/>
              </a:rPr>
              <a:t> </a:t>
            </a:r>
            <a:r>
              <a:rPr sz="2000" b="1" i="1" dirty="0">
                <a:solidFill>
                  <a:srgbClr val="FF6600"/>
                </a:solidFill>
                <a:latin typeface="Georgia"/>
                <a:cs typeface="Georgia"/>
              </a:rPr>
              <a:t>sanzioni</a:t>
            </a:r>
            <a:r>
              <a:rPr sz="2000" b="1" i="1" spc="-5" dirty="0">
                <a:solidFill>
                  <a:srgbClr val="FF6600"/>
                </a:solidFill>
                <a:latin typeface="Georgia"/>
                <a:cs typeface="Georgia"/>
              </a:rPr>
              <a:t> </a:t>
            </a:r>
            <a:r>
              <a:rPr sz="2000" b="1" i="1" spc="-10" dirty="0">
                <a:solidFill>
                  <a:srgbClr val="FF6600"/>
                </a:solidFill>
                <a:latin typeface="Georgia"/>
                <a:cs typeface="Georgia"/>
              </a:rPr>
              <a:t>penali</a:t>
            </a:r>
            <a:endParaRPr sz="20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6217" y="3217570"/>
            <a:ext cx="8054975" cy="1856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79400" marR="5080" indent="-266700" algn="just">
              <a:lnSpc>
                <a:spcPct val="114700"/>
              </a:lnSpc>
              <a:spcBef>
                <a:spcPts val="105"/>
              </a:spcBef>
              <a:buClr>
                <a:srgbClr val="C00000"/>
              </a:buClr>
              <a:buFont typeface="Wingdings"/>
              <a:buChar char=""/>
              <a:tabLst>
                <a:tab pos="279400" algn="l"/>
              </a:tabLst>
            </a:pPr>
            <a:r>
              <a:rPr sz="1600" dirty="0">
                <a:latin typeface="Georgia"/>
                <a:cs typeface="Georgia"/>
              </a:rPr>
              <a:t>È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previsto,</a:t>
            </a:r>
            <a:r>
              <a:rPr sz="1600" spc="2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come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circostanza</a:t>
            </a:r>
            <a:r>
              <a:rPr sz="1600" u="sng" spc="25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aggravante</a:t>
            </a:r>
            <a:r>
              <a:rPr sz="1600" u="sng" spc="229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comune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(a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tali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reati),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l’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aver</a:t>
            </a:r>
            <a:r>
              <a:rPr sz="1600" u="sng" spc="2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provocato</a:t>
            </a:r>
            <a:r>
              <a:rPr sz="1600" u="sng" spc="2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alla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società</a:t>
            </a:r>
            <a:r>
              <a:rPr sz="1600" u="sng" spc="1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assoggettata</a:t>
            </a:r>
            <a:r>
              <a:rPr sz="1600" u="sng" spc="1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alla</a:t>
            </a:r>
            <a:r>
              <a:rPr sz="1600" u="sng" spc="10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revisione</a:t>
            </a:r>
            <a:r>
              <a:rPr sz="1600" u="sng" spc="1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un</a:t>
            </a:r>
            <a:r>
              <a:rPr sz="1600" u="sng" spc="1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danno</a:t>
            </a:r>
            <a:r>
              <a:rPr sz="1600" u="sng" spc="1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di</a:t>
            </a:r>
            <a:r>
              <a:rPr sz="1600" u="sng" spc="10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rilevante</a:t>
            </a:r>
            <a:r>
              <a:rPr sz="1600" u="sng" spc="1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entità</a:t>
            </a:r>
            <a:r>
              <a:rPr sz="1600" spc="1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(pena</a:t>
            </a:r>
            <a:r>
              <a:rPr sz="1600" spc="1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aumentata</a:t>
            </a:r>
            <a:r>
              <a:rPr sz="1600" spc="114" dirty="0">
                <a:latin typeface="Georgia"/>
                <a:cs typeface="Georgia"/>
              </a:rPr>
              <a:t> </a:t>
            </a:r>
            <a:r>
              <a:rPr sz="1600" spc="-20" dirty="0">
                <a:latin typeface="Georgia"/>
                <a:cs typeface="Georgia"/>
              </a:rPr>
              <a:t>fino </a:t>
            </a:r>
            <a:r>
              <a:rPr sz="1600" dirty="0">
                <a:latin typeface="Georgia"/>
                <a:cs typeface="Georgia"/>
              </a:rPr>
              <a:t>alla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metà: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art.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32,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co.</a:t>
            </a:r>
            <a:r>
              <a:rPr sz="1600" spc="-25" dirty="0">
                <a:latin typeface="Georgia"/>
                <a:cs typeface="Georgia"/>
              </a:rPr>
              <a:t> 1)</a:t>
            </a:r>
            <a:endParaRPr sz="1600">
              <a:latin typeface="Georgia"/>
              <a:cs typeface="Georgia"/>
            </a:endParaRPr>
          </a:p>
          <a:p>
            <a:pPr marL="279400" marR="6350" indent="-266700" algn="just">
              <a:lnSpc>
                <a:spcPct val="114700"/>
              </a:lnSpc>
              <a:spcBef>
                <a:spcPts val="1195"/>
              </a:spcBef>
              <a:buClr>
                <a:srgbClr val="C00000"/>
              </a:buClr>
              <a:buFont typeface="Wingdings"/>
              <a:buChar char=""/>
              <a:tabLst>
                <a:tab pos="279400" algn="l"/>
              </a:tabLst>
            </a:pP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sentenza</a:t>
            </a:r>
            <a:r>
              <a:rPr sz="1600" i="1" spc="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condanna</a:t>
            </a:r>
            <a:r>
              <a:rPr sz="1600" i="1" spc="7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deve</a:t>
            </a:r>
            <a:r>
              <a:rPr sz="1600" i="1" spc="7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essere</a:t>
            </a:r>
            <a:r>
              <a:rPr sz="1600" i="1" spc="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comunicata</a:t>
            </a:r>
            <a:r>
              <a:rPr sz="1600" i="1" spc="9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</a:t>
            </a:r>
            <a:r>
              <a:rPr sz="1600" i="1" spc="8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Ministero</a:t>
            </a:r>
            <a:r>
              <a:rPr sz="1600" i="1" spc="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dell’Economia</a:t>
            </a:r>
            <a:r>
              <a:rPr sz="1600" i="1" spc="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7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delle </a:t>
            </a:r>
            <a:r>
              <a:rPr sz="1600" i="1" dirty="0">
                <a:latin typeface="Georgia"/>
                <a:cs typeface="Georgia"/>
              </a:rPr>
              <a:t>Finanze</a:t>
            </a:r>
            <a:r>
              <a:rPr sz="1600" i="1" spc="9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8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alla</a:t>
            </a:r>
            <a:r>
              <a:rPr sz="1600" i="1" spc="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Consob</a:t>
            </a:r>
            <a:r>
              <a:rPr sz="1600" i="1" spc="10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9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cura</a:t>
            </a:r>
            <a:r>
              <a:rPr sz="1600" i="1" spc="8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1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cancelliere</a:t>
            </a:r>
            <a:r>
              <a:rPr sz="1600" i="1" spc="8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1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riferimento</a:t>
            </a:r>
            <a:r>
              <a:rPr sz="1600" i="1" spc="9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dell’Autorità</a:t>
            </a:r>
            <a:r>
              <a:rPr sz="1600" i="1" spc="9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Giudiziaria </a:t>
            </a:r>
            <a:r>
              <a:rPr sz="1600" i="1" dirty="0">
                <a:latin typeface="Georgia"/>
                <a:cs typeface="Georgia"/>
              </a:rPr>
              <a:t>che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l’ha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emessa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(art.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32, co.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3)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4168" y="1330578"/>
            <a:ext cx="600329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5" dirty="0"/>
              <a:t> </a:t>
            </a:r>
            <a:r>
              <a:rPr dirty="0"/>
              <a:t>nelle</a:t>
            </a:r>
            <a:r>
              <a:rPr spc="-25" dirty="0"/>
              <a:t> </a:t>
            </a:r>
            <a:r>
              <a:rPr dirty="0"/>
              <a:t>società</a:t>
            </a:r>
            <a:r>
              <a:rPr spc="-30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capitali </a:t>
            </a: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ts val="2280"/>
              </a:lnSpc>
              <a:spcBef>
                <a:spcPts val="10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10" dirty="0"/>
              <a:t> </a:t>
            </a:r>
            <a:r>
              <a:rPr dirty="0"/>
              <a:t>nelle</a:t>
            </a:r>
            <a:r>
              <a:rPr spc="-35" dirty="0"/>
              <a:t> </a:t>
            </a:r>
            <a:r>
              <a:rPr dirty="0"/>
              <a:t>società</a:t>
            </a:r>
            <a:r>
              <a:rPr spc="-35" dirty="0"/>
              <a:t> </a:t>
            </a:r>
            <a:r>
              <a:rPr dirty="0"/>
              <a:t>di</a:t>
            </a:r>
            <a:r>
              <a:rPr spc="-25" dirty="0"/>
              <a:t> </a:t>
            </a:r>
            <a:r>
              <a:rPr spc="-10" dirty="0"/>
              <a:t>capitali</a:t>
            </a:r>
          </a:p>
          <a:p>
            <a:pPr>
              <a:lnSpc>
                <a:spcPts val="2280"/>
              </a:lnSpc>
            </a:pP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020823" y="2508504"/>
            <a:ext cx="4518660" cy="513715"/>
            <a:chOff x="2020823" y="2508504"/>
            <a:chExt cx="4518660" cy="51371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20823" y="2508504"/>
              <a:ext cx="1488948" cy="51358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1923" y="2508504"/>
              <a:ext cx="2139696" cy="51358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33772" y="2508504"/>
              <a:ext cx="1505712" cy="51358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65938" y="2015109"/>
            <a:ext cx="8092440" cy="4302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4201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Falsità</a:t>
            </a:r>
            <a:r>
              <a:rPr sz="1800" b="1" i="1" spc="-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nelle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relazioni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o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comunicazioni</a:t>
            </a:r>
            <a:r>
              <a:rPr sz="1800" b="1" i="1" spc="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dei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</a:t>
            </a:r>
            <a:r>
              <a:rPr sz="1800" b="1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della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revisione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legale</a:t>
            </a:r>
            <a:r>
              <a:rPr sz="1800" b="1" i="1" spc="4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(art.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27, D.</a:t>
            </a:r>
            <a:r>
              <a:rPr sz="1800" b="1" i="1" spc="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Lgs.</a:t>
            </a:r>
            <a:r>
              <a:rPr sz="1800" b="1" i="1" spc="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n.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39/2010)</a:t>
            </a:r>
            <a:endParaRPr sz="1800" b="1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2099310">
              <a:lnSpc>
                <a:spcPct val="100000"/>
              </a:lnSpc>
            </a:pP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Precedente</a:t>
            </a:r>
            <a:r>
              <a:rPr sz="1800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richiamo</a:t>
            </a:r>
            <a:r>
              <a:rPr sz="1800" i="1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nell’art.</a:t>
            </a:r>
            <a:r>
              <a:rPr sz="1800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174</a:t>
            </a:r>
            <a:r>
              <a:rPr sz="1800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bis</a:t>
            </a:r>
            <a:r>
              <a:rPr sz="1800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spc="-25" dirty="0">
                <a:solidFill>
                  <a:schemeClr val="tx1"/>
                </a:solidFill>
                <a:latin typeface="Georgia"/>
                <a:cs typeface="Georgia"/>
              </a:rPr>
              <a:t>TUF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315595" marR="5080" indent="-266700" algn="just">
              <a:lnSpc>
                <a:spcPct val="130900"/>
              </a:lnSpc>
              <a:spcBef>
                <a:spcPts val="590"/>
              </a:spcBef>
              <a:buClr>
                <a:srgbClr val="C00000"/>
              </a:buClr>
              <a:buFont typeface="Wingdings"/>
              <a:buChar char=""/>
              <a:tabLst>
                <a:tab pos="316230" algn="l"/>
              </a:tabLst>
            </a:pPr>
            <a:r>
              <a:rPr sz="1400" dirty="0">
                <a:latin typeface="Georgia"/>
                <a:cs typeface="Georgia"/>
              </a:rPr>
              <a:t>I</a:t>
            </a:r>
            <a:r>
              <a:rPr sz="1400" spc="114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responsabili</a:t>
            </a:r>
            <a:r>
              <a:rPr sz="1400" spc="125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della</a:t>
            </a:r>
            <a:r>
              <a:rPr sz="1400" spc="125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revisione</a:t>
            </a:r>
            <a:r>
              <a:rPr sz="1400" spc="120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legale</a:t>
            </a:r>
            <a:r>
              <a:rPr sz="1400" spc="125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che</a:t>
            </a:r>
            <a:r>
              <a:rPr sz="1400" spc="125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nelle</a:t>
            </a:r>
            <a:r>
              <a:rPr sz="1400" spc="125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relazioni,</a:t>
            </a:r>
            <a:r>
              <a:rPr sz="1400" spc="130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o</a:t>
            </a:r>
            <a:r>
              <a:rPr sz="1400" spc="125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114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altre</a:t>
            </a:r>
            <a:r>
              <a:rPr sz="1400" spc="125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comunicazioni,</a:t>
            </a:r>
            <a:r>
              <a:rPr sz="1400" spc="130" dirty="0">
                <a:latin typeface="Georgia"/>
                <a:cs typeface="Georgia"/>
              </a:rPr>
              <a:t>  </a:t>
            </a:r>
            <a:r>
              <a:rPr sz="1400" dirty="0">
                <a:latin typeface="Georgia"/>
                <a:cs typeface="Georgia"/>
              </a:rPr>
              <a:t>con</a:t>
            </a:r>
            <a:r>
              <a:rPr sz="1400" spc="114" dirty="0">
                <a:latin typeface="Georgia"/>
                <a:cs typeface="Georgia"/>
              </a:rPr>
              <a:t>  </a:t>
            </a:r>
            <a:r>
              <a:rPr sz="1400" spc="-25" dirty="0">
                <a:latin typeface="Georgia"/>
                <a:cs typeface="Georgia"/>
              </a:rPr>
              <a:t>la </a:t>
            </a:r>
            <a:r>
              <a:rPr sz="1400" dirty="0">
                <a:latin typeface="Georgia"/>
                <a:cs typeface="Georgia"/>
              </a:rPr>
              <a:t>consapevolezza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l’intenzione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di</a:t>
            </a:r>
            <a:r>
              <a:rPr sz="1400" spc="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ingannare,</a:t>
            </a:r>
            <a:r>
              <a:rPr sz="1400" spc="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per</a:t>
            </a:r>
            <a:r>
              <a:rPr sz="1400" spc="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conseguire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per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sé</a:t>
            </a:r>
            <a:r>
              <a:rPr sz="1400" spc="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</a:t>
            </a:r>
            <a:r>
              <a:rPr sz="1400" spc="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per</a:t>
            </a:r>
            <a:r>
              <a:rPr sz="1400" spc="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altri</a:t>
            </a:r>
            <a:r>
              <a:rPr sz="1400" spc="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un</a:t>
            </a:r>
            <a:r>
              <a:rPr sz="1400" spc="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ingiusto</a:t>
            </a:r>
            <a:r>
              <a:rPr sz="1400" spc="45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profitto, </a:t>
            </a:r>
            <a:r>
              <a:rPr sz="1400" dirty="0">
                <a:latin typeface="Georgia"/>
                <a:cs typeface="Georgia"/>
              </a:rPr>
              <a:t>attestano</a:t>
            </a:r>
            <a:r>
              <a:rPr sz="1400" spc="3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il</a:t>
            </a:r>
            <a:r>
              <a:rPr sz="1400" spc="3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falso</a:t>
            </a:r>
            <a:r>
              <a:rPr sz="1400" spc="3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</a:t>
            </a:r>
            <a:r>
              <a:rPr sz="1400" spc="3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occultano</a:t>
            </a:r>
            <a:r>
              <a:rPr sz="1400" spc="3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informazioni</a:t>
            </a:r>
            <a:r>
              <a:rPr sz="1400" spc="3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relative</a:t>
            </a:r>
            <a:r>
              <a:rPr sz="1400" spc="3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alla</a:t>
            </a:r>
            <a:r>
              <a:rPr sz="1400" spc="35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situazione</a:t>
            </a:r>
            <a:r>
              <a:rPr sz="1400" spc="3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economica,</a:t>
            </a:r>
            <a:r>
              <a:rPr sz="1400" spc="3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patrimoniale</a:t>
            </a:r>
            <a:r>
              <a:rPr sz="1400" spc="360" dirty="0">
                <a:latin typeface="Georgia"/>
                <a:cs typeface="Georgia"/>
              </a:rPr>
              <a:t> </a:t>
            </a:r>
            <a:r>
              <a:rPr sz="1400" spc="-50" dirty="0">
                <a:latin typeface="Georgia"/>
                <a:cs typeface="Georgia"/>
              </a:rPr>
              <a:t>o </a:t>
            </a:r>
            <a:r>
              <a:rPr sz="1400" dirty="0">
                <a:latin typeface="Georgia"/>
                <a:cs typeface="Georgia"/>
              </a:rPr>
              <a:t>finanziaria</a:t>
            </a:r>
            <a:r>
              <a:rPr sz="1400" spc="20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della</a:t>
            </a:r>
            <a:r>
              <a:rPr sz="1400" spc="2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società,</a:t>
            </a:r>
            <a:r>
              <a:rPr sz="1400" spc="2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ente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</a:t>
            </a:r>
            <a:r>
              <a:rPr sz="1400" spc="1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soggetto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sottoposto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2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revisione,</a:t>
            </a:r>
            <a:r>
              <a:rPr sz="1400" spc="2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20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modo</a:t>
            </a:r>
            <a:r>
              <a:rPr sz="1400" spc="20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da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indurre</a:t>
            </a:r>
            <a:r>
              <a:rPr sz="1400" spc="2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204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errore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spc="-50" dirty="0">
                <a:latin typeface="Georgia"/>
                <a:cs typeface="Georgia"/>
              </a:rPr>
              <a:t>i </a:t>
            </a:r>
            <a:r>
              <a:rPr sz="1400" dirty="0">
                <a:latin typeface="Georgia"/>
                <a:cs typeface="Georgia"/>
              </a:rPr>
              <a:t>destinatari</a:t>
            </a:r>
            <a:r>
              <a:rPr sz="1400" spc="-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delle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comunicazioni,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sono</a:t>
            </a:r>
            <a:r>
              <a:rPr sz="1400" spc="-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puniti</a:t>
            </a:r>
            <a:r>
              <a:rPr sz="1400" spc="-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con</a:t>
            </a:r>
            <a:r>
              <a:rPr sz="1400" spc="-15" dirty="0"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l’arresto</a:t>
            </a:r>
            <a:r>
              <a:rPr sz="1400" b="1" u="sng" spc="-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fino</a:t>
            </a:r>
            <a:r>
              <a:rPr sz="14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</a:t>
            </a:r>
            <a:r>
              <a:rPr sz="14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r>
              <a:rPr sz="1400" b="1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anno</a:t>
            </a:r>
            <a:endParaRPr sz="1400" dirty="0">
              <a:latin typeface="Georgia"/>
              <a:cs typeface="Georgia"/>
            </a:endParaRPr>
          </a:p>
          <a:p>
            <a:pPr marL="315595" marR="5715" indent="-266700" algn="just">
              <a:lnSpc>
                <a:spcPct val="131400"/>
              </a:lnSpc>
              <a:spcBef>
                <a:spcPts val="1195"/>
              </a:spcBef>
              <a:buClr>
                <a:srgbClr val="C00000"/>
              </a:buClr>
              <a:buFont typeface="Wingdings"/>
              <a:buChar char=""/>
              <a:tabLst>
                <a:tab pos="316230" algn="l"/>
              </a:tabLst>
            </a:pPr>
            <a:r>
              <a:rPr sz="1400" dirty="0">
                <a:latin typeface="Georgia"/>
                <a:cs typeface="Georgia"/>
              </a:rPr>
              <a:t>Se</a:t>
            </a:r>
            <a:r>
              <a:rPr sz="1400" spc="1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la</a:t>
            </a:r>
            <a:r>
              <a:rPr sz="1400" spc="1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condotta</a:t>
            </a:r>
            <a:r>
              <a:rPr sz="1400" spc="1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ha</a:t>
            </a:r>
            <a:r>
              <a:rPr sz="1400" spc="16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cagionato</a:t>
            </a:r>
            <a:r>
              <a:rPr sz="1400" spc="1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un</a:t>
            </a:r>
            <a:r>
              <a:rPr sz="1400" spc="1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danno</a:t>
            </a:r>
            <a:r>
              <a:rPr sz="1400" spc="1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patrimoniale</a:t>
            </a:r>
            <a:r>
              <a:rPr sz="1400" spc="17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ai</a:t>
            </a:r>
            <a:r>
              <a:rPr sz="1400" spc="1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destinatari</a:t>
            </a:r>
            <a:r>
              <a:rPr sz="1400" spc="1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delle</a:t>
            </a:r>
            <a:r>
              <a:rPr sz="1400" spc="1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comunicazioni</a:t>
            </a:r>
            <a:r>
              <a:rPr sz="1400" spc="16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la</a:t>
            </a:r>
            <a:r>
              <a:rPr sz="1400" spc="17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pena</a:t>
            </a:r>
            <a:r>
              <a:rPr sz="1400" spc="175" dirty="0">
                <a:latin typeface="Georgia"/>
                <a:cs typeface="Georgia"/>
              </a:rPr>
              <a:t> </a:t>
            </a:r>
            <a:r>
              <a:rPr sz="1400" spc="-50" dirty="0">
                <a:latin typeface="Georgia"/>
                <a:cs typeface="Georgia"/>
              </a:rPr>
              <a:t>è </a:t>
            </a:r>
            <a:r>
              <a:rPr sz="1400" dirty="0">
                <a:latin typeface="Georgia"/>
                <a:cs typeface="Georgia"/>
              </a:rPr>
              <a:t>della</a:t>
            </a:r>
            <a:r>
              <a:rPr sz="1400" spc="325" dirty="0"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reclusione</a:t>
            </a:r>
            <a:r>
              <a:rPr sz="14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</a:t>
            </a:r>
            <a:r>
              <a:rPr sz="1400" b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r>
              <a:rPr sz="14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</a:t>
            </a:r>
            <a:r>
              <a:rPr sz="1400" b="1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4</a:t>
            </a:r>
            <a:r>
              <a:rPr sz="1400" b="1" u="sng" spc="-1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anni</a:t>
            </a:r>
            <a:endParaRPr sz="1400" dirty="0">
              <a:latin typeface="Georgia"/>
              <a:cs typeface="Georgia"/>
            </a:endParaRPr>
          </a:p>
          <a:p>
            <a:pPr marL="315595" marR="6350" indent="-266700" algn="just">
              <a:lnSpc>
                <a:spcPct val="131000"/>
              </a:lnSpc>
              <a:spcBef>
                <a:spcPts val="1195"/>
              </a:spcBef>
              <a:buClr>
                <a:srgbClr val="C00000"/>
              </a:buClr>
              <a:buFont typeface="Wingdings"/>
              <a:buChar char=""/>
              <a:tabLst>
                <a:tab pos="316230" algn="l"/>
              </a:tabLst>
            </a:pPr>
            <a:r>
              <a:rPr sz="1400" dirty="0">
                <a:latin typeface="Georgia"/>
                <a:cs typeface="Georgia"/>
              </a:rPr>
              <a:t>Se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il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fatto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è</a:t>
            </a:r>
            <a:r>
              <a:rPr sz="1400" spc="1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commesso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dal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responsabile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della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revisione</a:t>
            </a:r>
            <a:r>
              <a:rPr sz="1400" spc="1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legale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di</a:t>
            </a:r>
            <a:r>
              <a:rPr sz="1400" spc="9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un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Ente</a:t>
            </a:r>
            <a:r>
              <a:rPr sz="1400" spc="10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di</a:t>
            </a:r>
            <a:r>
              <a:rPr sz="1400" spc="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Interesse</a:t>
            </a:r>
            <a:r>
              <a:rPr sz="1400" spc="10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Pubblico,</a:t>
            </a:r>
            <a:r>
              <a:rPr sz="1400" spc="95" dirty="0">
                <a:latin typeface="Georgia"/>
                <a:cs typeface="Georgia"/>
              </a:rPr>
              <a:t> </a:t>
            </a:r>
            <a:r>
              <a:rPr sz="1400" spc="-25" dirty="0">
                <a:latin typeface="Georgia"/>
                <a:cs typeface="Georgia"/>
              </a:rPr>
              <a:t>la </a:t>
            </a:r>
            <a:r>
              <a:rPr sz="1400" dirty="0">
                <a:latin typeface="Georgia"/>
                <a:cs typeface="Georgia"/>
              </a:rPr>
              <a:t>pena</a:t>
            </a:r>
            <a:r>
              <a:rPr sz="1400" spc="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prevista</a:t>
            </a:r>
            <a:r>
              <a:rPr sz="1400" spc="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è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della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reclusione</a:t>
            </a:r>
            <a:r>
              <a:rPr sz="1400" b="1" u="sng" spc="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</a:t>
            </a:r>
            <a:r>
              <a:rPr sz="1400" b="1" u="sng" spc="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r>
              <a:rPr sz="1400" b="1" u="sng" spc="-1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</a:t>
            </a:r>
            <a:r>
              <a:rPr sz="1400" b="1" u="sng" spc="1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5 anni</a:t>
            </a:r>
            <a:r>
              <a:rPr sz="1400" b="1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ed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è</a:t>
            </a:r>
            <a:r>
              <a:rPr sz="1400" spc="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aumentata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fino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alla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metà</a:t>
            </a:r>
            <a:r>
              <a:rPr sz="1400" spc="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se</a:t>
            </a:r>
            <a:r>
              <a:rPr sz="1400" spc="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tale</a:t>
            </a:r>
            <a:r>
              <a:rPr sz="1400" spc="3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responsabile </a:t>
            </a:r>
            <a:r>
              <a:rPr sz="1400" dirty="0">
                <a:latin typeface="Georgia"/>
                <a:cs typeface="Georgia"/>
              </a:rPr>
              <a:t>ha</a:t>
            </a:r>
            <a:r>
              <a:rPr sz="1400" spc="18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agito</a:t>
            </a:r>
            <a:r>
              <a:rPr sz="1400" spc="2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per</a:t>
            </a:r>
            <a:r>
              <a:rPr sz="1400" spc="2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denaro</a:t>
            </a:r>
            <a:r>
              <a:rPr sz="1400" spc="2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altra</a:t>
            </a:r>
            <a:r>
              <a:rPr sz="1400" spc="2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utilità</a:t>
            </a:r>
            <a:r>
              <a:rPr sz="1400" spc="21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data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promessa,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ovvero</a:t>
            </a:r>
            <a:r>
              <a:rPr sz="1400" spc="2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in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concorso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con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gli</a:t>
            </a:r>
            <a:r>
              <a:rPr sz="1400" spc="21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amministratori, </a:t>
            </a:r>
            <a:r>
              <a:rPr sz="1400" dirty="0">
                <a:latin typeface="Georgia"/>
                <a:cs typeface="Georgia"/>
              </a:rPr>
              <a:t>direttori</a:t>
            </a:r>
            <a:r>
              <a:rPr sz="1400" spc="-3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generali</a:t>
            </a:r>
            <a:r>
              <a:rPr sz="1400" spc="-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o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sindaci</a:t>
            </a:r>
            <a:r>
              <a:rPr sz="1400" spc="-5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della</a:t>
            </a:r>
            <a:r>
              <a:rPr sz="1400" spc="-2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società</a:t>
            </a:r>
            <a:r>
              <a:rPr sz="1400" spc="-40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soggetta</a:t>
            </a:r>
            <a:r>
              <a:rPr sz="1400" spc="-45" dirty="0">
                <a:latin typeface="Georgia"/>
                <a:cs typeface="Georgia"/>
              </a:rPr>
              <a:t> </a:t>
            </a:r>
            <a:r>
              <a:rPr sz="1400" dirty="0">
                <a:latin typeface="Georgia"/>
                <a:cs typeface="Georgia"/>
              </a:rPr>
              <a:t>a</a:t>
            </a:r>
            <a:r>
              <a:rPr sz="1400" spc="-20" dirty="0">
                <a:latin typeface="Georgia"/>
                <a:cs typeface="Georgia"/>
              </a:rPr>
              <a:t> </a:t>
            </a:r>
            <a:r>
              <a:rPr sz="1400" spc="-10" dirty="0">
                <a:latin typeface="Georgia"/>
                <a:cs typeface="Georgia"/>
              </a:rPr>
              <a:t>revisione</a:t>
            </a:r>
            <a:endParaRPr sz="1400" dirty="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5838" y="6590792"/>
            <a:ext cx="2590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Formazione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Specialistica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Revisione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Legale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6743" y="1962429"/>
            <a:ext cx="7065009" cy="170053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274320" indent="-262255">
              <a:lnSpc>
                <a:spcPct val="100000"/>
              </a:lnSpc>
              <a:spcBef>
                <a:spcPts val="375"/>
              </a:spcBef>
              <a:buClr>
                <a:srgbClr val="C00000"/>
              </a:buClr>
              <a:buFont typeface="Wingdings"/>
              <a:buChar char=""/>
              <a:tabLst>
                <a:tab pos="274320" algn="l"/>
                <a:tab pos="274955" algn="l"/>
              </a:tabLst>
            </a:pPr>
            <a:r>
              <a:rPr sz="1600" i="1" dirty="0">
                <a:latin typeface="Georgia"/>
                <a:cs typeface="Georgia"/>
              </a:rPr>
              <a:t>Ruolo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doveri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legale</a:t>
            </a:r>
            <a:endParaRPr sz="1600" dirty="0">
              <a:latin typeface="Georgia"/>
              <a:cs typeface="Georgia"/>
            </a:endParaRPr>
          </a:p>
          <a:p>
            <a:pPr marL="274320" indent="-262255">
              <a:lnSpc>
                <a:spcPct val="100000"/>
              </a:lnSpc>
              <a:spcBef>
                <a:spcPts val="275"/>
              </a:spcBef>
              <a:buClr>
                <a:srgbClr val="C00000"/>
              </a:buClr>
              <a:buFont typeface="Wingdings"/>
              <a:buChar char=""/>
              <a:tabLst>
                <a:tab pos="274320" algn="l"/>
                <a:tab pos="274955" algn="l"/>
              </a:tabLst>
            </a:pP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responsabilità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legale:</a:t>
            </a:r>
            <a:endParaRPr sz="1600" dirty="0">
              <a:latin typeface="Georgia"/>
              <a:cs typeface="Georgia"/>
            </a:endParaRPr>
          </a:p>
          <a:p>
            <a:pPr marL="731520" lvl="1" indent="-262255">
              <a:lnSpc>
                <a:spcPct val="100000"/>
              </a:lnSpc>
              <a:spcBef>
                <a:spcPts val="275"/>
              </a:spcBef>
              <a:buClr>
                <a:srgbClr val="C00000"/>
              </a:buClr>
              <a:buFont typeface="Wingdings"/>
              <a:buChar char=""/>
              <a:tabLst>
                <a:tab pos="731520" algn="l"/>
                <a:tab pos="732155" algn="l"/>
              </a:tabLst>
            </a:pPr>
            <a:r>
              <a:rPr sz="1600" i="1" spc="-10" dirty="0">
                <a:latin typeface="Georgia"/>
                <a:cs typeface="Georgia"/>
              </a:rPr>
              <a:t>civile,</a:t>
            </a:r>
            <a:endParaRPr sz="1600" dirty="0">
              <a:latin typeface="Georgia"/>
              <a:cs typeface="Georgia"/>
            </a:endParaRPr>
          </a:p>
          <a:p>
            <a:pPr marL="731520" lvl="1" indent="-262255">
              <a:lnSpc>
                <a:spcPct val="100000"/>
              </a:lnSpc>
              <a:spcBef>
                <a:spcPts val="290"/>
              </a:spcBef>
              <a:buClr>
                <a:srgbClr val="C00000"/>
              </a:buClr>
              <a:buFont typeface="Wingdings"/>
              <a:buChar char=""/>
              <a:tabLst>
                <a:tab pos="731520" algn="l"/>
                <a:tab pos="732155" algn="l"/>
              </a:tabLst>
            </a:pPr>
            <a:r>
              <a:rPr sz="1600" i="1" spc="-10" dirty="0">
                <a:latin typeface="Georgia"/>
                <a:cs typeface="Georgia"/>
              </a:rPr>
              <a:t>penale,</a:t>
            </a:r>
            <a:endParaRPr sz="1600" dirty="0">
              <a:latin typeface="Georgia"/>
              <a:cs typeface="Georgia"/>
            </a:endParaRPr>
          </a:p>
          <a:p>
            <a:pPr marL="731520" lvl="1" indent="-262255">
              <a:lnSpc>
                <a:spcPct val="100000"/>
              </a:lnSpc>
              <a:spcBef>
                <a:spcPts val="280"/>
              </a:spcBef>
              <a:buClr>
                <a:srgbClr val="C00000"/>
              </a:buClr>
              <a:buFont typeface="Wingdings"/>
              <a:buChar char=""/>
              <a:tabLst>
                <a:tab pos="731520" algn="l"/>
                <a:tab pos="732155" algn="l"/>
              </a:tabLst>
            </a:pPr>
            <a:r>
              <a:rPr sz="1600" i="1" spc="-10" dirty="0">
                <a:latin typeface="Georgia"/>
                <a:cs typeface="Georgia"/>
              </a:rPr>
              <a:t>amministrativa</a:t>
            </a:r>
            <a:endParaRPr sz="1600" dirty="0">
              <a:latin typeface="Georgia"/>
              <a:cs typeface="Georgia"/>
            </a:endParaRPr>
          </a:p>
          <a:p>
            <a:pPr marL="279400" indent="-266700">
              <a:lnSpc>
                <a:spcPct val="100000"/>
              </a:lnSpc>
              <a:spcBef>
                <a:spcPts val="275"/>
              </a:spcBef>
              <a:buClr>
                <a:srgbClr val="C00000"/>
              </a:buClr>
              <a:buFont typeface="Wingdings"/>
              <a:buChar char=""/>
              <a:tabLst>
                <a:tab pos="278765" algn="l"/>
                <a:tab pos="279400" algn="l"/>
              </a:tabLst>
            </a:pP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conti,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MEF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CONSOB: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due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Autorità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vigilanza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4995" rIns="0" bIns="0" rtlCol="0">
            <a:spAutoFit/>
          </a:bodyPr>
          <a:lstStyle/>
          <a:p>
            <a:pPr marL="19177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Agenda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1340" y="2375103"/>
            <a:ext cx="8056245" cy="3168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Corruzione dei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Revisori</a:t>
            </a:r>
            <a:r>
              <a:rPr sz="1800" b="1" i="1" spc="4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(art.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28,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D.</a:t>
            </a:r>
            <a:r>
              <a:rPr sz="1800" b="1" i="1" spc="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Lgs.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n.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39/2010)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50" dirty="0">
              <a:latin typeface="Georgia"/>
              <a:cs typeface="Georgia"/>
            </a:endParaRPr>
          </a:p>
          <a:p>
            <a:pPr marL="279400" marR="7620" indent="-267335" algn="just">
              <a:lnSpc>
                <a:spcPct val="114399"/>
              </a:lnSpc>
              <a:buClr>
                <a:srgbClr val="C00000"/>
              </a:buClr>
              <a:buFont typeface="Wingdings"/>
              <a:buChar char=""/>
              <a:tabLst>
                <a:tab pos="280035" algn="l"/>
              </a:tabLst>
            </a:pPr>
            <a:r>
              <a:rPr sz="1600" dirty="0">
                <a:latin typeface="Georgia"/>
                <a:cs typeface="Georgia"/>
              </a:rPr>
              <a:t>I</a:t>
            </a:r>
            <a:r>
              <a:rPr sz="1600" spc="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responsabili</a:t>
            </a:r>
            <a:r>
              <a:rPr sz="1600" spc="1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1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legale</a:t>
            </a:r>
            <a:r>
              <a:rPr sz="1600" spc="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che</a:t>
            </a:r>
            <a:r>
              <a:rPr sz="1600" spc="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compiono</a:t>
            </a:r>
            <a:r>
              <a:rPr sz="1600" spc="1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omettono</a:t>
            </a:r>
            <a:r>
              <a:rPr sz="1600" spc="1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atti</a:t>
            </a:r>
            <a:r>
              <a:rPr sz="1600" spc="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</a:t>
            </a:r>
            <a:r>
              <a:rPr sz="1600" spc="1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violazione</a:t>
            </a:r>
            <a:r>
              <a:rPr sz="1600" spc="9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degli </a:t>
            </a:r>
            <a:r>
              <a:rPr sz="1600" dirty="0">
                <a:latin typeface="Georgia"/>
                <a:cs typeface="Georgia"/>
              </a:rPr>
              <a:t>obblighi</a:t>
            </a:r>
            <a:r>
              <a:rPr sz="1600" spc="2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inerenti</a:t>
            </a:r>
            <a:r>
              <a:rPr sz="1600" spc="3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proprio</a:t>
            </a:r>
            <a:r>
              <a:rPr sz="1600" spc="2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ufficio,</a:t>
            </a:r>
            <a:r>
              <a:rPr sz="1600" spc="2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per</a:t>
            </a:r>
            <a:r>
              <a:rPr sz="1600" spc="2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denaro</a:t>
            </a:r>
            <a:r>
              <a:rPr sz="1600" spc="2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3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per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altra</a:t>
            </a:r>
            <a:r>
              <a:rPr sz="1600" spc="2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utilità</a:t>
            </a:r>
            <a:r>
              <a:rPr sz="1600" spc="3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data</a:t>
            </a:r>
            <a:r>
              <a:rPr sz="1600" spc="2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promessa, </a:t>
            </a:r>
            <a:r>
              <a:rPr sz="1600" dirty="0">
                <a:latin typeface="Georgia"/>
                <a:cs typeface="Georgia"/>
              </a:rPr>
              <a:t>cagionando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un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danno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alla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società,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sono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puniti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reclusione</a:t>
            </a:r>
            <a:r>
              <a:rPr sz="1600" b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fino</a:t>
            </a:r>
            <a:r>
              <a:rPr sz="1600" b="1" u="sng" spc="-5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</a:t>
            </a:r>
            <a:r>
              <a:rPr sz="1600" b="1" u="sng" spc="-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3</a:t>
            </a:r>
            <a:r>
              <a:rPr sz="1600" b="1" u="sng" spc="-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anni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C00000"/>
              </a:buClr>
              <a:buFont typeface="Wingdings"/>
              <a:buChar char=""/>
            </a:pPr>
            <a:endParaRPr sz="1900" dirty="0">
              <a:latin typeface="Georgia"/>
              <a:cs typeface="Georgia"/>
            </a:endParaRPr>
          </a:p>
          <a:p>
            <a:pPr marL="279400" marR="5080" indent="-267335" algn="just">
              <a:lnSpc>
                <a:spcPct val="114599"/>
              </a:lnSpc>
              <a:buClr>
                <a:srgbClr val="C00000"/>
              </a:buClr>
              <a:buFont typeface="Wingdings"/>
              <a:buChar char=""/>
              <a:tabLst>
                <a:tab pos="280035" algn="l"/>
              </a:tabLst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30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pena</a:t>
            </a:r>
            <a:r>
              <a:rPr sz="1600" spc="31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è</a:t>
            </a:r>
            <a:r>
              <a:rPr sz="1600" spc="30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più</a:t>
            </a:r>
            <a:r>
              <a:rPr sz="1600" spc="31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severa,</a:t>
            </a:r>
            <a:r>
              <a:rPr sz="1600" spc="31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31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si</a:t>
            </a:r>
            <a:r>
              <a:rPr sz="1600" spc="31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estende</a:t>
            </a:r>
            <a:r>
              <a:rPr sz="1600" spc="32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anche</a:t>
            </a:r>
            <a:r>
              <a:rPr sz="1600" spc="31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ai</a:t>
            </a:r>
            <a:r>
              <a:rPr sz="1600" spc="31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componenti</a:t>
            </a:r>
            <a:r>
              <a:rPr sz="1600" spc="31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dell’organo</a:t>
            </a:r>
            <a:r>
              <a:rPr sz="1600" spc="320" dirty="0">
                <a:latin typeface="Georgia"/>
                <a:cs typeface="Georgia"/>
              </a:rPr>
              <a:t>  </a:t>
            </a:r>
            <a:r>
              <a:rPr sz="1600" spc="-25" dirty="0">
                <a:latin typeface="Georgia"/>
                <a:cs typeface="Georgia"/>
              </a:rPr>
              <a:t>di </a:t>
            </a:r>
            <a:r>
              <a:rPr sz="1600" dirty="0">
                <a:latin typeface="Georgia"/>
                <a:cs typeface="Georgia"/>
              </a:rPr>
              <a:t>amministrazione,</a:t>
            </a:r>
            <a:r>
              <a:rPr sz="1600" spc="45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ai</a:t>
            </a:r>
            <a:r>
              <a:rPr sz="1600" spc="4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</a:t>
            </a:r>
            <a:r>
              <a:rPr sz="1600" spc="4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ed</a:t>
            </a:r>
            <a:r>
              <a:rPr sz="1600" spc="4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ai</a:t>
            </a:r>
            <a:r>
              <a:rPr sz="1600" spc="45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dipendenti</a:t>
            </a:r>
            <a:r>
              <a:rPr sz="1600" spc="45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4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4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4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4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che</a:t>
            </a:r>
            <a:r>
              <a:rPr sz="1600" spc="459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abbiano </a:t>
            </a:r>
            <a:r>
              <a:rPr sz="1600" dirty="0">
                <a:latin typeface="Georgia"/>
                <a:cs typeface="Georgia"/>
              </a:rPr>
              <a:t>commesso</a:t>
            </a:r>
            <a:r>
              <a:rPr sz="1600" spc="40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</a:t>
            </a:r>
            <a:r>
              <a:rPr sz="1600" spc="4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fatto,</a:t>
            </a:r>
            <a:r>
              <a:rPr sz="1600" spc="4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quando</a:t>
            </a:r>
            <a:r>
              <a:rPr sz="1600" spc="4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l’attività</a:t>
            </a:r>
            <a:r>
              <a:rPr sz="1600" spc="40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3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40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è</a:t>
            </a:r>
            <a:r>
              <a:rPr sz="1600" spc="4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esercitata</a:t>
            </a:r>
            <a:r>
              <a:rPr sz="1600" spc="3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</a:t>
            </a:r>
            <a:r>
              <a:rPr sz="1600" spc="4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Enti</a:t>
            </a:r>
            <a:r>
              <a:rPr sz="1600" spc="4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40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Interesse </a:t>
            </a:r>
            <a:r>
              <a:rPr sz="1600" dirty="0">
                <a:latin typeface="Georgia"/>
                <a:cs typeface="Georgia"/>
              </a:rPr>
              <a:t>Pubblico</a:t>
            </a:r>
            <a:r>
              <a:rPr sz="1600" spc="2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questi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controllate.</a:t>
            </a:r>
            <a:r>
              <a:rPr sz="1600" spc="3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questi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casi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3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pena</a:t>
            </a:r>
            <a:r>
              <a:rPr sz="1600" spc="3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prevista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è</a:t>
            </a:r>
            <a:r>
              <a:rPr sz="1600" spc="30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della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reclusione</a:t>
            </a:r>
            <a:r>
              <a:rPr sz="16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</a:t>
            </a:r>
            <a:r>
              <a:rPr sz="1600" b="1" u="sng" spc="-3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r>
              <a:rPr sz="1600" b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</a:t>
            </a:r>
            <a:r>
              <a:rPr sz="1600" b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5</a:t>
            </a:r>
            <a:r>
              <a:rPr sz="1600" b="1" u="sng" spc="-3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anni</a:t>
            </a:r>
            <a:r>
              <a:rPr sz="1600" b="1" spc="-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ed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reato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è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perseguibile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d’ufficio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291" y="1401521"/>
            <a:ext cx="6003925" cy="6064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280"/>
              </a:lnSpc>
              <a:spcBef>
                <a:spcPts val="10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10" dirty="0"/>
              <a:t> </a:t>
            </a:r>
            <a:r>
              <a:rPr dirty="0"/>
              <a:t>nelle</a:t>
            </a:r>
            <a:r>
              <a:rPr spc="-35" dirty="0"/>
              <a:t> </a:t>
            </a:r>
            <a:r>
              <a:rPr dirty="0"/>
              <a:t>società</a:t>
            </a:r>
            <a:r>
              <a:rPr spc="-35" dirty="0"/>
              <a:t> </a:t>
            </a:r>
            <a:r>
              <a:rPr dirty="0"/>
              <a:t>di</a:t>
            </a:r>
            <a:r>
              <a:rPr spc="-25" dirty="0"/>
              <a:t> </a:t>
            </a:r>
            <a:r>
              <a:rPr spc="-10" dirty="0"/>
              <a:t>capitali</a:t>
            </a:r>
          </a:p>
          <a:p>
            <a:pPr marL="12700">
              <a:lnSpc>
                <a:spcPts val="2280"/>
              </a:lnSpc>
            </a:pP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291" y="1401521"/>
            <a:ext cx="6003925" cy="6064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280"/>
              </a:lnSpc>
              <a:spcBef>
                <a:spcPts val="10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10" dirty="0"/>
              <a:t> </a:t>
            </a:r>
            <a:r>
              <a:rPr dirty="0"/>
              <a:t>nelle</a:t>
            </a:r>
            <a:r>
              <a:rPr spc="-35" dirty="0"/>
              <a:t> </a:t>
            </a:r>
            <a:r>
              <a:rPr dirty="0"/>
              <a:t>società</a:t>
            </a:r>
            <a:r>
              <a:rPr spc="-35" dirty="0"/>
              <a:t> </a:t>
            </a:r>
            <a:r>
              <a:rPr dirty="0"/>
              <a:t>di</a:t>
            </a:r>
            <a:r>
              <a:rPr spc="-25" dirty="0"/>
              <a:t> </a:t>
            </a:r>
            <a:r>
              <a:rPr spc="-10" dirty="0"/>
              <a:t>capitali</a:t>
            </a:r>
          </a:p>
          <a:p>
            <a:pPr marL="12700">
              <a:lnSpc>
                <a:spcPts val="2280"/>
              </a:lnSpc>
            </a:pP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541" y="2086483"/>
            <a:ext cx="5602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Impedito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controllo</a:t>
            </a:r>
            <a:r>
              <a:rPr sz="1800" b="1" i="1" spc="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(art.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29,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D. Lgs.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n.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39/2010)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185416" y="2703576"/>
            <a:ext cx="3810000" cy="291465"/>
            <a:chOff x="2185416" y="2703576"/>
            <a:chExt cx="3810000" cy="29146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85416" y="2771798"/>
              <a:ext cx="1773935" cy="14099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06011" y="2703576"/>
              <a:ext cx="411479" cy="29108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40708" y="2703576"/>
              <a:ext cx="1854708" cy="291084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2176652" y="2731388"/>
            <a:ext cx="37363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i="1" dirty="0">
                <a:solidFill>
                  <a:srgbClr val="FF0000"/>
                </a:solidFill>
                <a:latin typeface="Georgia"/>
                <a:cs typeface="Georgia"/>
              </a:rPr>
              <a:t>Reato</a:t>
            </a:r>
            <a:r>
              <a:rPr sz="1000" b="1" i="1" spc="-20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spc="-10" dirty="0">
                <a:solidFill>
                  <a:srgbClr val="FF0000"/>
                </a:solidFill>
                <a:latin typeface="Georgia"/>
                <a:cs typeface="Georgia"/>
              </a:rPr>
              <a:t>depenalizzato</a:t>
            </a:r>
            <a:r>
              <a:rPr sz="1000" b="1" i="1" spc="-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dirty="0">
                <a:solidFill>
                  <a:srgbClr val="FF0000"/>
                </a:solidFill>
                <a:latin typeface="Georgia"/>
                <a:cs typeface="Georgia"/>
              </a:rPr>
              <a:t>dal</a:t>
            </a:r>
            <a:r>
              <a:rPr sz="1000" b="1" i="1" spc="-20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dirty="0">
                <a:solidFill>
                  <a:srgbClr val="FF0000"/>
                </a:solidFill>
                <a:latin typeface="Georgia"/>
                <a:cs typeface="Georgia"/>
              </a:rPr>
              <a:t>D.</a:t>
            </a:r>
            <a:r>
              <a:rPr sz="1000" b="1" i="1" spc="-30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dirty="0">
                <a:solidFill>
                  <a:srgbClr val="FF0000"/>
                </a:solidFill>
                <a:latin typeface="Georgia"/>
                <a:cs typeface="Georgia"/>
              </a:rPr>
              <a:t>Lgs.</a:t>
            </a:r>
            <a:r>
              <a:rPr sz="1000" b="1" i="1" spc="-3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dirty="0">
                <a:solidFill>
                  <a:srgbClr val="FF0000"/>
                </a:solidFill>
                <a:latin typeface="Georgia"/>
                <a:cs typeface="Georgia"/>
              </a:rPr>
              <a:t>del</a:t>
            </a:r>
            <a:r>
              <a:rPr sz="1000" b="1" i="1" spc="-2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dirty="0">
                <a:solidFill>
                  <a:srgbClr val="FF0000"/>
                </a:solidFill>
                <a:latin typeface="Georgia"/>
                <a:cs typeface="Georgia"/>
              </a:rPr>
              <a:t>15</a:t>
            </a:r>
            <a:r>
              <a:rPr sz="1000" b="1" i="1" spc="-2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dirty="0">
                <a:solidFill>
                  <a:srgbClr val="FF0000"/>
                </a:solidFill>
                <a:latin typeface="Georgia"/>
                <a:cs typeface="Georgia"/>
              </a:rPr>
              <a:t>gennaio</a:t>
            </a:r>
            <a:r>
              <a:rPr sz="1000" b="1" i="1" spc="-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dirty="0">
                <a:solidFill>
                  <a:srgbClr val="FF0000"/>
                </a:solidFill>
                <a:latin typeface="Georgia"/>
                <a:cs typeface="Georgia"/>
              </a:rPr>
              <a:t>2016,</a:t>
            </a:r>
            <a:r>
              <a:rPr sz="1000" b="1" i="1" spc="-3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dirty="0">
                <a:solidFill>
                  <a:srgbClr val="FF0000"/>
                </a:solidFill>
                <a:latin typeface="Georgia"/>
                <a:cs typeface="Georgia"/>
              </a:rPr>
              <a:t>n.</a:t>
            </a:r>
            <a:r>
              <a:rPr sz="1000" b="1" i="1" spc="-35" dirty="0">
                <a:solidFill>
                  <a:srgbClr val="FF0000"/>
                </a:solidFill>
                <a:latin typeface="Georgia"/>
                <a:cs typeface="Georgia"/>
              </a:rPr>
              <a:t> </a:t>
            </a:r>
            <a:r>
              <a:rPr sz="1000" b="1" i="1" spc="-50" dirty="0">
                <a:solidFill>
                  <a:srgbClr val="FF0000"/>
                </a:solidFill>
                <a:latin typeface="Georgia"/>
                <a:cs typeface="Georgia"/>
              </a:rPr>
              <a:t>8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541" y="3520516"/>
            <a:ext cx="7905750" cy="17329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fattispecie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impedito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controllo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revisore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non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solo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diventa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illecito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amministrativo </a:t>
            </a:r>
            <a:r>
              <a:rPr sz="1600" dirty="0">
                <a:latin typeface="Georgia"/>
                <a:cs typeface="Georgia"/>
              </a:rPr>
              <a:t>ma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pure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l’importo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sanzione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è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meno</a:t>
            </a:r>
            <a:r>
              <a:rPr sz="1600" spc="2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gravoso,</a:t>
            </a:r>
            <a:r>
              <a:rPr sz="1600" spc="2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potendo</a:t>
            </a:r>
            <a:r>
              <a:rPr sz="1600" spc="2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arrivare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ad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Euro</a:t>
            </a:r>
            <a:r>
              <a:rPr sz="1600" spc="2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50.000 </a:t>
            </a:r>
            <a:r>
              <a:rPr sz="1600" dirty="0">
                <a:latin typeface="Georgia"/>
                <a:cs typeface="Georgia"/>
              </a:rPr>
              <a:t>mila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euro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sanzione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pecuniaria,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</a:t>
            </a:r>
            <a:r>
              <a:rPr sz="1600" spc="2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fronte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degli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attuali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Euro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75.000</a:t>
            </a:r>
            <a:r>
              <a:rPr sz="1600" spc="2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ammenda</a:t>
            </a:r>
            <a:r>
              <a:rPr sz="1600" spc="235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(o </a:t>
            </a:r>
            <a:r>
              <a:rPr sz="1600" dirty="0">
                <a:latin typeface="Georgia"/>
                <a:cs typeface="Georgia"/>
              </a:rPr>
              <a:t>Euro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150.000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nell’ipotesi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aggravata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cui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comma</a:t>
            </a:r>
            <a:r>
              <a:rPr sz="1600" spc="-25" dirty="0">
                <a:latin typeface="Georgia"/>
                <a:cs typeface="Georgia"/>
              </a:rPr>
              <a:t> 3).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>
              <a:latin typeface="Georgia"/>
              <a:cs typeface="Georgia"/>
            </a:endParaRPr>
          </a:p>
          <a:p>
            <a:pPr marL="12700" algn="just">
              <a:lnSpc>
                <a:spcPct val="100000"/>
              </a:lnSpc>
            </a:pPr>
            <a:r>
              <a:rPr sz="1600" dirty="0">
                <a:latin typeface="Georgia"/>
                <a:cs typeface="Georgia"/>
              </a:rPr>
              <a:t>Resta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fuori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dalla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depenalizzazione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fattispecie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aggravata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prevista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comma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2,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punita</a:t>
            </a:r>
            <a:endParaRPr sz="1600">
              <a:latin typeface="Georgia"/>
              <a:cs typeface="Georgia"/>
            </a:endParaRPr>
          </a:p>
          <a:p>
            <a:pPr marL="12700" algn="just">
              <a:lnSpc>
                <a:spcPct val="100000"/>
              </a:lnSpc>
            </a:pPr>
            <a:r>
              <a:rPr sz="1600" dirty="0">
                <a:latin typeface="Georgia"/>
                <a:cs typeface="Georgia"/>
              </a:rPr>
              <a:t>con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pena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detentiva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congiunta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quella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pecuniaria.</a:t>
            </a:r>
            <a:endParaRPr sz="16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4038" y="2230577"/>
            <a:ext cx="8124190" cy="3438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Compensi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illegali (art.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30,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D.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Lgs.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n.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39/2010)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20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1950" dirty="0">
              <a:latin typeface="Georgia"/>
              <a:cs typeface="Georgia"/>
            </a:endParaRPr>
          </a:p>
          <a:p>
            <a:pPr marL="349250" marR="5080" indent="-266700" algn="just">
              <a:lnSpc>
                <a:spcPct val="114599"/>
              </a:lnSpc>
              <a:buClr>
                <a:srgbClr val="C00000"/>
              </a:buClr>
              <a:buFont typeface="Wingdings"/>
              <a:buChar char=""/>
              <a:tabLst>
                <a:tab pos="349885" algn="l"/>
              </a:tabLst>
            </a:pPr>
            <a:r>
              <a:rPr sz="1600" dirty="0">
                <a:latin typeface="Georgia"/>
                <a:cs typeface="Georgia"/>
              </a:rPr>
              <a:t>Il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responsabile</a:t>
            </a:r>
            <a:r>
              <a:rPr sz="1600" spc="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legale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ed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componenti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dell’organo</a:t>
            </a:r>
            <a:r>
              <a:rPr sz="1600" spc="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amministrazione,</a:t>
            </a:r>
            <a:r>
              <a:rPr sz="1600" spc="5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</a:t>
            </a:r>
            <a:r>
              <a:rPr sz="1600" spc="2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</a:t>
            </a:r>
            <a:r>
              <a:rPr sz="1600" spc="2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2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</a:t>
            </a:r>
            <a:r>
              <a:rPr sz="1600" spc="2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dipendenti</a:t>
            </a:r>
            <a:r>
              <a:rPr sz="1600" spc="2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che</a:t>
            </a:r>
            <a:r>
              <a:rPr sz="1600" spc="2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hanno</a:t>
            </a:r>
            <a:r>
              <a:rPr sz="1600" spc="3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percepito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–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direttamente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2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indirettamente</a:t>
            </a:r>
            <a:r>
              <a:rPr sz="1600" spc="2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–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dalla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2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soggetta</a:t>
            </a:r>
            <a:r>
              <a:rPr sz="1600" spc="2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</a:t>
            </a:r>
            <a:r>
              <a:rPr sz="1600" spc="2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2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compensi</a:t>
            </a:r>
            <a:r>
              <a:rPr sz="1600" spc="2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ulteriori</a:t>
            </a:r>
            <a:r>
              <a:rPr sz="1600" spc="2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rispetto</a:t>
            </a:r>
            <a:r>
              <a:rPr sz="1600" spc="2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</a:t>
            </a:r>
            <a:r>
              <a:rPr sz="1600" spc="2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quelli</a:t>
            </a:r>
            <a:r>
              <a:rPr sz="1600" spc="2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legalmente</a:t>
            </a:r>
            <a:r>
              <a:rPr sz="1600" spc="26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pattuiti </a:t>
            </a:r>
            <a:r>
              <a:rPr sz="1600" dirty="0">
                <a:latin typeface="Georgia"/>
                <a:cs typeface="Georgia"/>
              </a:rPr>
              <a:t>sono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puniti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reclusione</a:t>
            </a:r>
            <a:r>
              <a:rPr sz="1600" b="1" u="sng" spc="-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</a:t>
            </a:r>
            <a:r>
              <a:rPr sz="1600" b="1" u="sng" spc="-1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r>
              <a:rPr sz="1600" b="1" u="sng" spc="-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</a:t>
            </a:r>
            <a:r>
              <a:rPr sz="1600" b="1" u="sng" spc="-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3 anni</a:t>
            </a:r>
            <a:r>
              <a:rPr sz="1600" b="1" u="sng" spc="-1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multa</a:t>
            </a:r>
            <a:r>
              <a:rPr sz="1600" b="1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Euro</a:t>
            </a:r>
            <a:r>
              <a:rPr sz="1600" b="1" u="sng" spc="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1.000</a:t>
            </a:r>
            <a:r>
              <a:rPr sz="1600" b="1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Euro</a:t>
            </a:r>
            <a:r>
              <a:rPr sz="1600" b="1" spc="-20" dirty="0">
                <a:latin typeface="Georgia"/>
                <a:cs typeface="Georgia"/>
              </a:rPr>
              <a:t> </a:t>
            </a:r>
            <a:r>
              <a:rPr sz="1600" b="1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100.000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C00000"/>
              </a:buClr>
              <a:buFont typeface="Wingdings"/>
              <a:buChar char=""/>
            </a:pPr>
            <a:endParaRPr sz="1900" dirty="0">
              <a:latin typeface="Georgia"/>
              <a:cs typeface="Georgia"/>
            </a:endParaRPr>
          </a:p>
          <a:p>
            <a:pPr marL="349250" marR="5080" indent="-266700" algn="just">
              <a:lnSpc>
                <a:spcPct val="114399"/>
              </a:lnSpc>
              <a:buClr>
                <a:srgbClr val="C00000"/>
              </a:buClr>
              <a:buFont typeface="Wingdings"/>
              <a:buChar char=""/>
              <a:tabLst>
                <a:tab pos="349885" algn="l"/>
              </a:tabLst>
            </a:pP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stessa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pena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si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applica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ai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componenti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dell’organo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amministrazione,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ai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dirigenti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liquidatori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assoggettata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che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hanno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corrisposto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il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compenso </a:t>
            </a:r>
            <a:r>
              <a:rPr sz="1600" i="1" dirty="0">
                <a:latin typeface="Georgia"/>
                <a:cs typeface="Georgia"/>
              </a:rPr>
              <a:t>non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dovuto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ts val="2280"/>
              </a:lnSpc>
              <a:spcBef>
                <a:spcPts val="10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10" dirty="0"/>
              <a:t> </a:t>
            </a:r>
            <a:r>
              <a:rPr dirty="0"/>
              <a:t>nelle</a:t>
            </a:r>
            <a:r>
              <a:rPr spc="-35" dirty="0"/>
              <a:t> </a:t>
            </a:r>
            <a:r>
              <a:rPr dirty="0"/>
              <a:t>società</a:t>
            </a:r>
            <a:r>
              <a:rPr spc="-35" dirty="0"/>
              <a:t> </a:t>
            </a:r>
            <a:r>
              <a:rPr dirty="0"/>
              <a:t>di</a:t>
            </a:r>
            <a:r>
              <a:rPr spc="-25" dirty="0"/>
              <a:t> </a:t>
            </a:r>
            <a:r>
              <a:rPr spc="-10" dirty="0"/>
              <a:t>capitali</a:t>
            </a:r>
          </a:p>
          <a:p>
            <a:pPr marL="25400">
              <a:lnSpc>
                <a:spcPts val="2280"/>
              </a:lnSpc>
            </a:pP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6392" y="3786022"/>
            <a:ext cx="8054340" cy="1703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14599"/>
              </a:lnSpc>
              <a:spcBef>
                <a:spcPts val="105"/>
              </a:spcBef>
            </a:pPr>
            <a:r>
              <a:rPr sz="1600" i="1" dirty="0">
                <a:latin typeface="Georgia"/>
                <a:cs typeface="Georgia"/>
              </a:rPr>
              <a:t>Gli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amministratori,</a:t>
            </a:r>
            <a:r>
              <a:rPr sz="1600" i="1" spc="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responsabili</a:t>
            </a:r>
            <a:r>
              <a:rPr sz="1600" i="1" spc="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dipendenti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società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19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2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che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contraggono</a:t>
            </a:r>
            <a:r>
              <a:rPr sz="1600" i="1" spc="1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prestiti,</a:t>
            </a:r>
            <a:r>
              <a:rPr sz="1600" i="1" spc="1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sotto</a:t>
            </a:r>
            <a:r>
              <a:rPr sz="1600" i="1" spc="1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qualsiasi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forma,</a:t>
            </a:r>
            <a:r>
              <a:rPr sz="1600" i="1" spc="1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sia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direttamente</a:t>
            </a:r>
            <a:r>
              <a:rPr sz="1600" i="1" spc="1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che</a:t>
            </a:r>
            <a:r>
              <a:rPr sz="1600" i="1" spc="195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per </a:t>
            </a:r>
            <a:r>
              <a:rPr sz="1600" i="1" dirty="0">
                <a:latin typeface="Georgia"/>
                <a:cs typeface="Georgia"/>
              </a:rPr>
              <a:t>interposta</a:t>
            </a:r>
            <a:r>
              <a:rPr sz="1600" i="1" spc="2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persona,</a:t>
            </a:r>
            <a:r>
              <a:rPr sz="1600" i="1" spc="2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</a:t>
            </a:r>
            <a:r>
              <a:rPr sz="1600" i="1" spc="2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2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2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assoggettata</a:t>
            </a:r>
            <a:r>
              <a:rPr sz="1600" i="1" spc="2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2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28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25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</a:t>
            </a:r>
            <a:r>
              <a:rPr sz="1600" i="1" spc="2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una</a:t>
            </a:r>
            <a:r>
              <a:rPr sz="1600" i="1" spc="27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25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che</a:t>
            </a:r>
            <a:r>
              <a:rPr sz="1600" i="1" spc="265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la </a:t>
            </a:r>
            <a:r>
              <a:rPr sz="1600" i="1" dirty="0">
                <a:latin typeface="Georgia"/>
                <a:cs typeface="Georgia"/>
              </a:rPr>
              <a:t>controlla,</a:t>
            </a:r>
            <a:r>
              <a:rPr sz="1600" i="1" spc="2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ne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è</a:t>
            </a:r>
            <a:r>
              <a:rPr sz="1600" i="1" spc="2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controllata,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2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si</a:t>
            </a:r>
            <a:r>
              <a:rPr sz="1600" i="1" spc="2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fanno</a:t>
            </a:r>
            <a:r>
              <a:rPr sz="1600" i="1" spc="229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prestare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</a:t>
            </a:r>
            <a:r>
              <a:rPr sz="1600" i="1" spc="229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una</a:t>
            </a:r>
            <a:r>
              <a:rPr sz="1600" i="1" spc="2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2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tali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2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garanzie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per </a:t>
            </a:r>
            <a:r>
              <a:rPr sz="1600" i="1" dirty="0">
                <a:latin typeface="Georgia"/>
                <a:cs typeface="Georgia"/>
              </a:rPr>
              <a:t>debiti</a:t>
            </a:r>
            <a:r>
              <a:rPr sz="1600" i="1" spc="7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propri,</a:t>
            </a:r>
            <a:r>
              <a:rPr sz="1600" i="1" spc="9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sono</a:t>
            </a:r>
            <a:r>
              <a:rPr sz="1600" i="1" spc="8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puniti</a:t>
            </a:r>
            <a:r>
              <a:rPr sz="1600" i="1" spc="7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</a:t>
            </a:r>
            <a:r>
              <a:rPr sz="1600" i="1" spc="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90" dirty="0">
                <a:latin typeface="Georgia"/>
                <a:cs typeface="Georgia"/>
              </a:rPr>
              <a:t> </a:t>
            </a:r>
            <a:r>
              <a:rPr sz="16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reclusione</a:t>
            </a:r>
            <a:r>
              <a:rPr sz="1600" b="1" i="1" u="sng" spc="5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da</a:t>
            </a:r>
            <a:r>
              <a:rPr sz="1600" b="1" i="1" u="sng" spc="8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r>
              <a:rPr sz="1600" b="1" i="1" u="sng" spc="6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</a:t>
            </a:r>
            <a:r>
              <a:rPr sz="1600" b="1" i="1" u="sng" spc="6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3</a:t>
            </a:r>
            <a:r>
              <a:rPr sz="1600" b="1" i="1" u="sng" spc="6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anni</a:t>
            </a:r>
            <a:r>
              <a:rPr sz="1600" b="1" i="1" spc="50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e</a:t>
            </a:r>
            <a:r>
              <a:rPr sz="1600" b="1" i="1" spc="7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con</a:t>
            </a:r>
            <a:r>
              <a:rPr sz="1600" b="1" i="1" spc="5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la</a:t>
            </a:r>
            <a:r>
              <a:rPr sz="1600" b="1" i="1" spc="6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multa</a:t>
            </a:r>
            <a:r>
              <a:rPr sz="1600" b="1" i="1" spc="80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da</a:t>
            </a:r>
            <a:r>
              <a:rPr sz="1600" b="1" i="1" spc="75" dirty="0">
                <a:latin typeface="Georgia"/>
                <a:cs typeface="Georgia"/>
              </a:rPr>
              <a:t> </a:t>
            </a:r>
            <a:r>
              <a:rPr sz="1600" b="1" i="1" spc="-20" dirty="0">
                <a:latin typeface="Georgia"/>
                <a:cs typeface="Georgia"/>
              </a:rPr>
              <a:t>euro </a:t>
            </a:r>
            <a:r>
              <a:rPr sz="1600" b="1" i="1" dirty="0">
                <a:latin typeface="Georgia"/>
                <a:cs typeface="Georgia"/>
              </a:rPr>
              <a:t>206</a:t>
            </a:r>
            <a:r>
              <a:rPr sz="1600" b="1" i="1" spc="-20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a</a:t>
            </a:r>
            <a:r>
              <a:rPr sz="1600" b="1" i="1" spc="-20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euro</a:t>
            </a:r>
            <a:r>
              <a:rPr sz="1600" b="1" i="1" spc="-25" dirty="0">
                <a:latin typeface="Georgia"/>
                <a:cs typeface="Georgia"/>
              </a:rPr>
              <a:t> </a:t>
            </a:r>
            <a:r>
              <a:rPr sz="1600" b="1" i="1" spc="-10" dirty="0">
                <a:latin typeface="Georgia"/>
                <a:cs typeface="Georgia"/>
              </a:rPr>
              <a:t>2.065</a:t>
            </a:r>
            <a:r>
              <a:rPr sz="1600" i="1" spc="-10" dirty="0">
                <a:latin typeface="Georgia"/>
                <a:cs typeface="Georgia"/>
              </a:rPr>
              <a:t>.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819" y="1330578"/>
            <a:ext cx="600329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5" dirty="0"/>
              <a:t> </a:t>
            </a:r>
            <a:r>
              <a:rPr dirty="0"/>
              <a:t>nelle</a:t>
            </a:r>
            <a:r>
              <a:rPr spc="-25" dirty="0"/>
              <a:t> </a:t>
            </a:r>
            <a:r>
              <a:rPr dirty="0"/>
              <a:t>società</a:t>
            </a:r>
            <a:r>
              <a:rPr spc="-30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capitali </a:t>
            </a: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7916" y="2302509"/>
            <a:ext cx="70256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Illeciti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rapporti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patrimoniali</a:t>
            </a:r>
            <a:r>
              <a:rPr sz="1800" b="1" i="1" spc="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con la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società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assoggettata</a:t>
            </a:r>
            <a:r>
              <a:rPr sz="1800" b="1" i="1" spc="4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50" dirty="0">
                <a:solidFill>
                  <a:schemeClr val="tx1"/>
                </a:solidFill>
                <a:latin typeface="Georgia"/>
                <a:cs typeface="Georgia"/>
              </a:rPr>
              <a:t>a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revisione (art.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31,</a:t>
            </a:r>
            <a:r>
              <a:rPr sz="1800" b="1" i="1" spc="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D.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Lgs.</a:t>
            </a:r>
            <a:r>
              <a:rPr sz="1800" b="1" i="1" spc="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n.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39/2010)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00124" y="2335148"/>
            <a:ext cx="6677025" cy="2113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55575" algn="ctr">
              <a:lnSpc>
                <a:spcPct val="100000"/>
              </a:lnSpc>
              <a:spcBef>
                <a:spcPts val="100"/>
              </a:spcBef>
            </a:pPr>
            <a:r>
              <a:rPr sz="2400" i="1" dirty="0">
                <a:solidFill>
                  <a:srgbClr val="000000"/>
                </a:solidFill>
                <a:latin typeface="Georgia"/>
                <a:cs typeface="Georgia"/>
              </a:rPr>
              <a:t>LA</a:t>
            </a:r>
            <a:r>
              <a:rPr sz="2400" i="1" spc="10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2400" i="1" spc="-10" dirty="0">
                <a:solidFill>
                  <a:srgbClr val="000000"/>
                </a:solidFill>
                <a:latin typeface="Georgia"/>
                <a:cs typeface="Georgia"/>
              </a:rPr>
              <a:t>RESPONSABILITA’</a:t>
            </a:r>
            <a:endParaRPr sz="2400">
              <a:latin typeface="Georgia"/>
              <a:cs typeface="Georgia"/>
            </a:endParaRPr>
          </a:p>
          <a:p>
            <a:pPr marR="151130" algn="ctr">
              <a:lnSpc>
                <a:spcPct val="100000"/>
              </a:lnSpc>
              <a:spcBef>
                <a:spcPts val="1739"/>
              </a:spcBef>
            </a:pPr>
            <a:r>
              <a:rPr sz="2400" i="1" spc="-10" dirty="0">
                <a:solidFill>
                  <a:srgbClr val="000000"/>
                </a:solidFill>
                <a:latin typeface="Georgia"/>
                <a:cs typeface="Georgia"/>
              </a:rPr>
              <a:t>AMMINISTRATIVA</a:t>
            </a:r>
            <a:endParaRPr sz="2400">
              <a:latin typeface="Georgia"/>
              <a:cs typeface="Georgia"/>
            </a:endParaRPr>
          </a:p>
          <a:p>
            <a:pPr marL="1442085" marR="5080" indent="-1430020">
              <a:lnSpc>
                <a:spcPct val="150100"/>
              </a:lnSpc>
              <a:spcBef>
                <a:spcPts val="300"/>
              </a:spcBef>
            </a:pPr>
            <a:r>
              <a:rPr sz="2400" i="1" dirty="0">
                <a:solidFill>
                  <a:srgbClr val="000000"/>
                </a:solidFill>
                <a:latin typeface="Georgia"/>
                <a:cs typeface="Georgia"/>
              </a:rPr>
              <a:t>responsabilità</a:t>
            </a:r>
            <a:r>
              <a:rPr sz="2400" i="1" spc="-5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2400" i="1" dirty="0">
                <a:solidFill>
                  <a:srgbClr val="000000"/>
                </a:solidFill>
                <a:latin typeface="Georgia"/>
                <a:cs typeface="Georgia"/>
              </a:rPr>
              <a:t>del</a:t>
            </a:r>
            <a:r>
              <a:rPr sz="2400" i="1" spc="-15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2400" i="1" dirty="0">
                <a:solidFill>
                  <a:srgbClr val="000000"/>
                </a:solidFill>
                <a:latin typeface="Georgia"/>
                <a:cs typeface="Georgia"/>
              </a:rPr>
              <a:t>revisore</a:t>
            </a:r>
            <a:r>
              <a:rPr sz="2400" i="1" spc="5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2400" i="1" dirty="0">
                <a:solidFill>
                  <a:srgbClr val="000000"/>
                </a:solidFill>
                <a:latin typeface="Georgia"/>
                <a:cs typeface="Georgia"/>
              </a:rPr>
              <a:t>legale:</a:t>
            </a:r>
            <a:r>
              <a:rPr sz="2400" i="1" spc="10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2400" i="1" spc="-10" dirty="0">
                <a:solidFill>
                  <a:srgbClr val="000000"/>
                </a:solidFill>
                <a:latin typeface="Georgia"/>
                <a:cs typeface="Georgia"/>
              </a:rPr>
              <a:t>penale, </a:t>
            </a:r>
            <a:r>
              <a:rPr sz="2400" i="1" dirty="0">
                <a:solidFill>
                  <a:srgbClr val="000000"/>
                </a:solidFill>
                <a:latin typeface="Georgia"/>
                <a:cs typeface="Georgia"/>
              </a:rPr>
              <a:t>civile</a:t>
            </a:r>
            <a:r>
              <a:rPr sz="2400" i="1" spc="-20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2400" i="1" dirty="0">
                <a:solidFill>
                  <a:srgbClr val="000000"/>
                </a:solidFill>
                <a:latin typeface="Georgia"/>
                <a:cs typeface="Georgia"/>
              </a:rPr>
              <a:t>ed</a:t>
            </a:r>
            <a:r>
              <a:rPr sz="2400" i="1" spc="-10" dirty="0">
                <a:solidFill>
                  <a:srgbClr val="000000"/>
                </a:solidFill>
                <a:latin typeface="Georgia"/>
                <a:cs typeface="Georgia"/>
              </a:rPr>
              <a:t> amministrativa</a:t>
            </a:r>
            <a:endParaRPr sz="2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8066" y="3505327"/>
            <a:ext cx="625919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Georgia"/>
                <a:cs typeface="Georgia"/>
              </a:rPr>
              <a:t>SANZIONI</a:t>
            </a:r>
            <a:r>
              <a:rPr sz="1600" b="1" spc="-80" dirty="0">
                <a:latin typeface="Georgia"/>
                <a:cs typeface="Georgia"/>
              </a:rPr>
              <a:t> </a:t>
            </a:r>
            <a:r>
              <a:rPr sz="1600" b="1" spc="-10" dirty="0">
                <a:latin typeface="Georgia"/>
                <a:cs typeface="Georgia"/>
              </a:rPr>
              <a:t>AMMINISTRATIVE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buClr>
                <a:srgbClr val="FF6600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Provvedimenti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Ministero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dell’Economia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Finanze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(MEF)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6600"/>
              </a:buClr>
              <a:buFont typeface="Wingdings"/>
              <a:buChar char=""/>
            </a:pPr>
            <a:endParaRPr sz="165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buClr>
                <a:srgbClr val="FF6600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Provvedimenti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CONSOB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7271" rIns="0" bIns="0" rtlCol="0">
            <a:spAutoFit/>
          </a:bodyPr>
          <a:lstStyle/>
          <a:p>
            <a:pPr marL="120014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15" dirty="0"/>
              <a:t> </a:t>
            </a:r>
            <a:r>
              <a:rPr dirty="0"/>
              <a:t>revisione</a:t>
            </a:r>
            <a:r>
              <a:rPr spc="-10" dirty="0"/>
              <a:t> </a:t>
            </a:r>
            <a:r>
              <a:rPr dirty="0"/>
              <a:t>legale</a:t>
            </a:r>
            <a:r>
              <a:rPr spc="-20" dirty="0"/>
              <a:t> </a:t>
            </a:r>
            <a:r>
              <a:rPr dirty="0"/>
              <a:t>dei</a:t>
            </a:r>
            <a:r>
              <a:rPr spc="-10" dirty="0"/>
              <a:t> </a:t>
            </a:r>
            <a:r>
              <a:rPr spc="-20" dirty="0"/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6639" y="1934083"/>
            <a:ext cx="59493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AMMINISTRATIVA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7190" y="1287602"/>
            <a:ext cx="365569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45" dirty="0"/>
              <a:t> </a:t>
            </a:r>
            <a:r>
              <a:rPr dirty="0"/>
              <a:t>revisione</a:t>
            </a:r>
            <a:r>
              <a:rPr spc="-35" dirty="0"/>
              <a:t> </a:t>
            </a:r>
            <a:r>
              <a:rPr dirty="0"/>
              <a:t>legale</a:t>
            </a:r>
            <a:r>
              <a:rPr spc="-30" dirty="0"/>
              <a:t> </a:t>
            </a:r>
            <a:r>
              <a:rPr dirty="0"/>
              <a:t>dei</a:t>
            </a:r>
            <a:r>
              <a:rPr spc="-20" dirty="0"/>
              <a:t> </a:t>
            </a:r>
            <a:r>
              <a:rPr spc="-10" dirty="0"/>
              <a:t>conti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71094" y="1613408"/>
            <a:ext cx="8125459" cy="821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>
              <a:lnSpc>
                <a:spcPts val="2155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AMMINISTRATIVA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– MEF</a:t>
            </a:r>
            <a:r>
              <a:rPr sz="1800" b="1" i="1" spc="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12700">
              <a:lnSpc>
                <a:spcPts val="1914"/>
              </a:lnSpc>
            </a:pPr>
            <a:r>
              <a:rPr sz="1600" dirty="0">
                <a:latin typeface="Georgia"/>
                <a:cs typeface="Georgia"/>
              </a:rPr>
              <a:t>L’Art.</a:t>
            </a:r>
            <a:r>
              <a:rPr sz="1600" spc="4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24</a:t>
            </a:r>
            <a:r>
              <a:rPr sz="1600" spc="4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40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D.lgs.</a:t>
            </a:r>
            <a:r>
              <a:rPr sz="1600" spc="4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39/2010</a:t>
            </a:r>
            <a:r>
              <a:rPr sz="1600" spc="4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è</a:t>
            </a:r>
            <a:r>
              <a:rPr sz="1600" spc="4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dedicato</a:t>
            </a:r>
            <a:r>
              <a:rPr sz="1600" spc="43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alla</a:t>
            </a:r>
            <a:r>
              <a:rPr sz="1600" spc="4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disciplina</a:t>
            </a:r>
            <a:r>
              <a:rPr sz="1600" spc="43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40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sanzioni</a:t>
            </a:r>
            <a:r>
              <a:rPr sz="1600" spc="41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amministrative</a:t>
            </a:r>
            <a:endParaRPr sz="16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600" dirty="0">
                <a:latin typeface="Georgia"/>
                <a:cs typeface="Georgia"/>
              </a:rPr>
              <a:t>irrogabili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dal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b="1" dirty="0">
                <a:latin typeface="Georgia"/>
                <a:cs typeface="Georgia"/>
              </a:rPr>
              <a:t>MEF</a:t>
            </a:r>
            <a:r>
              <a:rPr sz="1600" b="1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caso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accertamento</a:t>
            </a:r>
            <a:r>
              <a:rPr sz="1600" dirty="0">
                <a:latin typeface="Georgia"/>
                <a:cs typeface="Georgia"/>
              </a:rPr>
              <a:t> di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irregolarità</a:t>
            </a:r>
            <a:r>
              <a:rPr sz="1600" b="1" u="sng" spc="-2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nelle</a:t>
            </a:r>
            <a:r>
              <a:rPr sz="1600" b="1" u="sng" spc="-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attività</a:t>
            </a:r>
            <a:r>
              <a:rPr sz="1600" b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di</a:t>
            </a:r>
            <a:r>
              <a:rPr sz="1600" b="1" u="sng" spc="-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revisione</a:t>
            </a:r>
            <a:r>
              <a:rPr sz="1600" spc="-10" dirty="0">
                <a:latin typeface="Georgia"/>
                <a:cs typeface="Georgia"/>
              </a:rPr>
              <a:t>.</a:t>
            </a:r>
            <a:endParaRPr sz="1600" dirty="0">
              <a:latin typeface="Georgia"/>
              <a:cs typeface="Georgi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73037" y="2478023"/>
          <a:ext cx="8116570" cy="4003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58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8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b="1" spc="-10" dirty="0">
                          <a:latin typeface="Georgia"/>
                          <a:cs typeface="Georgia"/>
                        </a:rPr>
                        <a:t>Avvertimento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Porre</a:t>
                      </a:r>
                      <a:r>
                        <a:rPr sz="1600" spc="-4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termine</a:t>
                      </a:r>
                      <a:r>
                        <a:rPr sz="1600" spc="-1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ad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un</a:t>
                      </a:r>
                      <a:r>
                        <a:rPr sz="1600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10" dirty="0">
                          <a:latin typeface="Georgia"/>
                          <a:cs typeface="Georgia"/>
                        </a:rPr>
                        <a:t>comportamento</a:t>
                      </a:r>
                      <a:r>
                        <a:rPr sz="1600" spc="-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50" dirty="0">
                          <a:latin typeface="Georgia"/>
                          <a:cs typeface="Georgia"/>
                        </a:rPr>
                        <a:t>e</a:t>
                      </a:r>
                      <a:endParaRPr sz="1600">
                        <a:latin typeface="Georgia"/>
                        <a:cs typeface="Georgia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divieto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di</a:t>
                      </a:r>
                      <a:r>
                        <a:rPr sz="1600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futura</a:t>
                      </a:r>
                      <a:r>
                        <a:rPr sz="1600" spc="-4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10" dirty="0">
                          <a:latin typeface="Georgia"/>
                          <a:cs typeface="Georgia"/>
                        </a:rPr>
                        <a:t>reiterazione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48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latin typeface="Georgia"/>
                          <a:cs typeface="Georgia"/>
                        </a:rPr>
                        <a:t>Dichiarazione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46228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La</a:t>
                      </a:r>
                      <a:r>
                        <a:rPr sz="1600" spc="-5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relazione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di</a:t>
                      </a:r>
                      <a:r>
                        <a:rPr sz="1600" spc="-4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revisione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non</a:t>
                      </a:r>
                      <a:r>
                        <a:rPr sz="1600" spc="-6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soddisfa</a:t>
                      </a:r>
                      <a:r>
                        <a:rPr sz="1600" spc="-1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50" dirty="0">
                          <a:latin typeface="Georgia"/>
                          <a:cs typeface="Georgia"/>
                        </a:rPr>
                        <a:t>i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requisiti</a:t>
                      </a:r>
                      <a:r>
                        <a:rPr sz="1600" spc="-5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dell’art.</a:t>
                      </a:r>
                      <a:r>
                        <a:rPr sz="1600" spc="-5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14</a:t>
                      </a:r>
                      <a:endParaRPr sz="1600" dirty="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48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latin typeface="Georgia"/>
                          <a:cs typeface="Georgia"/>
                        </a:rPr>
                        <a:t>Censura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00711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Dichiarazione con</a:t>
                      </a:r>
                      <a:r>
                        <a:rPr sz="1600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cui</a:t>
                      </a:r>
                      <a:r>
                        <a:rPr sz="1600" spc="-4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si</a:t>
                      </a:r>
                      <a:r>
                        <a:rPr sz="1600" spc="-4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indica</a:t>
                      </a:r>
                      <a:r>
                        <a:rPr sz="1600" spc="-1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la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violazione</a:t>
                      </a:r>
                      <a:r>
                        <a:rPr sz="1600" spc="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ed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il</a:t>
                      </a:r>
                      <a:r>
                        <a:rPr sz="1600" spc="-1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10" dirty="0">
                          <a:latin typeface="Georgia"/>
                          <a:cs typeface="Georgia"/>
                        </a:rPr>
                        <a:t>nominativo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dirty="0">
                          <a:latin typeface="Georgia"/>
                          <a:cs typeface="Georgia"/>
                        </a:rPr>
                        <a:t>Sanzione</a:t>
                      </a:r>
                      <a:r>
                        <a:rPr sz="1600" b="1" spc="-9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b="1" spc="-10" dirty="0">
                          <a:latin typeface="Georgia"/>
                          <a:cs typeface="Georgia"/>
                        </a:rPr>
                        <a:t>pecuniaria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Da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1000</a:t>
                      </a:r>
                      <a:r>
                        <a:rPr sz="1600" spc="35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Euro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a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150.000</a:t>
                      </a:r>
                      <a:r>
                        <a:rPr sz="1600" spc="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Euro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48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latin typeface="Georgia"/>
                          <a:cs typeface="Georgia"/>
                        </a:rPr>
                        <a:t>Sospensione</a:t>
                      </a:r>
                      <a:r>
                        <a:rPr sz="1600" b="1" spc="-1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b="1" dirty="0">
                          <a:latin typeface="Georgia"/>
                          <a:cs typeface="Georgia"/>
                        </a:rPr>
                        <a:t>dal</a:t>
                      </a:r>
                      <a:r>
                        <a:rPr sz="1600" b="1" spc="-1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b="1" spc="-10" dirty="0">
                          <a:latin typeface="Georgia"/>
                          <a:cs typeface="Georgia"/>
                        </a:rPr>
                        <a:t>Registro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Per</a:t>
                      </a:r>
                      <a:r>
                        <a:rPr sz="1600" spc="-4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un</a:t>
                      </a:r>
                      <a:r>
                        <a:rPr sz="1600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periodo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non</a:t>
                      </a:r>
                      <a:r>
                        <a:rPr sz="1600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superiore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ai</a:t>
                      </a:r>
                      <a:r>
                        <a:rPr sz="1600" spc="-4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tre</a:t>
                      </a:r>
                      <a:r>
                        <a:rPr sz="1600" spc="-4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anni</a:t>
                      </a:r>
                      <a:endParaRPr sz="1600">
                        <a:latin typeface="Georgia"/>
                        <a:cs typeface="Georgia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del</a:t>
                      </a:r>
                      <a:r>
                        <a:rPr sz="1600" spc="-5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revisore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che</a:t>
                      </a:r>
                      <a:r>
                        <a:rPr sz="1600" spc="-5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ha</a:t>
                      </a:r>
                      <a:r>
                        <a:rPr sz="1600" spc="-4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commesso</a:t>
                      </a:r>
                      <a:r>
                        <a:rPr sz="1600" spc="-3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10" dirty="0">
                          <a:latin typeface="Georgia"/>
                          <a:cs typeface="Georgia"/>
                        </a:rPr>
                        <a:t>irregolarità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latin typeface="Georgia"/>
                          <a:cs typeface="Georgia"/>
                        </a:rPr>
                        <a:t>Revoca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Di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uno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o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più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incarichi</a:t>
                      </a:r>
                      <a:r>
                        <a:rPr sz="1600" spc="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di</a:t>
                      </a:r>
                      <a:r>
                        <a:rPr sz="1600" spc="-3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10" dirty="0">
                          <a:latin typeface="Georgia"/>
                          <a:cs typeface="Georgia"/>
                        </a:rPr>
                        <a:t>revisione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latin typeface="Georgia"/>
                          <a:cs typeface="Georgia"/>
                        </a:rPr>
                        <a:t>Divieto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Di</a:t>
                      </a:r>
                      <a:r>
                        <a:rPr sz="1600" spc="-4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accettare</a:t>
                      </a:r>
                      <a:r>
                        <a:rPr sz="1600" spc="-3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nuovi</a:t>
                      </a:r>
                      <a:r>
                        <a:rPr sz="1600" spc="-4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10" dirty="0">
                          <a:latin typeface="Georgia"/>
                          <a:cs typeface="Georgia"/>
                        </a:rPr>
                        <a:t>incarichi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848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latin typeface="Georgia"/>
                          <a:cs typeface="Georgia"/>
                        </a:rPr>
                        <a:t>Cancellazione</a:t>
                      </a:r>
                      <a:r>
                        <a:rPr sz="1600" b="1" spc="-3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b="1" dirty="0">
                          <a:latin typeface="Georgia"/>
                          <a:cs typeface="Georgia"/>
                        </a:rPr>
                        <a:t>dal</a:t>
                      </a:r>
                      <a:r>
                        <a:rPr sz="1600" b="1" spc="-1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b="1" spc="-10" dirty="0">
                          <a:latin typeface="Georgia"/>
                          <a:cs typeface="Georgia"/>
                        </a:rPr>
                        <a:t>Registro</a:t>
                      </a:r>
                      <a:endParaRPr sz="160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Del</a:t>
                      </a:r>
                      <a:r>
                        <a:rPr sz="1600" spc="-5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revisore,</a:t>
                      </a:r>
                      <a:r>
                        <a:rPr sz="1600" spc="-2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della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società</a:t>
                      </a:r>
                      <a:r>
                        <a:rPr sz="1600" spc="-4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di</a:t>
                      </a:r>
                      <a:r>
                        <a:rPr sz="1600" spc="-4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revisione</a:t>
                      </a:r>
                      <a:r>
                        <a:rPr sz="1600" spc="-3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o</a:t>
                      </a:r>
                      <a:r>
                        <a:rPr sz="1600" spc="-6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25" dirty="0">
                          <a:latin typeface="Georgia"/>
                          <a:cs typeface="Georgia"/>
                        </a:rPr>
                        <a:t>del</a:t>
                      </a:r>
                      <a:endParaRPr sz="1600" dirty="0">
                        <a:latin typeface="Georgia"/>
                        <a:cs typeface="Georgia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Georgia"/>
                          <a:cs typeface="Georgia"/>
                        </a:rPr>
                        <a:t>responsabile</a:t>
                      </a:r>
                      <a:r>
                        <a:rPr sz="1600" spc="-50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dirty="0">
                          <a:latin typeface="Georgia"/>
                          <a:cs typeface="Georgia"/>
                        </a:rPr>
                        <a:t>della</a:t>
                      </a:r>
                      <a:r>
                        <a:rPr sz="1600" spc="-55" dirty="0">
                          <a:latin typeface="Georgia"/>
                          <a:cs typeface="Georgia"/>
                        </a:rPr>
                        <a:t> </a:t>
                      </a:r>
                      <a:r>
                        <a:rPr sz="1600" spc="-10" dirty="0">
                          <a:latin typeface="Georgia"/>
                          <a:cs typeface="Georgia"/>
                        </a:rPr>
                        <a:t>revisione</a:t>
                      </a:r>
                      <a:endParaRPr sz="1600" dirty="0">
                        <a:latin typeface="Georgia"/>
                        <a:cs typeface="Georgia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78448" y="3598290"/>
            <a:ext cx="23209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7975" algn="l"/>
                <a:tab pos="1083945" algn="l"/>
                <a:tab pos="1446530" algn="l"/>
              </a:tabLst>
            </a:pPr>
            <a:r>
              <a:rPr sz="1600" spc="-50" dirty="0">
                <a:latin typeface="Georgia"/>
                <a:cs typeface="Georgia"/>
              </a:rPr>
              <a:t>o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10" dirty="0">
                <a:latin typeface="Georgia"/>
                <a:cs typeface="Georgia"/>
              </a:rPr>
              <a:t>ordine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25" dirty="0">
                <a:latin typeface="Georgia"/>
                <a:cs typeface="Georgia"/>
              </a:rPr>
              <a:t>di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10" dirty="0">
                <a:latin typeface="Georgia"/>
                <a:cs typeface="Georgia"/>
              </a:rPr>
              <a:t>eliminare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168" y="2419248"/>
            <a:ext cx="5751195" cy="1726564"/>
          </a:xfrm>
          <a:prstGeom prst="rect">
            <a:avLst/>
          </a:prstGeom>
        </p:spPr>
        <p:txBody>
          <a:bodyPr vert="horz" wrap="square" lIns="0" tIns="12382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75"/>
              </a:spcBef>
              <a:buClr>
                <a:srgbClr val="E36C09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Disciplinari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(avvertimento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8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censura)</a:t>
            </a:r>
            <a:endParaRPr sz="160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75"/>
              </a:spcBef>
              <a:buClr>
                <a:srgbClr val="E36C09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spc="-10" dirty="0">
                <a:latin typeface="Georgia"/>
                <a:cs typeface="Georgia"/>
              </a:rPr>
              <a:t>Pecuniarie</a:t>
            </a:r>
            <a:endParaRPr sz="160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90"/>
              </a:spcBef>
              <a:buClr>
                <a:srgbClr val="E36C09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interdittive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(sospensione,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revoca,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cancellazione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dal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Registro)</a:t>
            </a:r>
            <a:endParaRPr sz="1600">
              <a:latin typeface="Georgia"/>
              <a:cs typeface="Georgia"/>
            </a:endParaRPr>
          </a:p>
          <a:p>
            <a:pPr marL="299085" marR="110489" indent="-287020">
              <a:lnSpc>
                <a:spcPct val="114399"/>
              </a:lnSpc>
              <a:spcBef>
                <a:spcPts val="600"/>
              </a:spcBef>
              <a:buClr>
                <a:srgbClr val="E36C09"/>
              </a:buClr>
              <a:buFont typeface="Wingdings"/>
              <a:buChar char=""/>
              <a:tabLst>
                <a:tab pos="299085" algn="l"/>
                <a:tab pos="299720" algn="l"/>
                <a:tab pos="1651000" algn="l"/>
                <a:tab pos="2700655" algn="l"/>
                <a:tab pos="4218940" algn="l"/>
                <a:tab pos="4842510" algn="l"/>
              </a:tabLst>
            </a:pPr>
            <a:r>
              <a:rPr sz="1600" spc="-10" dirty="0">
                <a:latin typeface="Georgia"/>
                <a:cs typeface="Georgia"/>
              </a:rPr>
              <a:t>Informative/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10" dirty="0">
                <a:latin typeface="Georgia"/>
                <a:cs typeface="Georgia"/>
              </a:rPr>
              <a:t>coercitive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10" dirty="0">
                <a:latin typeface="Georgia"/>
                <a:cs typeface="Georgia"/>
              </a:rPr>
              <a:t>(pubblicazione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10" dirty="0">
                <a:latin typeface="Georgia"/>
                <a:cs typeface="Georgia"/>
              </a:rPr>
              <a:t>della</a:t>
            </a:r>
            <a:r>
              <a:rPr sz="1600" dirty="0">
                <a:latin typeface="Georgia"/>
                <a:cs typeface="Georgia"/>
              </a:rPr>
              <a:t>	</a:t>
            </a:r>
            <a:r>
              <a:rPr sz="1600" spc="-10" dirty="0">
                <a:latin typeface="Georgia"/>
                <a:cs typeface="Georgia"/>
              </a:rPr>
              <a:t>sanzione l’infrazione)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168" y="4552677"/>
            <a:ext cx="8124190" cy="18554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4700"/>
              </a:lnSpc>
              <a:spcBef>
                <a:spcPts val="95"/>
              </a:spcBef>
            </a:pPr>
            <a:r>
              <a:rPr sz="1600" dirty="0">
                <a:latin typeface="Georgia"/>
                <a:cs typeface="Georgia"/>
              </a:rPr>
              <a:t>L’art.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24</a:t>
            </a:r>
            <a:r>
              <a:rPr sz="1600" spc="1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detta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criteri</a:t>
            </a:r>
            <a:r>
              <a:rPr sz="1600" spc="1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comminazione</a:t>
            </a:r>
            <a:r>
              <a:rPr sz="1600" spc="1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sanzioni</a:t>
            </a:r>
            <a:r>
              <a:rPr sz="1600" spc="11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si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fondano</a:t>
            </a:r>
            <a:r>
              <a:rPr sz="1600" spc="1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oltre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che</a:t>
            </a:r>
            <a:r>
              <a:rPr sz="1600" spc="1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sulla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gravità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4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violazione</a:t>
            </a:r>
            <a:r>
              <a:rPr sz="1600" spc="4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commessa</a:t>
            </a:r>
            <a:r>
              <a:rPr sz="1600" spc="4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4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4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relativa</a:t>
            </a:r>
            <a:r>
              <a:rPr sz="1600" spc="4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durata</a:t>
            </a:r>
            <a:r>
              <a:rPr sz="1600" spc="4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anche</a:t>
            </a:r>
            <a:r>
              <a:rPr sz="1600" spc="4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sul</a:t>
            </a:r>
            <a:r>
              <a:rPr sz="1600" spc="4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grado</a:t>
            </a:r>
            <a:r>
              <a:rPr sz="1600" spc="4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43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responsabilità, </a:t>
            </a:r>
            <a:r>
              <a:rPr sz="1600" dirty="0">
                <a:latin typeface="Georgia"/>
                <a:cs typeface="Georgia"/>
              </a:rPr>
              <a:t>eventuali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precedenti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violazioni,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solidità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finanziaria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ricavi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società.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>
              <a:latin typeface="Georgia"/>
              <a:cs typeface="Georgia"/>
            </a:endParaRPr>
          </a:p>
          <a:p>
            <a:pPr marL="12700" algn="just">
              <a:lnSpc>
                <a:spcPct val="100000"/>
              </a:lnSpc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2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comminazione</a:t>
            </a:r>
            <a:r>
              <a:rPr sz="1600" spc="2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2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sanzione</a:t>
            </a:r>
            <a:r>
              <a:rPr sz="1600" spc="2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è</a:t>
            </a:r>
            <a:r>
              <a:rPr sz="1600" spc="2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preceduto</a:t>
            </a:r>
            <a:r>
              <a:rPr sz="1600" spc="2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</a:t>
            </a:r>
            <a:r>
              <a:rPr sz="1600" spc="2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un</a:t>
            </a:r>
            <a:r>
              <a:rPr sz="1600" spc="2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apposito</a:t>
            </a:r>
            <a:r>
              <a:rPr sz="1600" spc="2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procedimento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aperto</a:t>
            </a:r>
            <a:r>
              <a:rPr sz="1600" spc="26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dal</a:t>
            </a:r>
            <a:endParaRPr sz="1600">
              <a:latin typeface="Georgia"/>
              <a:cs typeface="Georgia"/>
            </a:endParaRPr>
          </a:p>
          <a:p>
            <a:pPr marL="12700" algn="just">
              <a:lnSpc>
                <a:spcPct val="100000"/>
              </a:lnSpc>
              <a:spcBef>
                <a:spcPts val="290"/>
              </a:spcBef>
            </a:pPr>
            <a:r>
              <a:rPr sz="1600" dirty="0">
                <a:latin typeface="Georgia"/>
                <a:cs typeface="Georgia"/>
              </a:rPr>
              <a:t>MEF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dalla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Consob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seconda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caso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rispettivamente</a:t>
            </a:r>
            <a:r>
              <a:rPr sz="1600" spc="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disciplina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dall’art.</a:t>
            </a:r>
            <a:r>
              <a:rPr sz="1600" spc="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25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26.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168" y="1663901"/>
            <a:ext cx="6841490" cy="781050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109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amministrativa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875"/>
              </a:spcBef>
            </a:pPr>
            <a:r>
              <a:rPr sz="1600" dirty="0">
                <a:latin typeface="Georgia"/>
                <a:cs typeface="Georgia"/>
              </a:rPr>
              <a:t>Le</a:t>
            </a:r>
            <a:r>
              <a:rPr sz="1600" spc="-65" dirty="0">
                <a:latin typeface="Georgia"/>
                <a:cs typeface="Georgia"/>
              </a:rPr>
              <a:t> </a:t>
            </a:r>
            <a:r>
              <a:rPr sz="1600" b="1" dirty="0">
                <a:latin typeface="Georgia"/>
                <a:cs typeface="Georgia"/>
              </a:rPr>
              <a:t>sanzioni</a:t>
            </a:r>
            <a:r>
              <a:rPr sz="1600" b="1" spc="-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possono,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dunque,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suddividersi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</a:t>
            </a:r>
            <a:r>
              <a:rPr sz="1600" spc="-60" dirty="0">
                <a:latin typeface="Georgia"/>
                <a:cs typeface="Georgia"/>
              </a:rPr>
              <a:t> </a:t>
            </a:r>
            <a:r>
              <a:rPr sz="1600" b="1" dirty="0">
                <a:latin typeface="Georgia"/>
                <a:cs typeface="Georgia"/>
              </a:rPr>
              <a:t>quattro</a:t>
            </a:r>
            <a:r>
              <a:rPr sz="1600" b="1" spc="-45" dirty="0">
                <a:latin typeface="Georgia"/>
                <a:cs typeface="Georgia"/>
              </a:rPr>
              <a:t> </a:t>
            </a:r>
            <a:r>
              <a:rPr sz="1600" b="1" dirty="0">
                <a:latin typeface="Georgia"/>
                <a:cs typeface="Georgia"/>
              </a:rPr>
              <a:t>macro</a:t>
            </a:r>
            <a:r>
              <a:rPr sz="1600" b="1" spc="-60" dirty="0">
                <a:latin typeface="Georgia"/>
                <a:cs typeface="Georgia"/>
              </a:rPr>
              <a:t> </a:t>
            </a:r>
            <a:r>
              <a:rPr sz="1600" b="1" spc="-10" dirty="0">
                <a:latin typeface="Georgia"/>
                <a:cs typeface="Georgia"/>
              </a:rPr>
              <a:t>categorie</a:t>
            </a:r>
            <a:r>
              <a:rPr sz="1600" spc="-10" dirty="0">
                <a:latin typeface="Georgia"/>
                <a:cs typeface="Georgia"/>
              </a:rPr>
              <a:t>: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0568" y="1216532"/>
            <a:ext cx="36506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0" dirty="0"/>
              <a:t> </a:t>
            </a:r>
            <a:r>
              <a:rPr dirty="0"/>
              <a:t>dei</a:t>
            </a:r>
            <a:r>
              <a:rPr spc="-15" dirty="0"/>
              <a:t> </a:t>
            </a:r>
            <a:r>
              <a:rPr spc="-10" dirty="0"/>
              <a:t>conti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2417" y="3705504"/>
            <a:ext cx="8126095" cy="863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4700"/>
              </a:lnSpc>
              <a:spcBef>
                <a:spcPts val="95"/>
              </a:spcBef>
            </a:pPr>
            <a:r>
              <a:rPr sz="1600" dirty="0">
                <a:latin typeface="Georgia"/>
                <a:cs typeface="Georgia"/>
              </a:rPr>
              <a:t>Nel</a:t>
            </a:r>
            <a:r>
              <a:rPr sz="1600" spc="3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caso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3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soggette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alla</a:t>
            </a:r>
            <a:r>
              <a:rPr sz="1600" spc="3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vigilanza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3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Consob</a:t>
            </a:r>
            <a:r>
              <a:rPr sz="1600" spc="29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(EIP</a:t>
            </a:r>
            <a:r>
              <a:rPr sz="1600" spc="3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3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regime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intermedio)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il </a:t>
            </a:r>
            <a:r>
              <a:rPr sz="1600" dirty="0">
                <a:latin typeface="Georgia"/>
                <a:cs typeface="Georgia"/>
              </a:rPr>
              <a:t>revisore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legale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3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3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3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soggiacciono</a:t>
            </a:r>
            <a:r>
              <a:rPr sz="1600" spc="3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(se</a:t>
            </a:r>
            <a:r>
              <a:rPr sz="1600" spc="3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3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caso)</a:t>
            </a:r>
            <a:r>
              <a:rPr sz="1600" spc="3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alle</a:t>
            </a:r>
            <a:r>
              <a:rPr sz="1600" spc="3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sanzioni</a:t>
            </a:r>
            <a:r>
              <a:rPr sz="1600" spc="3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31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cui </a:t>
            </a:r>
            <a:r>
              <a:rPr sz="1600" dirty="0">
                <a:latin typeface="Georgia"/>
                <a:cs typeface="Georgia"/>
              </a:rPr>
              <a:t>all’art.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26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D.Lgs.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39/2010.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8214" rIns="0" bIns="0" rtlCol="0">
            <a:spAutoFit/>
          </a:bodyPr>
          <a:lstStyle/>
          <a:p>
            <a:pPr marL="19177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5" dirty="0"/>
              <a:t> </a:t>
            </a:r>
            <a:r>
              <a:rPr dirty="0"/>
              <a:t>dei</a:t>
            </a:r>
            <a:r>
              <a:rPr spc="-25" dirty="0"/>
              <a:t> </a:t>
            </a:r>
            <a:r>
              <a:rPr spc="-10" dirty="0"/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8267" y="1870709"/>
            <a:ext cx="62687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amministrativa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-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CONSOB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890" y="1726184"/>
            <a:ext cx="8124825" cy="4834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amministrativa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-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CONSOB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Consob</a:t>
            </a:r>
            <a:r>
              <a:rPr sz="1600" spc="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può</a:t>
            </a:r>
            <a:r>
              <a:rPr sz="1600" spc="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irrogare</a:t>
            </a:r>
            <a:r>
              <a:rPr sz="1600" spc="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sanzioni</a:t>
            </a:r>
            <a:r>
              <a:rPr sz="1600" spc="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qualora</a:t>
            </a:r>
            <a:r>
              <a:rPr sz="1600" spc="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accerti,</a:t>
            </a:r>
            <a:r>
              <a:rPr sz="1600" spc="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tra</a:t>
            </a:r>
            <a:r>
              <a:rPr sz="1600" spc="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l’altro,</a:t>
            </a:r>
            <a:r>
              <a:rPr sz="1600" spc="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violazione</a:t>
            </a:r>
            <a:r>
              <a:rPr sz="1600" spc="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seguenti</a:t>
            </a:r>
            <a:endParaRPr sz="16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sz="1600" spc="-10" dirty="0">
                <a:latin typeface="Georgia"/>
                <a:cs typeface="Georgia"/>
              </a:rPr>
              <a:t>disposizioni: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80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9</a:t>
            </a:r>
            <a:r>
              <a:rPr sz="1600" spc="-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(Deontologia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scetticismo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professionale)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85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spc="-20" dirty="0">
                <a:latin typeface="Georgia"/>
                <a:cs typeface="Georgia"/>
              </a:rPr>
              <a:t>9-</a:t>
            </a:r>
            <a:r>
              <a:rPr sz="1600" dirty="0">
                <a:latin typeface="Georgia"/>
                <a:cs typeface="Georgia"/>
              </a:rPr>
              <a:t>bis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(Riservatezza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segreto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professionale),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80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10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(Indipendenza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ed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obiettività),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75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10-</a:t>
            </a:r>
            <a:r>
              <a:rPr sz="1600" dirty="0">
                <a:latin typeface="Georgia"/>
                <a:cs typeface="Georgia"/>
              </a:rPr>
              <a:t>bis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(Preparazione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valutazione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dei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rischi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indipendenza),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90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10-</a:t>
            </a:r>
            <a:r>
              <a:rPr sz="1600" dirty="0">
                <a:latin typeface="Georgia"/>
                <a:cs typeface="Georgia"/>
              </a:rPr>
              <a:t>ter</a:t>
            </a:r>
            <a:r>
              <a:rPr sz="1600" spc="-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(Organizzazione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interna),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75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10-</a:t>
            </a:r>
            <a:r>
              <a:rPr sz="1600" dirty="0">
                <a:latin typeface="Georgia"/>
                <a:cs typeface="Georgia"/>
              </a:rPr>
              <a:t>quater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(Organizzazione</a:t>
            </a:r>
            <a:r>
              <a:rPr sz="1600" dirty="0">
                <a:latin typeface="Georgia"/>
                <a:cs typeface="Georgia"/>
              </a:rPr>
              <a:t> del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lavoro),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80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10-</a:t>
            </a:r>
            <a:r>
              <a:rPr sz="1600" dirty="0">
                <a:latin typeface="Georgia"/>
                <a:cs typeface="Georgia"/>
              </a:rPr>
              <a:t>quinquies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(Revisione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legale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bilancio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consolidato),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85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11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(Principi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revisione),</a:t>
            </a:r>
            <a:endParaRPr sz="1600" dirty="0">
              <a:latin typeface="Georgia"/>
              <a:cs typeface="Georgia"/>
            </a:endParaRPr>
          </a:p>
          <a:p>
            <a:pPr marL="299085" indent="-287020">
              <a:lnSpc>
                <a:spcPct val="100000"/>
              </a:lnSpc>
              <a:spcBef>
                <a:spcPts val="880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14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(Relazione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giudizio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sul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bilancio)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spc="-50" dirty="0">
                <a:latin typeface="Georgia"/>
                <a:cs typeface="Georgia"/>
              </a:rPr>
              <a:t>e</a:t>
            </a:r>
            <a:endParaRPr sz="1600" dirty="0">
              <a:latin typeface="Georgia"/>
              <a:cs typeface="Georgia"/>
            </a:endParaRPr>
          </a:p>
          <a:p>
            <a:pPr marL="299085" marR="6350" indent="-287020">
              <a:lnSpc>
                <a:spcPct val="114999"/>
              </a:lnSpc>
              <a:spcBef>
                <a:spcPts val="590"/>
              </a:spcBef>
              <a:buClr>
                <a:srgbClr val="F79546"/>
              </a:buClr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dirty="0">
                <a:latin typeface="Georgia"/>
                <a:cs typeface="Georgia"/>
              </a:rPr>
              <a:t>Articolo</a:t>
            </a:r>
            <a:r>
              <a:rPr sz="1600" spc="1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17</a:t>
            </a:r>
            <a:r>
              <a:rPr sz="1600" spc="1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(Indipendenza</a:t>
            </a:r>
            <a:r>
              <a:rPr sz="1600" spc="1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negli</a:t>
            </a:r>
            <a:r>
              <a:rPr sz="1600" spc="1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enti</a:t>
            </a:r>
            <a:r>
              <a:rPr sz="1600" spc="1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1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interesse</a:t>
            </a:r>
            <a:r>
              <a:rPr sz="1600" spc="1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pubblico),</a:t>
            </a:r>
            <a:r>
              <a:rPr sz="1600" spc="1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1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1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relative</a:t>
            </a:r>
            <a:r>
              <a:rPr sz="1600" spc="1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norme</a:t>
            </a:r>
            <a:r>
              <a:rPr sz="1600" spc="185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di </a:t>
            </a:r>
            <a:r>
              <a:rPr sz="1600" spc="-10" dirty="0">
                <a:latin typeface="Georgia"/>
                <a:cs typeface="Georgia"/>
              </a:rPr>
              <a:t>attuazione.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291" y="1287602"/>
            <a:ext cx="365125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5" dirty="0"/>
              <a:t> </a:t>
            </a:r>
            <a:r>
              <a:rPr dirty="0"/>
              <a:t>dei</a:t>
            </a:r>
            <a:r>
              <a:rPr spc="-25" dirty="0"/>
              <a:t> </a:t>
            </a:r>
            <a:r>
              <a:rPr spc="-10" dirty="0"/>
              <a:t>conti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5838" y="6590792"/>
            <a:ext cx="2590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Formazione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Specialistica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Revisione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Legale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5679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tx1"/>
                </a:solidFill>
              </a:rPr>
              <a:t>La</a:t>
            </a:r>
            <a:r>
              <a:rPr spc="-35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revisione</a:t>
            </a:r>
            <a:r>
              <a:rPr spc="-50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legale</a:t>
            </a:r>
            <a:r>
              <a:rPr spc="-30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dei</a:t>
            </a:r>
            <a:r>
              <a:rPr spc="-35" dirty="0">
                <a:solidFill>
                  <a:schemeClr val="tx1"/>
                </a:solidFill>
              </a:rPr>
              <a:t> </a:t>
            </a:r>
            <a:r>
              <a:rPr spc="-10" dirty="0">
                <a:solidFill>
                  <a:schemeClr val="tx1"/>
                </a:solidFill>
              </a:rPr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3942969"/>
            <a:ext cx="79387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Ruolo</a:t>
            </a:r>
            <a:r>
              <a:rPr sz="36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e</a:t>
            </a:r>
            <a:r>
              <a:rPr sz="36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doveri</a:t>
            </a:r>
            <a:r>
              <a:rPr sz="3600" b="1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del</a:t>
            </a:r>
            <a:r>
              <a:rPr sz="36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revisore</a:t>
            </a:r>
            <a:r>
              <a:rPr sz="36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spc="-10" dirty="0">
                <a:solidFill>
                  <a:schemeClr val="tx1"/>
                </a:solidFill>
                <a:latin typeface="Georgia"/>
                <a:cs typeface="Georgia"/>
              </a:rPr>
              <a:t>legale</a:t>
            </a:r>
            <a:endParaRPr sz="36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094" y="1941957"/>
            <a:ext cx="8127365" cy="41857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amministrativa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-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CONSOB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12700" marR="7620">
              <a:lnSpc>
                <a:spcPct val="100000"/>
              </a:lnSpc>
              <a:spcBef>
                <a:spcPts val="1270"/>
              </a:spcBef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Consob</a:t>
            </a:r>
            <a:r>
              <a:rPr sz="1600" spc="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accertata</a:t>
            </a:r>
            <a:r>
              <a:rPr sz="1600" spc="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violazione</a:t>
            </a:r>
            <a:r>
              <a:rPr sz="1600" spc="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disposizioni</a:t>
            </a:r>
            <a:r>
              <a:rPr sz="1600" spc="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cui</a:t>
            </a:r>
            <a:r>
              <a:rPr sz="1600" spc="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</a:t>
            </a:r>
            <a:r>
              <a:rPr sz="1600" spc="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presente</a:t>
            </a:r>
            <a:r>
              <a:rPr sz="1600" spc="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Decreto</a:t>
            </a:r>
            <a:r>
              <a:rPr sz="1600" spc="6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Legislativo </a:t>
            </a:r>
            <a:r>
              <a:rPr sz="1600" dirty="0">
                <a:latin typeface="Georgia"/>
                <a:cs typeface="Georgia"/>
              </a:rPr>
              <a:t>può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comminare: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 dirty="0">
              <a:latin typeface="Georgia"/>
              <a:cs typeface="Georgia"/>
            </a:endParaRPr>
          </a:p>
          <a:p>
            <a:pPr marL="355600" marR="6985" indent="-342900" algn="just">
              <a:lnSpc>
                <a:spcPct val="100000"/>
              </a:lnSpc>
              <a:buAutoNum type="alphaLcParenR"/>
              <a:tabLst>
                <a:tab pos="355600" algn="l"/>
              </a:tabLst>
            </a:pPr>
            <a:r>
              <a:rPr sz="1600" i="1" dirty="0">
                <a:latin typeface="Georgia"/>
                <a:cs typeface="Georgia"/>
              </a:rPr>
              <a:t>una</a:t>
            </a:r>
            <a:r>
              <a:rPr sz="1600" i="1" spc="1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sanzione</a:t>
            </a:r>
            <a:r>
              <a:rPr sz="1600" i="1" spc="1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amministrativa</a:t>
            </a:r>
            <a:r>
              <a:rPr sz="1600" i="1" spc="1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pecuniaria</a:t>
            </a:r>
            <a:r>
              <a:rPr sz="1600" i="1" spc="1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</a:t>
            </a:r>
            <a:r>
              <a:rPr sz="1600" i="1" spc="1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euro</a:t>
            </a:r>
            <a:r>
              <a:rPr sz="1600" i="1" spc="1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diecimila</a:t>
            </a:r>
            <a:r>
              <a:rPr sz="1600" i="1" spc="1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1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euro</a:t>
            </a:r>
            <a:r>
              <a:rPr sz="1600" i="1" spc="1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cinquecentomila </a:t>
            </a:r>
            <a:r>
              <a:rPr sz="1600" i="1" dirty="0">
                <a:latin typeface="Georgia"/>
                <a:cs typeface="Georgia"/>
              </a:rPr>
              <a:t>nei</a:t>
            </a:r>
            <a:r>
              <a:rPr sz="1600" i="1" spc="1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confronti</a:t>
            </a:r>
            <a:r>
              <a:rPr sz="1600" i="1" spc="1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1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1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legale,</a:t>
            </a:r>
            <a:r>
              <a:rPr sz="1600" i="1" spc="1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1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1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1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1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1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1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1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responsabile </a:t>
            </a:r>
            <a:r>
              <a:rPr sz="1600" i="1" dirty="0">
                <a:latin typeface="Georgia"/>
                <a:cs typeface="Georgia"/>
              </a:rPr>
              <a:t>dell'incarico;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violazione</a:t>
            </a:r>
            <a:r>
              <a:rPr sz="1600" i="1" spc="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dei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divieti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cui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agli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articoli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17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presente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decreto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spc="-50" dirty="0">
                <a:latin typeface="Georgia"/>
                <a:cs typeface="Georgia"/>
              </a:rPr>
              <a:t>e </a:t>
            </a:r>
            <a:r>
              <a:rPr sz="1600" i="1" dirty="0">
                <a:latin typeface="Georgia"/>
                <a:cs typeface="Georgia"/>
              </a:rPr>
              <a:t>4</a:t>
            </a:r>
            <a:r>
              <a:rPr sz="1600" i="1" spc="10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1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5</a:t>
            </a:r>
            <a:r>
              <a:rPr sz="1600" i="1" spc="10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1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Regolamento</a:t>
            </a:r>
            <a:r>
              <a:rPr sz="1600" i="1" spc="1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europeo,</a:t>
            </a:r>
            <a:r>
              <a:rPr sz="1600" i="1" spc="1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si</a:t>
            </a:r>
            <a:r>
              <a:rPr sz="1600" i="1" spc="1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applica</a:t>
            </a:r>
            <a:r>
              <a:rPr sz="1600" i="1" spc="1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una</a:t>
            </a:r>
            <a:r>
              <a:rPr sz="1600" i="1" spc="1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sanzione</a:t>
            </a:r>
            <a:r>
              <a:rPr sz="1600" i="1" spc="11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amministrativa</a:t>
            </a:r>
            <a:r>
              <a:rPr sz="1600" i="1" spc="114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pecuniaria </a:t>
            </a:r>
            <a:r>
              <a:rPr sz="1600" i="1" dirty="0">
                <a:latin typeface="Georgia"/>
                <a:cs typeface="Georgia"/>
              </a:rPr>
              <a:t>da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euro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centomila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euro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cinquecentomila;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Georgia"/>
              <a:buAutoNum type="alphaLcParenR"/>
            </a:pPr>
            <a:endParaRPr sz="1650" dirty="0">
              <a:latin typeface="Georgia"/>
              <a:cs typeface="Georgia"/>
            </a:endParaRPr>
          </a:p>
          <a:p>
            <a:pPr marL="355600" marR="6985" indent="-342900" algn="just">
              <a:lnSpc>
                <a:spcPct val="100000"/>
              </a:lnSpc>
              <a:buAutoNum type="alphaLcParenR"/>
              <a:tabLst>
                <a:tab pos="355600" algn="l"/>
              </a:tabLst>
            </a:pP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revoca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uno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più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incarichi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relativi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enti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interesse</a:t>
            </a:r>
            <a:r>
              <a:rPr sz="1600" i="1" spc="-10" dirty="0">
                <a:latin typeface="Georgia"/>
                <a:cs typeface="Georgia"/>
              </a:rPr>
              <a:t> pubblico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enti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sottoposti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regime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intermedio;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Georgia"/>
              <a:buAutoNum type="alphaLcParenR"/>
            </a:pPr>
            <a:endParaRPr sz="1650" dirty="0">
              <a:latin typeface="Georgia"/>
              <a:cs typeface="Georgia"/>
            </a:endParaRPr>
          </a:p>
          <a:p>
            <a:pPr marL="355600" marR="5080" indent="-342900" algn="just">
              <a:lnSpc>
                <a:spcPct val="100000"/>
              </a:lnSpc>
              <a:buAutoNum type="alphaLcParenR"/>
              <a:tabLst>
                <a:tab pos="355600" algn="l"/>
              </a:tabLst>
            </a:pPr>
            <a:r>
              <a:rPr sz="1600" i="1" dirty="0">
                <a:latin typeface="Georgia"/>
                <a:cs typeface="Georgia"/>
              </a:rPr>
              <a:t>il</a:t>
            </a:r>
            <a:r>
              <a:rPr sz="1600" i="1" spc="3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divieto</a:t>
            </a:r>
            <a:r>
              <a:rPr sz="1600" i="1" spc="3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</a:t>
            </a:r>
            <a:r>
              <a:rPr sz="1600" i="1" spc="4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409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409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4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alla</a:t>
            </a:r>
            <a:r>
              <a:rPr sz="1600" i="1" spc="409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3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409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4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4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4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accettare</a:t>
            </a:r>
            <a:r>
              <a:rPr sz="1600" i="1" spc="409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nuovi </a:t>
            </a:r>
            <a:r>
              <a:rPr sz="1600" i="1" dirty="0">
                <a:latin typeface="Georgia"/>
                <a:cs typeface="Georgia"/>
              </a:rPr>
              <a:t>incarichi</a:t>
            </a:r>
            <a:r>
              <a:rPr sz="1600" i="1" spc="19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20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20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relativi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18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enti</a:t>
            </a:r>
            <a:r>
              <a:rPr sz="1600" i="1" spc="18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interesse</a:t>
            </a:r>
            <a:r>
              <a:rPr sz="1600" i="1" spc="1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pubblico</a:t>
            </a:r>
            <a:r>
              <a:rPr sz="1600" i="1" spc="2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19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enti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sottoposti</a:t>
            </a:r>
            <a:r>
              <a:rPr sz="1600" i="1" spc="210" dirty="0">
                <a:latin typeface="Georgia"/>
                <a:cs typeface="Georgia"/>
              </a:rPr>
              <a:t> </a:t>
            </a:r>
            <a:r>
              <a:rPr sz="1600" i="1" spc="-50" dirty="0">
                <a:latin typeface="Georgia"/>
                <a:cs typeface="Georgia"/>
              </a:rPr>
              <a:t>a </a:t>
            </a:r>
            <a:r>
              <a:rPr sz="1600" i="1" dirty="0">
                <a:latin typeface="Georgia"/>
                <a:cs typeface="Georgia"/>
              </a:rPr>
              <a:t>regime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intermedio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periodo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non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superiore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tre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anni;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0146" rIns="0" bIns="0" rtlCol="0">
            <a:spAutoFit/>
          </a:bodyPr>
          <a:lstStyle/>
          <a:p>
            <a:pPr marL="120014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15" dirty="0"/>
              <a:t> </a:t>
            </a:r>
            <a:r>
              <a:rPr dirty="0"/>
              <a:t>revisione</a:t>
            </a:r>
            <a:r>
              <a:rPr spc="-10" dirty="0"/>
              <a:t> </a:t>
            </a:r>
            <a:r>
              <a:rPr dirty="0"/>
              <a:t>legale</a:t>
            </a:r>
            <a:r>
              <a:rPr spc="-20" dirty="0"/>
              <a:t> </a:t>
            </a:r>
            <a:r>
              <a:rPr dirty="0"/>
              <a:t>dei</a:t>
            </a:r>
            <a:r>
              <a:rPr spc="-10" dirty="0"/>
              <a:t> </a:t>
            </a:r>
            <a:r>
              <a:rPr spc="-20" dirty="0"/>
              <a:t>conti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466" y="2965449"/>
            <a:ext cx="8125459" cy="2219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  <a:buAutoNum type="alphaLcParenR" startAt="4"/>
              <a:tabLst>
                <a:tab pos="290195" algn="l"/>
              </a:tabLst>
            </a:pP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sospensione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dal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Registro,</a:t>
            </a:r>
            <a:r>
              <a:rPr sz="1600" i="1" spc="25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</a:t>
            </a:r>
            <a:r>
              <a:rPr sz="1600" i="1" spc="2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</a:t>
            </a:r>
            <a:r>
              <a:rPr sz="1600" i="1" spc="2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periodo</a:t>
            </a:r>
            <a:r>
              <a:rPr sz="1600" i="1" spc="2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non</a:t>
            </a:r>
            <a:r>
              <a:rPr sz="1600" i="1" spc="2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superiore</a:t>
            </a:r>
            <a:r>
              <a:rPr sz="1600" i="1" spc="2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2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tre</a:t>
            </a:r>
            <a:r>
              <a:rPr sz="1600" i="1" spc="2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anni,</a:t>
            </a:r>
            <a:r>
              <a:rPr sz="1600" i="1" spc="2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25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revisore </a:t>
            </a:r>
            <a:r>
              <a:rPr sz="1600" i="1" dirty="0">
                <a:latin typeface="Georgia"/>
                <a:cs typeface="Georgia"/>
              </a:rPr>
              <a:t>legale,</a:t>
            </a:r>
            <a:r>
              <a:rPr sz="1600" i="1" spc="3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3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3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3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3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3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3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3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responsabile</a:t>
            </a:r>
            <a:r>
              <a:rPr sz="1600" i="1" spc="3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dell'incarico</a:t>
            </a:r>
            <a:r>
              <a:rPr sz="1600" i="1" spc="3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ai</a:t>
            </a:r>
            <a:r>
              <a:rPr sz="1600" i="1" spc="3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quali</a:t>
            </a:r>
            <a:r>
              <a:rPr sz="1600" i="1" spc="325" dirty="0">
                <a:latin typeface="Georgia"/>
                <a:cs typeface="Georgia"/>
              </a:rPr>
              <a:t> </a:t>
            </a:r>
            <a:r>
              <a:rPr sz="1600" i="1" spc="-20" dirty="0">
                <a:latin typeface="Georgia"/>
                <a:cs typeface="Georgia"/>
              </a:rPr>
              <a:t>sono </a:t>
            </a:r>
            <a:r>
              <a:rPr sz="1600" i="1" dirty="0">
                <a:latin typeface="Georgia"/>
                <a:cs typeface="Georgia"/>
              </a:rPr>
              <a:t>ascrivibili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irregolarità;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Georgia"/>
              <a:buAutoNum type="alphaLcParenR" startAt="4"/>
            </a:pPr>
            <a:endParaRPr sz="1650">
              <a:latin typeface="Georgia"/>
              <a:cs typeface="Georgia"/>
            </a:endParaRPr>
          </a:p>
          <a:p>
            <a:pPr marL="243840" indent="-231775" algn="just">
              <a:lnSpc>
                <a:spcPct val="100000"/>
              </a:lnSpc>
              <a:buAutoNum type="alphaLcParenR" startAt="4"/>
              <a:tabLst>
                <a:tab pos="244475" algn="l"/>
              </a:tabLst>
            </a:pP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cancellazione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dal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Registro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legale,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del</a:t>
            </a:r>
            <a:endParaRPr sz="16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600" i="1" dirty="0">
                <a:latin typeface="Georgia"/>
                <a:cs typeface="Georgia"/>
              </a:rPr>
              <a:t>responsabile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dell'incarico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ai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quali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sono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ascrivibili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irregolarità.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>
              <a:latin typeface="Georgia"/>
              <a:cs typeface="Georgia"/>
            </a:endParaRPr>
          </a:p>
          <a:p>
            <a:pPr marL="12700" marR="51054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-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Consob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comunica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Ministero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dell'economia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finanze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</a:t>
            </a:r>
            <a:r>
              <a:rPr sz="1600" spc="-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provvedimenti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delle </a:t>
            </a:r>
            <a:r>
              <a:rPr sz="1600" dirty="0">
                <a:latin typeface="Georgia"/>
                <a:cs typeface="Georgia"/>
              </a:rPr>
              <a:t>lettere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d)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ed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e)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fini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della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loro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annotazione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sul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Registro.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5867" y="1361058"/>
            <a:ext cx="36506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0" dirty="0"/>
              <a:t> </a:t>
            </a:r>
            <a:r>
              <a:rPr dirty="0"/>
              <a:t>dei</a:t>
            </a:r>
            <a:r>
              <a:rPr spc="-15" dirty="0"/>
              <a:t> </a:t>
            </a:r>
            <a:r>
              <a:rPr spc="-10" dirty="0"/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5315" y="1798777"/>
            <a:ext cx="62699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amministrativa</a:t>
            </a:r>
            <a:r>
              <a:rPr sz="1800" b="1" i="1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-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CONSOB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5666" y="2074240"/>
            <a:ext cx="5203190" cy="2513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2800" b="1" i="1" dirty="0">
                <a:latin typeface="Georgia"/>
                <a:cs typeface="Georgia"/>
              </a:rPr>
              <a:t>La</a:t>
            </a:r>
            <a:r>
              <a:rPr sz="2800" b="1" i="1" spc="-85" dirty="0">
                <a:latin typeface="Georgia"/>
                <a:cs typeface="Georgia"/>
              </a:rPr>
              <a:t> </a:t>
            </a:r>
            <a:r>
              <a:rPr sz="2800" b="1" i="1" dirty="0">
                <a:latin typeface="Georgia"/>
                <a:cs typeface="Georgia"/>
              </a:rPr>
              <a:t>revisione</a:t>
            </a:r>
            <a:r>
              <a:rPr sz="2800" b="1" i="1" spc="-55" dirty="0">
                <a:latin typeface="Georgia"/>
                <a:cs typeface="Georgia"/>
              </a:rPr>
              <a:t> </a:t>
            </a:r>
            <a:r>
              <a:rPr sz="2800" b="1" i="1" dirty="0">
                <a:latin typeface="Georgia"/>
                <a:cs typeface="Georgia"/>
              </a:rPr>
              <a:t>legale</a:t>
            </a:r>
            <a:r>
              <a:rPr sz="2800" b="1" i="1" spc="-100" dirty="0">
                <a:latin typeface="Georgia"/>
                <a:cs typeface="Georgia"/>
              </a:rPr>
              <a:t> </a:t>
            </a:r>
            <a:r>
              <a:rPr sz="2800" b="1" i="1" dirty="0">
                <a:latin typeface="Georgia"/>
                <a:cs typeface="Georgia"/>
              </a:rPr>
              <a:t>dei</a:t>
            </a:r>
            <a:r>
              <a:rPr sz="2800" b="1" i="1" spc="-95" dirty="0">
                <a:latin typeface="Georgia"/>
                <a:cs typeface="Georgia"/>
              </a:rPr>
              <a:t> </a:t>
            </a:r>
            <a:r>
              <a:rPr sz="2800" b="1" i="1" spc="-10" dirty="0">
                <a:latin typeface="Georgia"/>
                <a:cs typeface="Georgia"/>
              </a:rPr>
              <a:t>conti</a:t>
            </a:r>
            <a:endParaRPr sz="2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150">
              <a:latin typeface="Georgia"/>
              <a:cs typeface="Georgia"/>
            </a:endParaRPr>
          </a:p>
          <a:p>
            <a:pPr marL="635" algn="ctr">
              <a:lnSpc>
                <a:spcPct val="100000"/>
              </a:lnSpc>
            </a:pPr>
            <a:r>
              <a:rPr sz="2800" b="1" i="1" dirty="0">
                <a:latin typeface="Georgia"/>
                <a:cs typeface="Georgia"/>
              </a:rPr>
              <a:t>MEF</a:t>
            </a:r>
            <a:r>
              <a:rPr sz="2800" b="1" i="1" spc="-55" dirty="0">
                <a:latin typeface="Georgia"/>
                <a:cs typeface="Georgia"/>
              </a:rPr>
              <a:t> </a:t>
            </a:r>
            <a:r>
              <a:rPr sz="2800" b="1" i="1" dirty="0">
                <a:latin typeface="Georgia"/>
                <a:cs typeface="Georgia"/>
              </a:rPr>
              <a:t>e</a:t>
            </a:r>
            <a:r>
              <a:rPr sz="2800" b="1" i="1" spc="-35" dirty="0">
                <a:latin typeface="Georgia"/>
                <a:cs typeface="Georgia"/>
              </a:rPr>
              <a:t> </a:t>
            </a:r>
            <a:r>
              <a:rPr sz="2800" b="1" i="1" spc="-10" dirty="0">
                <a:latin typeface="Georgia"/>
                <a:cs typeface="Georgia"/>
              </a:rPr>
              <a:t>CONSOB:</a:t>
            </a:r>
            <a:endParaRPr sz="2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150"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</a:pPr>
            <a:r>
              <a:rPr sz="2800" b="1" i="1" dirty="0">
                <a:latin typeface="Georgia"/>
                <a:cs typeface="Georgia"/>
              </a:rPr>
              <a:t>Le</a:t>
            </a:r>
            <a:r>
              <a:rPr sz="2800" b="1" i="1" spc="-65" dirty="0">
                <a:latin typeface="Georgia"/>
                <a:cs typeface="Georgia"/>
              </a:rPr>
              <a:t> </a:t>
            </a:r>
            <a:r>
              <a:rPr sz="2800" b="1" i="1" dirty="0">
                <a:latin typeface="Georgia"/>
                <a:cs typeface="Georgia"/>
              </a:rPr>
              <a:t>due</a:t>
            </a:r>
            <a:r>
              <a:rPr sz="2800" b="1" i="1" spc="-70" dirty="0">
                <a:latin typeface="Georgia"/>
                <a:cs typeface="Georgia"/>
              </a:rPr>
              <a:t> </a:t>
            </a:r>
            <a:r>
              <a:rPr sz="2800" b="1" i="1" dirty="0">
                <a:latin typeface="Georgia"/>
                <a:cs typeface="Georgia"/>
              </a:rPr>
              <a:t>Autorità</a:t>
            </a:r>
            <a:r>
              <a:rPr sz="2800" b="1" i="1" spc="-65" dirty="0">
                <a:latin typeface="Georgia"/>
                <a:cs typeface="Georgia"/>
              </a:rPr>
              <a:t> </a:t>
            </a:r>
            <a:r>
              <a:rPr sz="2800" b="1" i="1" dirty="0">
                <a:latin typeface="Georgia"/>
                <a:cs typeface="Georgia"/>
              </a:rPr>
              <a:t>di</a:t>
            </a:r>
            <a:r>
              <a:rPr sz="2800" b="1" i="1" spc="-65" dirty="0">
                <a:latin typeface="Georgia"/>
                <a:cs typeface="Georgia"/>
              </a:rPr>
              <a:t> </a:t>
            </a:r>
            <a:r>
              <a:rPr sz="2800" b="1" i="1" spc="-10" dirty="0">
                <a:latin typeface="Georgia"/>
                <a:cs typeface="Georgia"/>
              </a:rPr>
              <a:t>vigilanza</a:t>
            </a:r>
            <a:endParaRPr sz="2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0868" y="2858878"/>
            <a:ext cx="8054340" cy="282067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380"/>
              </a:spcBef>
            </a:pPr>
            <a:r>
              <a:rPr sz="1600" b="1" i="1" dirty="0">
                <a:latin typeface="Georgia"/>
                <a:cs typeface="Georgia"/>
              </a:rPr>
              <a:t>Il</a:t>
            </a:r>
            <a:r>
              <a:rPr sz="1600" b="1" i="1" spc="-50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sistema</a:t>
            </a:r>
            <a:r>
              <a:rPr sz="1600" b="1" i="1" spc="-40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di</a:t>
            </a:r>
            <a:r>
              <a:rPr sz="1600" b="1" i="1" spc="-50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vigilanza</a:t>
            </a:r>
            <a:r>
              <a:rPr sz="1600" b="1" i="1" spc="-35" dirty="0">
                <a:latin typeface="Georgia"/>
                <a:cs typeface="Georgia"/>
              </a:rPr>
              <a:t> </a:t>
            </a:r>
            <a:r>
              <a:rPr sz="1600" b="1" i="1" spc="-10" dirty="0">
                <a:latin typeface="Georgia"/>
                <a:cs typeface="Georgia"/>
              </a:rPr>
              <a:t>pubblico</a:t>
            </a:r>
            <a:endParaRPr sz="1600">
              <a:latin typeface="Georgia"/>
              <a:cs typeface="Georgia"/>
            </a:endParaRPr>
          </a:p>
          <a:p>
            <a:pPr marL="12700" marR="5080" algn="just">
              <a:lnSpc>
                <a:spcPct val="114399"/>
              </a:lnSpc>
            </a:pPr>
            <a:r>
              <a:rPr sz="1600" dirty="0">
                <a:latin typeface="Georgia"/>
                <a:cs typeface="Georgia"/>
              </a:rPr>
              <a:t>Il</a:t>
            </a:r>
            <a:r>
              <a:rPr sz="1600" spc="2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sistema</a:t>
            </a:r>
            <a:r>
              <a:rPr sz="1600" spc="25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2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vigilanza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è</a:t>
            </a:r>
            <a:r>
              <a:rPr sz="1600" spc="2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incentrato</a:t>
            </a:r>
            <a:r>
              <a:rPr sz="1600" spc="2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</a:t>
            </a:r>
            <a:r>
              <a:rPr sz="1600" spc="2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due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soggetti: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</a:t>
            </a:r>
            <a:r>
              <a:rPr sz="1600" spc="229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Ministero</a:t>
            </a:r>
            <a:r>
              <a:rPr sz="1600" u="sng" spc="2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dell’Economia</a:t>
            </a:r>
            <a:r>
              <a:rPr sz="1600" u="sng" spc="2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</a:t>
            </a:r>
            <a:r>
              <a:rPr sz="1600" u="sng" spc="2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delle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Finanze</a:t>
            </a:r>
            <a:r>
              <a:rPr sz="1600" dirty="0">
                <a:latin typeface="Georgia"/>
                <a:cs typeface="Georgia"/>
              </a:rPr>
              <a:t> e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Consob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00">
              <a:latin typeface="Georgia"/>
              <a:cs typeface="Georgia"/>
            </a:endParaRPr>
          </a:p>
          <a:p>
            <a:pPr marL="12700" algn="just">
              <a:lnSpc>
                <a:spcPct val="100000"/>
              </a:lnSpc>
            </a:pPr>
            <a:r>
              <a:rPr sz="1600" b="1" i="1" dirty="0">
                <a:latin typeface="Georgia"/>
                <a:cs typeface="Georgia"/>
              </a:rPr>
              <a:t>Le</a:t>
            </a:r>
            <a:r>
              <a:rPr sz="1600" b="1" i="1" spc="-20" dirty="0">
                <a:latin typeface="Georgia"/>
                <a:cs typeface="Georgia"/>
              </a:rPr>
              <a:t> </a:t>
            </a:r>
            <a:r>
              <a:rPr sz="1600" b="1" i="1" spc="-10" dirty="0">
                <a:latin typeface="Georgia"/>
                <a:cs typeface="Georgia"/>
              </a:rPr>
              <a:t>competenze</a:t>
            </a:r>
            <a:r>
              <a:rPr sz="1600" b="1" i="1" spc="-1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del</a:t>
            </a:r>
            <a:r>
              <a:rPr sz="1600" b="1" i="1" spc="-20" dirty="0">
                <a:latin typeface="Georgia"/>
                <a:cs typeface="Georgia"/>
              </a:rPr>
              <a:t> </a:t>
            </a:r>
            <a:r>
              <a:rPr sz="1600" b="1" i="1" spc="-10" dirty="0">
                <a:latin typeface="Georgia"/>
                <a:cs typeface="Georgia"/>
              </a:rPr>
              <a:t>Ministero</a:t>
            </a:r>
            <a:r>
              <a:rPr sz="1600" b="1" i="1" spc="-35" dirty="0">
                <a:latin typeface="Georgia"/>
                <a:cs typeface="Georgia"/>
              </a:rPr>
              <a:t> </a:t>
            </a:r>
            <a:r>
              <a:rPr sz="1600" b="1" i="1" spc="-10" dirty="0">
                <a:latin typeface="Georgia"/>
                <a:cs typeface="Georgia"/>
              </a:rPr>
              <a:t>dell’Economia</a:t>
            </a:r>
            <a:r>
              <a:rPr sz="1600" b="1" i="1" spc="-2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e</a:t>
            </a:r>
            <a:r>
              <a:rPr sz="1600" b="1" i="1" spc="-1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delle</a:t>
            </a:r>
            <a:r>
              <a:rPr sz="1600" b="1" i="1" spc="-3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Finanze</a:t>
            </a:r>
            <a:r>
              <a:rPr sz="1600" b="1" i="1" spc="-10" dirty="0">
                <a:latin typeface="Georgia"/>
                <a:cs typeface="Georgia"/>
              </a:rPr>
              <a:t> («MEF»)</a:t>
            </a:r>
            <a:endParaRPr sz="1600">
              <a:latin typeface="Georgia"/>
              <a:cs typeface="Georgia"/>
            </a:endParaRPr>
          </a:p>
          <a:p>
            <a:pPr marL="12700" marR="5080" algn="just">
              <a:lnSpc>
                <a:spcPct val="114599"/>
              </a:lnSpc>
              <a:spcBef>
                <a:spcPts val="10"/>
              </a:spcBef>
            </a:pPr>
            <a:r>
              <a:rPr sz="1600" dirty="0">
                <a:latin typeface="Georgia"/>
                <a:cs typeface="Georgia"/>
              </a:rPr>
              <a:t>Accanto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alle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mansioni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connesse</a:t>
            </a:r>
            <a:r>
              <a:rPr sz="1600" spc="13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alla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gestione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12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tenuta</a:t>
            </a:r>
            <a:r>
              <a:rPr sz="1600" spc="13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13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Registro,</a:t>
            </a:r>
            <a:r>
              <a:rPr sz="1600" spc="14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il</a:t>
            </a:r>
            <a:r>
              <a:rPr sz="1600" spc="130" dirty="0">
                <a:latin typeface="Georgia"/>
                <a:cs typeface="Georgia"/>
              </a:rPr>
              <a:t>  </a:t>
            </a:r>
            <a:r>
              <a:rPr sz="1600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Ministero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dell’Economia</a:t>
            </a:r>
            <a:r>
              <a:rPr sz="1600" u="sng" spc="8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</a:t>
            </a:r>
            <a:r>
              <a:rPr sz="1600" u="sng" spc="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delle</a:t>
            </a:r>
            <a:r>
              <a:rPr sz="1600" u="sng" spc="7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Finanze</a:t>
            </a:r>
            <a:r>
              <a:rPr sz="1600" spc="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(“MEF”,</a:t>
            </a:r>
            <a:r>
              <a:rPr sz="1600" spc="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“Ministero”)</a:t>
            </a:r>
            <a:r>
              <a:rPr sz="1600" spc="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ha</a:t>
            </a:r>
            <a:r>
              <a:rPr sz="1600" spc="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</a:t>
            </a:r>
            <a:r>
              <a:rPr sz="1600" spc="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compito</a:t>
            </a:r>
            <a:r>
              <a:rPr sz="1600" spc="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vigilare</a:t>
            </a:r>
            <a:r>
              <a:rPr sz="1600" spc="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sul</a:t>
            </a:r>
            <a:r>
              <a:rPr sz="1600" spc="7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rispetto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nuove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disposizioni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parte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dei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Revisori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35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che</a:t>
            </a:r>
            <a:r>
              <a:rPr sz="1600" u="sng" spc="3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non</a:t>
            </a:r>
            <a:r>
              <a:rPr sz="1600" u="sng" spc="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hanno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incarichi</a:t>
            </a:r>
            <a:r>
              <a:rPr sz="1600" u="sng" spc="-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su</a:t>
            </a:r>
            <a:r>
              <a:rPr sz="1600" u="sng" spc="-5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Enti</a:t>
            </a:r>
            <a:r>
              <a:rPr sz="1600" u="sng" spc="-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di</a:t>
            </a:r>
            <a:r>
              <a:rPr sz="1600" u="sng" spc="-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Interesse</a:t>
            </a:r>
            <a:r>
              <a:rPr sz="1600" u="sng" spc="-3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Pubblico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8818" y="1330578"/>
            <a:ext cx="600329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5" dirty="0"/>
              <a:t> </a:t>
            </a:r>
            <a:r>
              <a:rPr dirty="0"/>
              <a:t>nelle</a:t>
            </a:r>
            <a:r>
              <a:rPr spc="-25" dirty="0"/>
              <a:t> </a:t>
            </a:r>
            <a:r>
              <a:rPr dirty="0"/>
              <a:t>società</a:t>
            </a:r>
            <a:r>
              <a:rPr spc="-30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capitali </a:t>
            </a: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8422" y="2708910"/>
            <a:ext cx="2519680" cy="1225550"/>
          </a:xfrm>
          <a:custGeom>
            <a:avLst/>
            <a:gdLst/>
            <a:ahLst/>
            <a:cxnLst/>
            <a:rect l="l" t="t" r="r" b="b"/>
            <a:pathLst>
              <a:path w="2519680" h="1225550">
                <a:moveTo>
                  <a:pt x="0" y="204215"/>
                </a:moveTo>
                <a:lnTo>
                  <a:pt x="5393" y="157394"/>
                </a:lnTo>
                <a:lnTo>
                  <a:pt x="20756" y="114411"/>
                </a:lnTo>
                <a:lnTo>
                  <a:pt x="44862" y="76493"/>
                </a:lnTo>
                <a:lnTo>
                  <a:pt x="76487" y="44866"/>
                </a:lnTo>
                <a:lnTo>
                  <a:pt x="114405" y="20758"/>
                </a:lnTo>
                <a:lnTo>
                  <a:pt x="157390" y="5393"/>
                </a:lnTo>
                <a:lnTo>
                  <a:pt x="204215" y="0"/>
                </a:lnTo>
                <a:lnTo>
                  <a:pt x="2314955" y="0"/>
                </a:lnTo>
                <a:lnTo>
                  <a:pt x="2361777" y="5393"/>
                </a:lnTo>
                <a:lnTo>
                  <a:pt x="2404760" y="20758"/>
                </a:lnTo>
                <a:lnTo>
                  <a:pt x="2442678" y="44866"/>
                </a:lnTo>
                <a:lnTo>
                  <a:pt x="2474305" y="76493"/>
                </a:lnTo>
                <a:lnTo>
                  <a:pt x="2498413" y="114411"/>
                </a:lnTo>
                <a:lnTo>
                  <a:pt x="2513778" y="157394"/>
                </a:lnTo>
                <a:lnTo>
                  <a:pt x="2519172" y="204215"/>
                </a:lnTo>
                <a:lnTo>
                  <a:pt x="2519172" y="1021079"/>
                </a:lnTo>
                <a:lnTo>
                  <a:pt x="2513778" y="1067901"/>
                </a:lnTo>
                <a:lnTo>
                  <a:pt x="2498413" y="1110884"/>
                </a:lnTo>
                <a:lnTo>
                  <a:pt x="2474305" y="1148802"/>
                </a:lnTo>
                <a:lnTo>
                  <a:pt x="2442678" y="1180429"/>
                </a:lnTo>
                <a:lnTo>
                  <a:pt x="2404760" y="1204537"/>
                </a:lnTo>
                <a:lnTo>
                  <a:pt x="2361777" y="1219902"/>
                </a:lnTo>
                <a:lnTo>
                  <a:pt x="2314955" y="1225295"/>
                </a:lnTo>
                <a:lnTo>
                  <a:pt x="204215" y="1225295"/>
                </a:lnTo>
                <a:lnTo>
                  <a:pt x="157390" y="1219902"/>
                </a:lnTo>
                <a:lnTo>
                  <a:pt x="114405" y="1204537"/>
                </a:lnTo>
                <a:lnTo>
                  <a:pt x="76487" y="1180429"/>
                </a:lnTo>
                <a:lnTo>
                  <a:pt x="44862" y="1148802"/>
                </a:lnTo>
                <a:lnTo>
                  <a:pt x="20756" y="1110884"/>
                </a:lnTo>
                <a:lnTo>
                  <a:pt x="5393" y="1067901"/>
                </a:lnTo>
                <a:lnTo>
                  <a:pt x="0" y="1021079"/>
                </a:lnTo>
                <a:lnTo>
                  <a:pt x="0" y="204215"/>
                </a:lnTo>
                <a:close/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70712" y="2936824"/>
            <a:ext cx="2232025" cy="7575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Georgia"/>
                <a:cs typeface="Georgia"/>
              </a:rPr>
              <a:t>Nell’esercitare</a:t>
            </a:r>
            <a:r>
              <a:rPr sz="1600" b="1" dirty="0">
                <a:latin typeface="Georgia"/>
                <a:cs typeface="Georgia"/>
              </a:rPr>
              <a:t> </a:t>
            </a:r>
            <a:r>
              <a:rPr sz="1600" b="1" spc="-25" dirty="0">
                <a:latin typeface="Georgia"/>
                <a:cs typeface="Georgia"/>
              </a:rPr>
              <a:t>la </a:t>
            </a:r>
            <a:r>
              <a:rPr sz="1600" b="1" dirty="0">
                <a:latin typeface="Georgia"/>
                <a:cs typeface="Georgia"/>
              </a:rPr>
              <a:t>vigilanza</a:t>
            </a:r>
            <a:r>
              <a:rPr sz="1600" b="1" spc="-40" dirty="0">
                <a:latin typeface="Georgia"/>
                <a:cs typeface="Georgia"/>
              </a:rPr>
              <a:t> </a:t>
            </a:r>
            <a:r>
              <a:rPr sz="1600" b="1" dirty="0">
                <a:latin typeface="Georgia"/>
                <a:cs typeface="Georgia"/>
              </a:rPr>
              <a:t>il</a:t>
            </a:r>
            <a:r>
              <a:rPr sz="1600" b="1" spc="-40" dirty="0">
                <a:latin typeface="Georgia"/>
                <a:cs typeface="Georgia"/>
              </a:rPr>
              <a:t> </a:t>
            </a:r>
            <a:r>
              <a:rPr sz="1600" b="1" spc="-10" dirty="0">
                <a:latin typeface="Georgia"/>
                <a:cs typeface="Georgia"/>
              </a:rPr>
              <a:t>Ministero </a:t>
            </a:r>
            <a:r>
              <a:rPr sz="1600" b="1" spc="-20" dirty="0">
                <a:latin typeface="Georgia"/>
                <a:cs typeface="Georgia"/>
              </a:rPr>
              <a:t>può:</a:t>
            </a:r>
            <a:endParaRPr sz="1600">
              <a:latin typeface="Georgia"/>
              <a:cs typeface="Georgi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680140" y="2528252"/>
            <a:ext cx="3627754" cy="1395095"/>
            <a:chOff x="4680140" y="2528252"/>
            <a:chExt cx="3627754" cy="1395095"/>
          </a:xfrm>
        </p:grpSpPr>
        <p:sp>
          <p:nvSpPr>
            <p:cNvPr id="5" name="object 5"/>
            <p:cNvSpPr/>
            <p:nvPr/>
          </p:nvSpPr>
          <p:spPr>
            <a:xfrm>
              <a:off x="4693158" y="2541269"/>
              <a:ext cx="3601720" cy="1369060"/>
            </a:xfrm>
            <a:custGeom>
              <a:avLst/>
              <a:gdLst/>
              <a:ahLst/>
              <a:cxnLst/>
              <a:rect l="l" t="t" r="r" b="b"/>
              <a:pathLst>
                <a:path w="3601720" h="1369060">
                  <a:moveTo>
                    <a:pt x="3373119" y="0"/>
                  </a:moveTo>
                  <a:lnTo>
                    <a:pt x="228091" y="0"/>
                  </a:lnTo>
                  <a:lnTo>
                    <a:pt x="182119" y="4633"/>
                  </a:lnTo>
                  <a:lnTo>
                    <a:pt x="139303" y="17922"/>
                  </a:lnTo>
                  <a:lnTo>
                    <a:pt x="100558" y="38951"/>
                  </a:lnTo>
                  <a:lnTo>
                    <a:pt x="66801" y="66801"/>
                  </a:lnTo>
                  <a:lnTo>
                    <a:pt x="38951" y="100558"/>
                  </a:lnTo>
                  <a:lnTo>
                    <a:pt x="17922" y="139303"/>
                  </a:lnTo>
                  <a:lnTo>
                    <a:pt x="4633" y="182119"/>
                  </a:lnTo>
                  <a:lnTo>
                    <a:pt x="0" y="228091"/>
                  </a:lnTo>
                  <a:lnTo>
                    <a:pt x="0" y="1140459"/>
                  </a:lnTo>
                  <a:lnTo>
                    <a:pt x="4633" y="1186432"/>
                  </a:lnTo>
                  <a:lnTo>
                    <a:pt x="17922" y="1229248"/>
                  </a:lnTo>
                  <a:lnTo>
                    <a:pt x="38951" y="1267993"/>
                  </a:lnTo>
                  <a:lnTo>
                    <a:pt x="66801" y="1301750"/>
                  </a:lnTo>
                  <a:lnTo>
                    <a:pt x="100558" y="1329600"/>
                  </a:lnTo>
                  <a:lnTo>
                    <a:pt x="139303" y="1350629"/>
                  </a:lnTo>
                  <a:lnTo>
                    <a:pt x="182119" y="1363918"/>
                  </a:lnTo>
                  <a:lnTo>
                    <a:pt x="228091" y="1368552"/>
                  </a:lnTo>
                  <a:lnTo>
                    <a:pt x="3373119" y="1368552"/>
                  </a:lnTo>
                  <a:lnTo>
                    <a:pt x="3419092" y="1363918"/>
                  </a:lnTo>
                  <a:lnTo>
                    <a:pt x="3461908" y="1350629"/>
                  </a:lnTo>
                  <a:lnTo>
                    <a:pt x="3500653" y="1329600"/>
                  </a:lnTo>
                  <a:lnTo>
                    <a:pt x="3534410" y="1301750"/>
                  </a:lnTo>
                  <a:lnTo>
                    <a:pt x="3562260" y="1267993"/>
                  </a:lnTo>
                  <a:lnTo>
                    <a:pt x="3583289" y="1229248"/>
                  </a:lnTo>
                  <a:lnTo>
                    <a:pt x="3596578" y="1186432"/>
                  </a:lnTo>
                  <a:lnTo>
                    <a:pt x="3601212" y="1140459"/>
                  </a:lnTo>
                  <a:lnTo>
                    <a:pt x="3601212" y="228091"/>
                  </a:lnTo>
                  <a:lnTo>
                    <a:pt x="3596578" y="182119"/>
                  </a:lnTo>
                  <a:lnTo>
                    <a:pt x="3583289" y="139303"/>
                  </a:lnTo>
                  <a:lnTo>
                    <a:pt x="3562260" y="100558"/>
                  </a:lnTo>
                  <a:lnTo>
                    <a:pt x="3534409" y="66801"/>
                  </a:lnTo>
                  <a:lnTo>
                    <a:pt x="3500653" y="38951"/>
                  </a:lnTo>
                  <a:lnTo>
                    <a:pt x="3461908" y="17922"/>
                  </a:lnTo>
                  <a:lnTo>
                    <a:pt x="3419092" y="4633"/>
                  </a:lnTo>
                  <a:lnTo>
                    <a:pt x="3373119" y="0"/>
                  </a:lnTo>
                  <a:close/>
                </a:path>
              </a:pathLst>
            </a:custGeom>
            <a:solidFill>
              <a:srgbClr val="FC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693158" y="2541269"/>
              <a:ext cx="3601720" cy="1369060"/>
            </a:xfrm>
            <a:custGeom>
              <a:avLst/>
              <a:gdLst/>
              <a:ahLst/>
              <a:cxnLst/>
              <a:rect l="l" t="t" r="r" b="b"/>
              <a:pathLst>
                <a:path w="3601720" h="1369060">
                  <a:moveTo>
                    <a:pt x="0" y="228091"/>
                  </a:moveTo>
                  <a:lnTo>
                    <a:pt x="4633" y="182119"/>
                  </a:lnTo>
                  <a:lnTo>
                    <a:pt x="17922" y="139303"/>
                  </a:lnTo>
                  <a:lnTo>
                    <a:pt x="38951" y="100558"/>
                  </a:lnTo>
                  <a:lnTo>
                    <a:pt x="66801" y="66801"/>
                  </a:lnTo>
                  <a:lnTo>
                    <a:pt x="100558" y="38951"/>
                  </a:lnTo>
                  <a:lnTo>
                    <a:pt x="139303" y="17922"/>
                  </a:lnTo>
                  <a:lnTo>
                    <a:pt x="182119" y="4633"/>
                  </a:lnTo>
                  <a:lnTo>
                    <a:pt x="228091" y="0"/>
                  </a:lnTo>
                  <a:lnTo>
                    <a:pt x="3373119" y="0"/>
                  </a:lnTo>
                  <a:lnTo>
                    <a:pt x="3419092" y="4633"/>
                  </a:lnTo>
                  <a:lnTo>
                    <a:pt x="3461908" y="17922"/>
                  </a:lnTo>
                  <a:lnTo>
                    <a:pt x="3500653" y="38951"/>
                  </a:lnTo>
                  <a:lnTo>
                    <a:pt x="3534409" y="66801"/>
                  </a:lnTo>
                  <a:lnTo>
                    <a:pt x="3562260" y="100558"/>
                  </a:lnTo>
                  <a:lnTo>
                    <a:pt x="3583289" y="139303"/>
                  </a:lnTo>
                  <a:lnTo>
                    <a:pt x="3596578" y="182119"/>
                  </a:lnTo>
                  <a:lnTo>
                    <a:pt x="3601212" y="228091"/>
                  </a:lnTo>
                  <a:lnTo>
                    <a:pt x="3601212" y="1140459"/>
                  </a:lnTo>
                  <a:lnTo>
                    <a:pt x="3596578" y="1186432"/>
                  </a:lnTo>
                  <a:lnTo>
                    <a:pt x="3583289" y="1229248"/>
                  </a:lnTo>
                  <a:lnTo>
                    <a:pt x="3562260" y="1267993"/>
                  </a:lnTo>
                  <a:lnTo>
                    <a:pt x="3534410" y="1301750"/>
                  </a:lnTo>
                  <a:lnTo>
                    <a:pt x="3500653" y="1329600"/>
                  </a:lnTo>
                  <a:lnTo>
                    <a:pt x="3461908" y="1350629"/>
                  </a:lnTo>
                  <a:lnTo>
                    <a:pt x="3419092" y="1363918"/>
                  </a:lnTo>
                  <a:lnTo>
                    <a:pt x="3373119" y="1368552"/>
                  </a:lnTo>
                  <a:lnTo>
                    <a:pt x="228091" y="1368552"/>
                  </a:lnTo>
                  <a:lnTo>
                    <a:pt x="182119" y="1363918"/>
                  </a:lnTo>
                  <a:lnTo>
                    <a:pt x="139303" y="1350629"/>
                  </a:lnTo>
                  <a:lnTo>
                    <a:pt x="100558" y="1329600"/>
                  </a:lnTo>
                  <a:lnTo>
                    <a:pt x="66801" y="1301750"/>
                  </a:lnTo>
                  <a:lnTo>
                    <a:pt x="38951" y="1267993"/>
                  </a:lnTo>
                  <a:lnTo>
                    <a:pt x="17922" y="1229248"/>
                  </a:lnTo>
                  <a:lnTo>
                    <a:pt x="4633" y="1186432"/>
                  </a:lnTo>
                  <a:lnTo>
                    <a:pt x="0" y="1140459"/>
                  </a:lnTo>
                  <a:lnTo>
                    <a:pt x="0" y="228091"/>
                  </a:lnTo>
                  <a:close/>
                </a:path>
              </a:pathLst>
            </a:custGeom>
            <a:ln w="259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957064" y="2718561"/>
            <a:ext cx="307213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i="1" spc="-10" dirty="0">
                <a:latin typeface="Georgia"/>
                <a:cs typeface="Georgia"/>
              </a:rPr>
              <a:t>Richiedere</a:t>
            </a:r>
            <a:r>
              <a:rPr sz="1600" b="1" i="1" spc="-2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la</a:t>
            </a:r>
            <a:r>
              <a:rPr sz="1600" b="1" i="1" spc="-15" dirty="0">
                <a:latin typeface="Georgia"/>
                <a:cs typeface="Georgia"/>
              </a:rPr>
              <a:t> </a:t>
            </a:r>
            <a:r>
              <a:rPr sz="1600" b="1" i="1" spc="-10" dirty="0">
                <a:latin typeface="Georgia"/>
                <a:cs typeface="Georgia"/>
              </a:rPr>
              <a:t>comunicazione </a:t>
            </a:r>
            <a:r>
              <a:rPr sz="1600" i="1" dirty="0">
                <a:latin typeface="Georgia"/>
                <a:cs typeface="Georgia"/>
              </a:rPr>
              <a:t>anche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periodica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dati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notizie, </a:t>
            </a:r>
            <a:r>
              <a:rPr sz="1600" i="1" dirty="0">
                <a:latin typeface="Georgia"/>
                <a:cs typeface="Georgia"/>
              </a:rPr>
              <a:t>nonché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trasmissione</a:t>
            </a:r>
            <a:r>
              <a:rPr sz="1600" i="1" dirty="0">
                <a:latin typeface="Georgia"/>
                <a:cs typeface="Georgia"/>
              </a:rPr>
              <a:t> di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atti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spc="-50" dirty="0">
                <a:latin typeface="Georgia"/>
                <a:cs typeface="Georgia"/>
              </a:rPr>
              <a:t>e </a:t>
            </a:r>
            <a:r>
              <a:rPr sz="1600" i="1" spc="-10" dirty="0">
                <a:latin typeface="Georgia"/>
                <a:cs typeface="Georgia"/>
              </a:rPr>
              <a:t>documenti</a:t>
            </a:r>
            <a:endParaRPr sz="1600">
              <a:latin typeface="Georgia"/>
              <a:cs typeface="Georgi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948939" y="3168395"/>
            <a:ext cx="5358765" cy="3453765"/>
            <a:chOff x="2948939" y="3168395"/>
            <a:chExt cx="5358765" cy="345376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48939" y="3168395"/>
              <a:ext cx="1769364" cy="425196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992373" y="3272555"/>
              <a:ext cx="1513205" cy="171450"/>
            </a:xfrm>
            <a:custGeom>
              <a:avLst/>
              <a:gdLst/>
              <a:ahLst/>
              <a:cxnLst/>
              <a:rect l="l" t="t" r="r" b="b"/>
              <a:pathLst>
                <a:path w="1513204" h="171450">
                  <a:moveTo>
                    <a:pt x="1437277" y="85578"/>
                  </a:moveTo>
                  <a:lnTo>
                    <a:pt x="1351279" y="135743"/>
                  </a:lnTo>
                  <a:lnTo>
                    <a:pt x="1345600" y="140795"/>
                  </a:lnTo>
                  <a:lnTo>
                    <a:pt x="1342421" y="147395"/>
                  </a:lnTo>
                  <a:lnTo>
                    <a:pt x="1341957" y="154709"/>
                  </a:lnTo>
                  <a:lnTo>
                    <a:pt x="1344422" y="161905"/>
                  </a:lnTo>
                  <a:lnTo>
                    <a:pt x="1349472" y="167512"/>
                  </a:lnTo>
                  <a:lnTo>
                    <a:pt x="1356058" y="170668"/>
                  </a:lnTo>
                  <a:lnTo>
                    <a:pt x="1363335" y="171156"/>
                  </a:lnTo>
                  <a:lnTo>
                    <a:pt x="1370456" y="168763"/>
                  </a:lnTo>
                  <a:lnTo>
                    <a:pt x="1480318" y="104628"/>
                  </a:lnTo>
                  <a:lnTo>
                    <a:pt x="1475231" y="104628"/>
                  </a:lnTo>
                  <a:lnTo>
                    <a:pt x="1475231" y="102088"/>
                  </a:lnTo>
                  <a:lnTo>
                    <a:pt x="1465579" y="102088"/>
                  </a:lnTo>
                  <a:lnTo>
                    <a:pt x="1437277" y="85578"/>
                  </a:lnTo>
                  <a:close/>
                </a:path>
                <a:path w="1513204" h="171450">
                  <a:moveTo>
                    <a:pt x="1404619" y="66528"/>
                  </a:moveTo>
                  <a:lnTo>
                    <a:pt x="0" y="66528"/>
                  </a:lnTo>
                  <a:lnTo>
                    <a:pt x="0" y="104628"/>
                  </a:lnTo>
                  <a:lnTo>
                    <a:pt x="1404619" y="104628"/>
                  </a:lnTo>
                  <a:lnTo>
                    <a:pt x="1437277" y="85578"/>
                  </a:lnTo>
                  <a:lnTo>
                    <a:pt x="1404619" y="66528"/>
                  </a:lnTo>
                  <a:close/>
                </a:path>
                <a:path w="1513204" h="171450">
                  <a:moveTo>
                    <a:pt x="1480318" y="66528"/>
                  </a:moveTo>
                  <a:lnTo>
                    <a:pt x="1475231" y="66528"/>
                  </a:lnTo>
                  <a:lnTo>
                    <a:pt x="1475231" y="104628"/>
                  </a:lnTo>
                  <a:lnTo>
                    <a:pt x="1480318" y="104628"/>
                  </a:lnTo>
                  <a:lnTo>
                    <a:pt x="1512951" y="85578"/>
                  </a:lnTo>
                  <a:lnTo>
                    <a:pt x="1480318" y="66528"/>
                  </a:lnTo>
                  <a:close/>
                </a:path>
                <a:path w="1513204" h="171450">
                  <a:moveTo>
                    <a:pt x="1465579" y="69068"/>
                  </a:moveTo>
                  <a:lnTo>
                    <a:pt x="1437277" y="85578"/>
                  </a:lnTo>
                  <a:lnTo>
                    <a:pt x="1465579" y="102088"/>
                  </a:lnTo>
                  <a:lnTo>
                    <a:pt x="1465579" y="69068"/>
                  </a:lnTo>
                  <a:close/>
                </a:path>
                <a:path w="1513204" h="171450">
                  <a:moveTo>
                    <a:pt x="1475231" y="69068"/>
                  </a:moveTo>
                  <a:lnTo>
                    <a:pt x="1465579" y="69068"/>
                  </a:lnTo>
                  <a:lnTo>
                    <a:pt x="1465579" y="102088"/>
                  </a:lnTo>
                  <a:lnTo>
                    <a:pt x="1475231" y="102088"/>
                  </a:lnTo>
                  <a:lnTo>
                    <a:pt x="1475231" y="69068"/>
                  </a:lnTo>
                  <a:close/>
                </a:path>
                <a:path w="1513204" h="171450">
                  <a:moveTo>
                    <a:pt x="1363335" y="0"/>
                  </a:moveTo>
                  <a:lnTo>
                    <a:pt x="1356058" y="488"/>
                  </a:lnTo>
                  <a:lnTo>
                    <a:pt x="1349472" y="3643"/>
                  </a:lnTo>
                  <a:lnTo>
                    <a:pt x="1344422" y="9251"/>
                  </a:lnTo>
                  <a:lnTo>
                    <a:pt x="1341957" y="16446"/>
                  </a:lnTo>
                  <a:lnTo>
                    <a:pt x="1342421" y="23760"/>
                  </a:lnTo>
                  <a:lnTo>
                    <a:pt x="1345600" y="30360"/>
                  </a:lnTo>
                  <a:lnTo>
                    <a:pt x="1351279" y="35413"/>
                  </a:lnTo>
                  <a:lnTo>
                    <a:pt x="1437277" y="85578"/>
                  </a:lnTo>
                  <a:lnTo>
                    <a:pt x="1465579" y="69068"/>
                  </a:lnTo>
                  <a:lnTo>
                    <a:pt x="1475231" y="69068"/>
                  </a:lnTo>
                  <a:lnTo>
                    <a:pt x="1475231" y="66528"/>
                  </a:lnTo>
                  <a:lnTo>
                    <a:pt x="1480318" y="66528"/>
                  </a:lnTo>
                  <a:lnTo>
                    <a:pt x="1370456" y="2393"/>
                  </a:lnTo>
                  <a:lnTo>
                    <a:pt x="136333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693157" y="4088129"/>
              <a:ext cx="3601720" cy="2520950"/>
            </a:xfrm>
            <a:custGeom>
              <a:avLst/>
              <a:gdLst/>
              <a:ahLst/>
              <a:cxnLst/>
              <a:rect l="l" t="t" r="r" b="b"/>
              <a:pathLst>
                <a:path w="3601720" h="2520950">
                  <a:moveTo>
                    <a:pt x="3181095" y="0"/>
                  </a:moveTo>
                  <a:lnTo>
                    <a:pt x="420115" y="0"/>
                  </a:lnTo>
                  <a:lnTo>
                    <a:pt x="371120" y="2826"/>
                  </a:lnTo>
                  <a:lnTo>
                    <a:pt x="323785" y="11095"/>
                  </a:lnTo>
                  <a:lnTo>
                    <a:pt x="278426" y="24491"/>
                  </a:lnTo>
                  <a:lnTo>
                    <a:pt x="235357" y="42700"/>
                  </a:lnTo>
                  <a:lnTo>
                    <a:pt x="194894" y="65405"/>
                  </a:lnTo>
                  <a:lnTo>
                    <a:pt x="157352" y="92293"/>
                  </a:lnTo>
                  <a:lnTo>
                    <a:pt x="123047" y="123047"/>
                  </a:lnTo>
                  <a:lnTo>
                    <a:pt x="92293" y="157352"/>
                  </a:lnTo>
                  <a:lnTo>
                    <a:pt x="65405" y="194894"/>
                  </a:lnTo>
                  <a:lnTo>
                    <a:pt x="42700" y="235357"/>
                  </a:lnTo>
                  <a:lnTo>
                    <a:pt x="24491" y="278426"/>
                  </a:lnTo>
                  <a:lnTo>
                    <a:pt x="11095" y="323785"/>
                  </a:lnTo>
                  <a:lnTo>
                    <a:pt x="2826" y="371120"/>
                  </a:lnTo>
                  <a:lnTo>
                    <a:pt x="0" y="420116"/>
                  </a:lnTo>
                  <a:lnTo>
                    <a:pt x="0" y="2100567"/>
                  </a:lnTo>
                  <a:lnTo>
                    <a:pt x="2826" y="2149562"/>
                  </a:lnTo>
                  <a:lnTo>
                    <a:pt x="11095" y="2196898"/>
                  </a:lnTo>
                  <a:lnTo>
                    <a:pt x="24491" y="2242258"/>
                  </a:lnTo>
                  <a:lnTo>
                    <a:pt x="42700" y="2285328"/>
                  </a:lnTo>
                  <a:lnTo>
                    <a:pt x="65405" y="2325792"/>
                  </a:lnTo>
                  <a:lnTo>
                    <a:pt x="92293" y="2363335"/>
                  </a:lnTo>
                  <a:lnTo>
                    <a:pt x="123047" y="2397642"/>
                  </a:lnTo>
                  <a:lnTo>
                    <a:pt x="157352" y="2428397"/>
                  </a:lnTo>
                  <a:lnTo>
                    <a:pt x="194894" y="2455286"/>
                  </a:lnTo>
                  <a:lnTo>
                    <a:pt x="235357" y="2477993"/>
                  </a:lnTo>
                  <a:lnTo>
                    <a:pt x="278426" y="2496202"/>
                  </a:lnTo>
                  <a:lnTo>
                    <a:pt x="323785" y="2509600"/>
                  </a:lnTo>
                  <a:lnTo>
                    <a:pt x="371120" y="2517869"/>
                  </a:lnTo>
                  <a:lnTo>
                    <a:pt x="420115" y="2520696"/>
                  </a:lnTo>
                  <a:lnTo>
                    <a:pt x="3181095" y="2520696"/>
                  </a:lnTo>
                  <a:lnTo>
                    <a:pt x="3230091" y="2517869"/>
                  </a:lnTo>
                  <a:lnTo>
                    <a:pt x="3277426" y="2509600"/>
                  </a:lnTo>
                  <a:lnTo>
                    <a:pt x="3322785" y="2496202"/>
                  </a:lnTo>
                  <a:lnTo>
                    <a:pt x="3365854" y="2477993"/>
                  </a:lnTo>
                  <a:lnTo>
                    <a:pt x="3406317" y="2455286"/>
                  </a:lnTo>
                  <a:lnTo>
                    <a:pt x="3443859" y="2428397"/>
                  </a:lnTo>
                  <a:lnTo>
                    <a:pt x="3478164" y="2397642"/>
                  </a:lnTo>
                  <a:lnTo>
                    <a:pt x="3508918" y="2363335"/>
                  </a:lnTo>
                  <a:lnTo>
                    <a:pt x="3535806" y="2325792"/>
                  </a:lnTo>
                  <a:lnTo>
                    <a:pt x="3558511" y="2285328"/>
                  </a:lnTo>
                  <a:lnTo>
                    <a:pt x="3576720" y="2242258"/>
                  </a:lnTo>
                  <a:lnTo>
                    <a:pt x="3590116" y="2196898"/>
                  </a:lnTo>
                  <a:lnTo>
                    <a:pt x="3598385" y="2149562"/>
                  </a:lnTo>
                  <a:lnTo>
                    <a:pt x="3601212" y="2100567"/>
                  </a:lnTo>
                  <a:lnTo>
                    <a:pt x="3601212" y="420116"/>
                  </a:lnTo>
                  <a:lnTo>
                    <a:pt x="3598385" y="371120"/>
                  </a:lnTo>
                  <a:lnTo>
                    <a:pt x="3590116" y="323785"/>
                  </a:lnTo>
                  <a:lnTo>
                    <a:pt x="3576720" y="278426"/>
                  </a:lnTo>
                  <a:lnTo>
                    <a:pt x="3558511" y="235357"/>
                  </a:lnTo>
                  <a:lnTo>
                    <a:pt x="3535806" y="194894"/>
                  </a:lnTo>
                  <a:lnTo>
                    <a:pt x="3508918" y="157352"/>
                  </a:lnTo>
                  <a:lnTo>
                    <a:pt x="3478164" y="123047"/>
                  </a:lnTo>
                  <a:lnTo>
                    <a:pt x="3443859" y="92293"/>
                  </a:lnTo>
                  <a:lnTo>
                    <a:pt x="3406317" y="65405"/>
                  </a:lnTo>
                  <a:lnTo>
                    <a:pt x="3365854" y="42700"/>
                  </a:lnTo>
                  <a:lnTo>
                    <a:pt x="3322785" y="24491"/>
                  </a:lnTo>
                  <a:lnTo>
                    <a:pt x="3277426" y="11095"/>
                  </a:lnTo>
                  <a:lnTo>
                    <a:pt x="3230091" y="2826"/>
                  </a:lnTo>
                  <a:lnTo>
                    <a:pt x="3181095" y="0"/>
                  </a:lnTo>
                  <a:close/>
                </a:path>
              </a:pathLst>
            </a:custGeom>
            <a:solidFill>
              <a:srgbClr val="FBD4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693157" y="4088129"/>
              <a:ext cx="3601720" cy="2520950"/>
            </a:xfrm>
            <a:custGeom>
              <a:avLst/>
              <a:gdLst/>
              <a:ahLst/>
              <a:cxnLst/>
              <a:rect l="l" t="t" r="r" b="b"/>
              <a:pathLst>
                <a:path w="3601720" h="2520950">
                  <a:moveTo>
                    <a:pt x="0" y="420116"/>
                  </a:moveTo>
                  <a:lnTo>
                    <a:pt x="2826" y="371120"/>
                  </a:lnTo>
                  <a:lnTo>
                    <a:pt x="11095" y="323785"/>
                  </a:lnTo>
                  <a:lnTo>
                    <a:pt x="24491" y="278426"/>
                  </a:lnTo>
                  <a:lnTo>
                    <a:pt x="42700" y="235357"/>
                  </a:lnTo>
                  <a:lnTo>
                    <a:pt x="65405" y="194894"/>
                  </a:lnTo>
                  <a:lnTo>
                    <a:pt x="92293" y="157352"/>
                  </a:lnTo>
                  <a:lnTo>
                    <a:pt x="123047" y="123047"/>
                  </a:lnTo>
                  <a:lnTo>
                    <a:pt x="157352" y="92293"/>
                  </a:lnTo>
                  <a:lnTo>
                    <a:pt x="194894" y="65405"/>
                  </a:lnTo>
                  <a:lnTo>
                    <a:pt x="235357" y="42700"/>
                  </a:lnTo>
                  <a:lnTo>
                    <a:pt x="278426" y="24491"/>
                  </a:lnTo>
                  <a:lnTo>
                    <a:pt x="323785" y="11095"/>
                  </a:lnTo>
                  <a:lnTo>
                    <a:pt x="371120" y="2826"/>
                  </a:lnTo>
                  <a:lnTo>
                    <a:pt x="420115" y="0"/>
                  </a:lnTo>
                  <a:lnTo>
                    <a:pt x="3181095" y="0"/>
                  </a:lnTo>
                  <a:lnTo>
                    <a:pt x="3230091" y="2826"/>
                  </a:lnTo>
                  <a:lnTo>
                    <a:pt x="3277426" y="11095"/>
                  </a:lnTo>
                  <a:lnTo>
                    <a:pt x="3322785" y="24491"/>
                  </a:lnTo>
                  <a:lnTo>
                    <a:pt x="3365854" y="42700"/>
                  </a:lnTo>
                  <a:lnTo>
                    <a:pt x="3406317" y="65405"/>
                  </a:lnTo>
                  <a:lnTo>
                    <a:pt x="3443859" y="92293"/>
                  </a:lnTo>
                  <a:lnTo>
                    <a:pt x="3478164" y="123047"/>
                  </a:lnTo>
                  <a:lnTo>
                    <a:pt x="3508918" y="157352"/>
                  </a:lnTo>
                  <a:lnTo>
                    <a:pt x="3535806" y="194894"/>
                  </a:lnTo>
                  <a:lnTo>
                    <a:pt x="3558511" y="235357"/>
                  </a:lnTo>
                  <a:lnTo>
                    <a:pt x="3576720" y="278426"/>
                  </a:lnTo>
                  <a:lnTo>
                    <a:pt x="3590116" y="323785"/>
                  </a:lnTo>
                  <a:lnTo>
                    <a:pt x="3598385" y="371120"/>
                  </a:lnTo>
                  <a:lnTo>
                    <a:pt x="3601212" y="420116"/>
                  </a:lnTo>
                  <a:lnTo>
                    <a:pt x="3601212" y="2100567"/>
                  </a:lnTo>
                  <a:lnTo>
                    <a:pt x="3598385" y="2149562"/>
                  </a:lnTo>
                  <a:lnTo>
                    <a:pt x="3590116" y="2196898"/>
                  </a:lnTo>
                  <a:lnTo>
                    <a:pt x="3576720" y="2242258"/>
                  </a:lnTo>
                  <a:lnTo>
                    <a:pt x="3558511" y="2285328"/>
                  </a:lnTo>
                  <a:lnTo>
                    <a:pt x="3535806" y="2325792"/>
                  </a:lnTo>
                  <a:lnTo>
                    <a:pt x="3508918" y="2363335"/>
                  </a:lnTo>
                  <a:lnTo>
                    <a:pt x="3478164" y="2397642"/>
                  </a:lnTo>
                  <a:lnTo>
                    <a:pt x="3443859" y="2428397"/>
                  </a:lnTo>
                  <a:lnTo>
                    <a:pt x="3406317" y="2455286"/>
                  </a:lnTo>
                  <a:lnTo>
                    <a:pt x="3365854" y="2477993"/>
                  </a:lnTo>
                  <a:lnTo>
                    <a:pt x="3322785" y="2496202"/>
                  </a:lnTo>
                  <a:lnTo>
                    <a:pt x="3277426" y="2509600"/>
                  </a:lnTo>
                  <a:lnTo>
                    <a:pt x="3230091" y="2517869"/>
                  </a:lnTo>
                  <a:lnTo>
                    <a:pt x="3181095" y="2520696"/>
                  </a:lnTo>
                  <a:lnTo>
                    <a:pt x="420115" y="2520696"/>
                  </a:lnTo>
                  <a:lnTo>
                    <a:pt x="371120" y="2517869"/>
                  </a:lnTo>
                  <a:lnTo>
                    <a:pt x="323785" y="2509600"/>
                  </a:lnTo>
                  <a:lnTo>
                    <a:pt x="278426" y="2496202"/>
                  </a:lnTo>
                  <a:lnTo>
                    <a:pt x="235357" y="2477993"/>
                  </a:lnTo>
                  <a:lnTo>
                    <a:pt x="194894" y="2455286"/>
                  </a:lnTo>
                  <a:lnTo>
                    <a:pt x="157352" y="2428397"/>
                  </a:lnTo>
                  <a:lnTo>
                    <a:pt x="123047" y="2397642"/>
                  </a:lnTo>
                  <a:lnTo>
                    <a:pt x="92293" y="2363335"/>
                  </a:lnTo>
                  <a:lnTo>
                    <a:pt x="65405" y="2325792"/>
                  </a:lnTo>
                  <a:lnTo>
                    <a:pt x="42700" y="2285328"/>
                  </a:lnTo>
                  <a:lnTo>
                    <a:pt x="24491" y="2242258"/>
                  </a:lnTo>
                  <a:lnTo>
                    <a:pt x="11095" y="2196898"/>
                  </a:lnTo>
                  <a:lnTo>
                    <a:pt x="2826" y="2149562"/>
                  </a:lnTo>
                  <a:lnTo>
                    <a:pt x="0" y="2100567"/>
                  </a:lnTo>
                  <a:lnTo>
                    <a:pt x="0" y="420116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4940046" y="4477258"/>
            <a:ext cx="3105785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905" algn="ctr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latin typeface="Georgia"/>
                <a:cs typeface="Georgia"/>
              </a:rPr>
              <a:t>Eseguire</a:t>
            </a:r>
            <a:r>
              <a:rPr sz="1600" b="1" i="1" spc="-5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ispezioni</a:t>
            </a:r>
            <a:r>
              <a:rPr sz="1600" b="1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assumere </a:t>
            </a:r>
            <a:r>
              <a:rPr sz="1600" i="1" dirty="0">
                <a:latin typeface="Georgia"/>
                <a:cs typeface="Georgia"/>
              </a:rPr>
              <a:t>notizie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chiarimenti, </a:t>
            </a:r>
            <a:r>
              <a:rPr sz="1600" i="1" spc="-20" dirty="0">
                <a:latin typeface="Georgia"/>
                <a:cs typeface="Georgia"/>
              </a:rPr>
              <a:t>anche </a:t>
            </a:r>
            <a:r>
              <a:rPr sz="1600" i="1" dirty="0">
                <a:latin typeface="Georgia"/>
                <a:cs typeface="Georgia"/>
              </a:rPr>
              <a:t>mediante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audizione,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dai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Revisori </a:t>
            </a:r>
            <a:r>
              <a:rPr sz="1600" i="1" dirty="0">
                <a:latin typeface="Georgia"/>
                <a:cs typeface="Georgia"/>
              </a:rPr>
              <a:t>Legali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soci,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spc="-20" dirty="0">
                <a:latin typeface="Georgia"/>
                <a:cs typeface="Georgia"/>
              </a:rPr>
              <a:t>dagli </a:t>
            </a:r>
            <a:r>
              <a:rPr sz="1600" i="1" spc="-10" dirty="0">
                <a:latin typeface="Georgia"/>
                <a:cs typeface="Georgia"/>
              </a:rPr>
              <a:t>amministratori, </a:t>
            </a:r>
            <a:r>
              <a:rPr sz="1600" i="1" dirty="0">
                <a:latin typeface="Georgia"/>
                <a:cs typeface="Georgia"/>
              </a:rPr>
              <a:t>dai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membri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degli </a:t>
            </a:r>
            <a:r>
              <a:rPr sz="1600" i="1" dirty="0">
                <a:latin typeface="Georgia"/>
                <a:cs typeface="Georgia"/>
              </a:rPr>
              <a:t>organi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controllo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dirigenti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Revisione</a:t>
            </a:r>
            <a:endParaRPr sz="1600">
              <a:latin typeface="Georgia"/>
              <a:cs typeface="Georgi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15404" y="3756659"/>
            <a:ext cx="4403090" cy="3066415"/>
            <a:chOff x="315404" y="3756659"/>
            <a:chExt cx="4403090" cy="3066415"/>
          </a:xfrm>
        </p:grpSpPr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36747" y="3756659"/>
              <a:ext cx="1781555" cy="1708404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979293" y="3775582"/>
              <a:ext cx="1526540" cy="1454150"/>
            </a:xfrm>
            <a:custGeom>
              <a:avLst/>
              <a:gdLst/>
              <a:ahLst/>
              <a:cxnLst/>
              <a:rect l="l" t="t" r="r" b="b"/>
              <a:pathLst>
                <a:path w="1526539" h="1454150">
                  <a:moveTo>
                    <a:pt x="1366694" y="1378396"/>
                  </a:moveTo>
                  <a:lnTo>
                    <a:pt x="1359884" y="1380950"/>
                  </a:lnTo>
                  <a:lnTo>
                    <a:pt x="1354550" y="1385909"/>
                  </a:lnTo>
                  <a:lnTo>
                    <a:pt x="1351407" y="1392809"/>
                  </a:lnTo>
                  <a:lnTo>
                    <a:pt x="1351091" y="1400383"/>
                  </a:lnTo>
                  <a:lnTo>
                    <a:pt x="1353645" y="1407207"/>
                  </a:lnTo>
                  <a:lnTo>
                    <a:pt x="1358604" y="1412579"/>
                  </a:lnTo>
                  <a:lnTo>
                    <a:pt x="1365504" y="1415796"/>
                  </a:lnTo>
                  <a:lnTo>
                    <a:pt x="1526032" y="1453769"/>
                  </a:lnTo>
                  <a:lnTo>
                    <a:pt x="1522458" y="1441450"/>
                  </a:lnTo>
                  <a:lnTo>
                    <a:pt x="1485519" y="1441450"/>
                  </a:lnTo>
                  <a:lnTo>
                    <a:pt x="1434602" y="1392992"/>
                  </a:lnTo>
                  <a:lnTo>
                    <a:pt x="1374267" y="1378712"/>
                  </a:lnTo>
                  <a:lnTo>
                    <a:pt x="1366694" y="1378396"/>
                  </a:lnTo>
                  <a:close/>
                </a:path>
                <a:path w="1526539" h="1454150">
                  <a:moveTo>
                    <a:pt x="1434602" y="1392992"/>
                  </a:moveTo>
                  <a:lnTo>
                    <a:pt x="1485519" y="1441450"/>
                  </a:lnTo>
                  <a:lnTo>
                    <a:pt x="1493635" y="1432941"/>
                  </a:lnTo>
                  <a:lnTo>
                    <a:pt x="1480311" y="1432941"/>
                  </a:lnTo>
                  <a:lnTo>
                    <a:pt x="1471241" y="1401664"/>
                  </a:lnTo>
                  <a:lnTo>
                    <a:pt x="1434602" y="1392992"/>
                  </a:lnTo>
                  <a:close/>
                </a:path>
                <a:path w="1526539" h="1454150">
                  <a:moveTo>
                    <a:pt x="1464056" y="1281699"/>
                  </a:moveTo>
                  <a:lnTo>
                    <a:pt x="1456562" y="1282319"/>
                  </a:lnTo>
                  <a:lnTo>
                    <a:pt x="1449822" y="1285813"/>
                  </a:lnTo>
                  <a:lnTo>
                    <a:pt x="1445117" y="1291415"/>
                  </a:lnTo>
                  <a:lnTo>
                    <a:pt x="1442864" y="1298374"/>
                  </a:lnTo>
                  <a:lnTo>
                    <a:pt x="1443482" y="1305941"/>
                  </a:lnTo>
                  <a:lnTo>
                    <a:pt x="1460675" y="1365227"/>
                  </a:lnTo>
                  <a:lnTo>
                    <a:pt x="1511808" y="1413891"/>
                  </a:lnTo>
                  <a:lnTo>
                    <a:pt x="1485519" y="1441450"/>
                  </a:lnTo>
                  <a:lnTo>
                    <a:pt x="1522458" y="1441450"/>
                  </a:lnTo>
                  <a:lnTo>
                    <a:pt x="1480058" y="1295273"/>
                  </a:lnTo>
                  <a:lnTo>
                    <a:pt x="1476565" y="1288605"/>
                  </a:lnTo>
                  <a:lnTo>
                    <a:pt x="1470977" y="1283938"/>
                  </a:lnTo>
                  <a:lnTo>
                    <a:pt x="1464056" y="1281699"/>
                  </a:lnTo>
                  <a:close/>
                </a:path>
                <a:path w="1526539" h="1454150">
                  <a:moveTo>
                    <a:pt x="1471241" y="1401664"/>
                  </a:moveTo>
                  <a:lnTo>
                    <a:pt x="1480311" y="1432941"/>
                  </a:lnTo>
                  <a:lnTo>
                    <a:pt x="1503045" y="1409192"/>
                  </a:lnTo>
                  <a:lnTo>
                    <a:pt x="1471241" y="1401664"/>
                  </a:lnTo>
                  <a:close/>
                </a:path>
                <a:path w="1526539" h="1454150">
                  <a:moveTo>
                    <a:pt x="1460675" y="1365227"/>
                  </a:moveTo>
                  <a:lnTo>
                    <a:pt x="1471241" y="1401664"/>
                  </a:lnTo>
                  <a:lnTo>
                    <a:pt x="1503045" y="1409192"/>
                  </a:lnTo>
                  <a:lnTo>
                    <a:pt x="1480311" y="1432941"/>
                  </a:lnTo>
                  <a:lnTo>
                    <a:pt x="1493635" y="1432941"/>
                  </a:lnTo>
                  <a:lnTo>
                    <a:pt x="1511808" y="1413891"/>
                  </a:lnTo>
                  <a:lnTo>
                    <a:pt x="1460675" y="1365227"/>
                  </a:lnTo>
                  <a:close/>
                </a:path>
                <a:path w="1526539" h="1454150">
                  <a:moveTo>
                    <a:pt x="26162" y="0"/>
                  </a:moveTo>
                  <a:lnTo>
                    <a:pt x="0" y="27686"/>
                  </a:lnTo>
                  <a:lnTo>
                    <a:pt x="1434602" y="1392992"/>
                  </a:lnTo>
                  <a:lnTo>
                    <a:pt x="1471241" y="1401664"/>
                  </a:lnTo>
                  <a:lnTo>
                    <a:pt x="1460675" y="1365227"/>
                  </a:lnTo>
                  <a:lnTo>
                    <a:pt x="2616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28421" y="5153405"/>
              <a:ext cx="3383279" cy="1656714"/>
            </a:xfrm>
            <a:custGeom>
              <a:avLst/>
              <a:gdLst/>
              <a:ahLst/>
              <a:cxnLst/>
              <a:rect l="l" t="t" r="r" b="b"/>
              <a:pathLst>
                <a:path w="3383279" h="1656715">
                  <a:moveTo>
                    <a:pt x="3107181" y="0"/>
                  </a:moveTo>
                  <a:lnTo>
                    <a:pt x="276098" y="0"/>
                  </a:lnTo>
                  <a:lnTo>
                    <a:pt x="226467" y="4446"/>
                  </a:lnTo>
                  <a:lnTo>
                    <a:pt x="179756" y="17268"/>
                  </a:lnTo>
                  <a:lnTo>
                    <a:pt x="136744" y="37686"/>
                  </a:lnTo>
                  <a:lnTo>
                    <a:pt x="98209" y="64920"/>
                  </a:lnTo>
                  <a:lnTo>
                    <a:pt x="64933" y="98194"/>
                  </a:lnTo>
                  <a:lnTo>
                    <a:pt x="37694" y="136727"/>
                  </a:lnTo>
                  <a:lnTo>
                    <a:pt x="17272" y="179741"/>
                  </a:lnTo>
                  <a:lnTo>
                    <a:pt x="4448" y="226457"/>
                  </a:lnTo>
                  <a:lnTo>
                    <a:pt x="0" y="276098"/>
                  </a:lnTo>
                  <a:lnTo>
                    <a:pt x="0" y="1380490"/>
                  </a:lnTo>
                  <a:lnTo>
                    <a:pt x="4448" y="1430120"/>
                  </a:lnTo>
                  <a:lnTo>
                    <a:pt x="17272" y="1476831"/>
                  </a:lnTo>
                  <a:lnTo>
                    <a:pt x="37694" y="1519843"/>
                  </a:lnTo>
                  <a:lnTo>
                    <a:pt x="64933" y="1558378"/>
                  </a:lnTo>
                  <a:lnTo>
                    <a:pt x="98209" y="1591654"/>
                  </a:lnTo>
                  <a:lnTo>
                    <a:pt x="136744" y="1618893"/>
                  </a:lnTo>
                  <a:lnTo>
                    <a:pt x="179756" y="1639315"/>
                  </a:lnTo>
                  <a:lnTo>
                    <a:pt x="226467" y="1652139"/>
                  </a:lnTo>
                  <a:lnTo>
                    <a:pt x="276098" y="1656588"/>
                  </a:lnTo>
                  <a:lnTo>
                    <a:pt x="3107181" y="1656588"/>
                  </a:lnTo>
                  <a:lnTo>
                    <a:pt x="3156822" y="1652139"/>
                  </a:lnTo>
                  <a:lnTo>
                    <a:pt x="3203538" y="1639315"/>
                  </a:lnTo>
                  <a:lnTo>
                    <a:pt x="3246552" y="1618893"/>
                  </a:lnTo>
                  <a:lnTo>
                    <a:pt x="3285085" y="1591654"/>
                  </a:lnTo>
                  <a:lnTo>
                    <a:pt x="3318359" y="1558378"/>
                  </a:lnTo>
                  <a:lnTo>
                    <a:pt x="3345593" y="1519843"/>
                  </a:lnTo>
                  <a:lnTo>
                    <a:pt x="3366011" y="1476831"/>
                  </a:lnTo>
                  <a:lnTo>
                    <a:pt x="3378833" y="1430120"/>
                  </a:lnTo>
                  <a:lnTo>
                    <a:pt x="3383279" y="1380490"/>
                  </a:lnTo>
                  <a:lnTo>
                    <a:pt x="3383279" y="276098"/>
                  </a:lnTo>
                  <a:lnTo>
                    <a:pt x="3378833" y="226457"/>
                  </a:lnTo>
                  <a:lnTo>
                    <a:pt x="3366011" y="179741"/>
                  </a:lnTo>
                  <a:lnTo>
                    <a:pt x="3345593" y="136727"/>
                  </a:lnTo>
                  <a:lnTo>
                    <a:pt x="3318359" y="98194"/>
                  </a:lnTo>
                  <a:lnTo>
                    <a:pt x="3285085" y="64920"/>
                  </a:lnTo>
                  <a:lnTo>
                    <a:pt x="3246552" y="37686"/>
                  </a:lnTo>
                  <a:lnTo>
                    <a:pt x="3203538" y="17268"/>
                  </a:lnTo>
                  <a:lnTo>
                    <a:pt x="3156822" y="4446"/>
                  </a:lnTo>
                  <a:lnTo>
                    <a:pt x="3107181" y="0"/>
                  </a:lnTo>
                  <a:close/>
                </a:path>
              </a:pathLst>
            </a:custGeom>
            <a:solidFill>
              <a:srgbClr val="F9C0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28421" y="5153405"/>
              <a:ext cx="3383279" cy="1656714"/>
            </a:xfrm>
            <a:custGeom>
              <a:avLst/>
              <a:gdLst/>
              <a:ahLst/>
              <a:cxnLst/>
              <a:rect l="l" t="t" r="r" b="b"/>
              <a:pathLst>
                <a:path w="3383279" h="1656715">
                  <a:moveTo>
                    <a:pt x="0" y="276098"/>
                  </a:moveTo>
                  <a:lnTo>
                    <a:pt x="4448" y="226457"/>
                  </a:lnTo>
                  <a:lnTo>
                    <a:pt x="17272" y="179741"/>
                  </a:lnTo>
                  <a:lnTo>
                    <a:pt x="37694" y="136727"/>
                  </a:lnTo>
                  <a:lnTo>
                    <a:pt x="64933" y="98194"/>
                  </a:lnTo>
                  <a:lnTo>
                    <a:pt x="98209" y="64920"/>
                  </a:lnTo>
                  <a:lnTo>
                    <a:pt x="136744" y="37686"/>
                  </a:lnTo>
                  <a:lnTo>
                    <a:pt x="179756" y="17268"/>
                  </a:lnTo>
                  <a:lnTo>
                    <a:pt x="226467" y="4446"/>
                  </a:lnTo>
                  <a:lnTo>
                    <a:pt x="276098" y="0"/>
                  </a:lnTo>
                  <a:lnTo>
                    <a:pt x="3107181" y="0"/>
                  </a:lnTo>
                  <a:lnTo>
                    <a:pt x="3156822" y="4446"/>
                  </a:lnTo>
                  <a:lnTo>
                    <a:pt x="3203538" y="17268"/>
                  </a:lnTo>
                  <a:lnTo>
                    <a:pt x="3246552" y="37686"/>
                  </a:lnTo>
                  <a:lnTo>
                    <a:pt x="3285085" y="64920"/>
                  </a:lnTo>
                  <a:lnTo>
                    <a:pt x="3318359" y="98194"/>
                  </a:lnTo>
                  <a:lnTo>
                    <a:pt x="3345593" y="136727"/>
                  </a:lnTo>
                  <a:lnTo>
                    <a:pt x="3366011" y="179741"/>
                  </a:lnTo>
                  <a:lnTo>
                    <a:pt x="3378833" y="226457"/>
                  </a:lnTo>
                  <a:lnTo>
                    <a:pt x="3383279" y="276098"/>
                  </a:lnTo>
                  <a:lnTo>
                    <a:pt x="3383279" y="1380490"/>
                  </a:lnTo>
                  <a:lnTo>
                    <a:pt x="3378833" y="1430120"/>
                  </a:lnTo>
                  <a:lnTo>
                    <a:pt x="3366011" y="1476831"/>
                  </a:lnTo>
                  <a:lnTo>
                    <a:pt x="3345593" y="1519843"/>
                  </a:lnTo>
                  <a:lnTo>
                    <a:pt x="3318359" y="1558378"/>
                  </a:lnTo>
                  <a:lnTo>
                    <a:pt x="3285085" y="1591654"/>
                  </a:lnTo>
                  <a:lnTo>
                    <a:pt x="3246552" y="1618893"/>
                  </a:lnTo>
                  <a:lnTo>
                    <a:pt x="3203538" y="1639315"/>
                  </a:lnTo>
                  <a:lnTo>
                    <a:pt x="3156822" y="1652139"/>
                  </a:lnTo>
                  <a:lnTo>
                    <a:pt x="3107181" y="1656588"/>
                  </a:lnTo>
                  <a:lnTo>
                    <a:pt x="276098" y="1656588"/>
                  </a:lnTo>
                  <a:lnTo>
                    <a:pt x="226467" y="1652139"/>
                  </a:lnTo>
                  <a:lnTo>
                    <a:pt x="179756" y="1639315"/>
                  </a:lnTo>
                  <a:lnTo>
                    <a:pt x="136744" y="1618893"/>
                  </a:lnTo>
                  <a:lnTo>
                    <a:pt x="98209" y="1591654"/>
                  </a:lnTo>
                  <a:lnTo>
                    <a:pt x="64933" y="1558378"/>
                  </a:lnTo>
                  <a:lnTo>
                    <a:pt x="37694" y="1519843"/>
                  </a:lnTo>
                  <a:lnTo>
                    <a:pt x="17272" y="1476831"/>
                  </a:lnTo>
                  <a:lnTo>
                    <a:pt x="4448" y="1430120"/>
                  </a:lnTo>
                  <a:lnTo>
                    <a:pt x="0" y="1380490"/>
                  </a:lnTo>
                  <a:lnTo>
                    <a:pt x="0" y="276098"/>
                  </a:lnTo>
                  <a:close/>
                </a:path>
              </a:pathLst>
            </a:custGeom>
            <a:ln w="25908">
              <a:solidFill>
                <a:srgbClr val="8B383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749604" y="5353939"/>
            <a:ext cx="253809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540" algn="ctr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latin typeface="Georgia"/>
                <a:cs typeface="Georgia"/>
              </a:rPr>
              <a:t>Chiedere</a:t>
            </a:r>
            <a:r>
              <a:rPr sz="1600" b="1" i="1" spc="-60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notizie</a:t>
            </a:r>
            <a:r>
              <a:rPr sz="1600" i="1" dirty="0">
                <a:latin typeface="Georgia"/>
                <a:cs typeface="Georgia"/>
              </a:rPr>
              <a:t>,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dati</a:t>
            </a:r>
            <a:r>
              <a:rPr sz="1600" i="1" spc="-70" dirty="0">
                <a:latin typeface="Georgia"/>
                <a:cs typeface="Georgia"/>
              </a:rPr>
              <a:t> </a:t>
            </a:r>
            <a:r>
              <a:rPr sz="1600" i="1" spc="-50" dirty="0">
                <a:latin typeface="Georgia"/>
                <a:cs typeface="Georgia"/>
              </a:rPr>
              <a:t>o </a:t>
            </a:r>
            <a:r>
              <a:rPr sz="1600" i="1" dirty="0">
                <a:latin typeface="Georgia"/>
                <a:cs typeface="Georgia"/>
              </a:rPr>
              <a:t>documenti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procedere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ad </a:t>
            </a:r>
            <a:r>
              <a:rPr sz="1600" i="1" dirty="0">
                <a:latin typeface="Georgia"/>
                <a:cs typeface="Georgia"/>
              </a:rPr>
              <a:t>audizione</a:t>
            </a:r>
            <a:r>
              <a:rPr sz="1600" i="1" spc="-8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personale</a:t>
            </a:r>
            <a:r>
              <a:rPr sz="1600" i="1" spc="-75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nei </a:t>
            </a:r>
            <a:r>
              <a:rPr sz="1600" i="1" dirty="0">
                <a:latin typeface="Georgia"/>
                <a:cs typeface="Georgia"/>
              </a:rPr>
              <a:t>confronti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chiunque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spc="-20" dirty="0">
                <a:latin typeface="Georgia"/>
                <a:cs typeface="Georgia"/>
              </a:rPr>
              <a:t>possa </a:t>
            </a:r>
            <a:r>
              <a:rPr sz="1600" i="1" dirty="0">
                <a:latin typeface="Georgia"/>
                <a:cs typeface="Georgia"/>
              </a:rPr>
              <a:t>essere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informato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dei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fatti</a:t>
            </a:r>
            <a:endParaRPr sz="1600" dirty="0">
              <a:latin typeface="Georgia"/>
              <a:cs typeface="Georgia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501139" y="3942588"/>
            <a:ext cx="632460" cy="1412875"/>
            <a:chOff x="1501139" y="3942588"/>
            <a:chExt cx="632460" cy="1412875"/>
          </a:xfrm>
        </p:grpSpPr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01139" y="3942588"/>
              <a:ext cx="632460" cy="1412748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543176" y="3962019"/>
              <a:ext cx="415925" cy="1158875"/>
            </a:xfrm>
            <a:custGeom>
              <a:avLst/>
              <a:gdLst/>
              <a:ahLst/>
              <a:cxnLst/>
              <a:rect l="l" t="t" r="r" b="b"/>
              <a:pathLst>
                <a:path w="415925" h="1158875">
                  <a:moveTo>
                    <a:pt x="268620" y="1014031"/>
                  </a:moveTo>
                  <a:lnTo>
                    <a:pt x="261514" y="1015742"/>
                  </a:lnTo>
                  <a:lnTo>
                    <a:pt x="255397" y="1020190"/>
                  </a:lnTo>
                  <a:lnTo>
                    <a:pt x="251559" y="1026666"/>
                  </a:lnTo>
                  <a:lnTo>
                    <a:pt x="250507" y="1033891"/>
                  </a:lnTo>
                  <a:lnTo>
                    <a:pt x="252218" y="1040997"/>
                  </a:lnTo>
                  <a:lnTo>
                    <a:pt x="256666" y="1047114"/>
                  </a:lnTo>
                  <a:lnTo>
                    <a:pt x="378586" y="1158366"/>
                  </a:lnTo>
                  <a:lnTo>
                    <a:pt x="385563" y="1127886"/>
                  </a:lnTo>
                  <a:lnTo>
                    <a:pt x="349122" y="1127886"/>
                  </a:lnTo>
                  <a:lnTo>
                    <a:pt x="328125" y="1060740"/>
                  </a:lnTo>
                  <a:lnTo>
                    <a:pt x="282321" y="1018920"/>
                  </a:lnTo>
                  <a:lnTo>
                    <a:pt x="275845" y="1015083"/>
                  </a:lnTo>
                  <a:lnTo>
                    <a:pt x="268620" y="1014031"/>
                  </a:lnTo>
                  <a:close/>
                </a:path>
                <a:path w="415925" h="1158875">
                  <a:moveTo>
                    <a:pt x="328125" y="1060740"/>
                  </a:moveTo>
                  <a:lnTo>
                    <a:pt x="349122" y="1127886"/>
                  </a:lnTo>
                  <a:lnTo>
                    <a:pt x="380955" y="1117980"/>
                  </a:lnTo>
                  <a:lnTo>
                    <a:pt x="348741" y="1117980"/>
                  </a:lnTo>
                  <a:lnTo>
                    <a:pt x="356001" y="1086190"/>
                  </a:lnTo>
                  <a:lnTo>
                    <a:pt x="328125" y="1060740"/>
                  </a:lnTo>
                  <a:close/>
                </a:path>
                <a:path w="415925" h="1158875">
                  <a:moveTo>
                    <a:pt x="393493" y="974500"/>
                  </a:moveTo>
                  <a:lnTo>
                    <a:pt x="386683" y="977122"/>
                  </a:lnTo>
                  <a:lnTo>
                    <a:pt x="381349" y="982100"/>
                  </a:lnTo>
                  <a:lnTo>
                    <a:pt x="378205" y="988948"/>
                  </a:lnTo>
                  <a:lnTo>
                    <a:pt x="364417" y="1049332"/>
                  </a:lnTo>
                  <a:lnTo>
                    <a:pt x="385445" y="1116583"/>
                  </a:lnTo>
                  <a:lnTo>
                    <a:pt x="349122" y="1127886"/>
                  </a:lnTo>
                  <a:lnTo>
                    <a:pt x="385563" y="1127886"/>
                  </a:lnTo>
                  <a:lnTo>
                    <a:pt x="415416" y="997457"/>
                  </a:lnTo>
                  <a:lnTo>
                    <a:pt x="415585" y="989941"/>
                  </a:lnTo>
                  <a:lnTo>
                    <a:pt x="412956" y="983138"/>
                  </a:lnTo>
                  <a:lnTo>
                    <a:pt x="407969" y="977812"/>
                  </a:lnTo>
                  <a:lnTo>
                    <a:pt x="401066" y="974724"/>
                  </a:lnTo>
                  <a:lnTo>
                    <a:pt x="393493" y="974500"/>
                  </a:lnTo>
                  <a:close/>
                </a:path>
                <a:path w="415925" h="1158875">
                  <a:moveTo>
                    <a:pt x="356001" y="1086190"/>
                  </a:moveTo>
                  <a:lnTo>
                    <a:pt x="348741" y="1117980"/>
                  </a:lnTo>
                  <a:lnTo>
                    <a:pt x="380110" y="1108201"/>
                  </a:lnTo>
                  <a:lnTo>
                    <a:pt x="356001" y="1086190"/>
                  </a:lnTo>
                  <a:close/>
                </a:path>
                <a:path w="415925" h="1158875">
                  <a:moveTo>
                    <a:pt x="364417" y="1049332"/>
                  </a:moveTo>
                  <a:lnTo>
                    <a:pt x="356001" y="1086190"/>
                  </a:lnTo>
                  <a:lnTo>
                    <a:pt x="380110" y="1108201"/>
                  </a:lnTo>
                  <a:lnTo>
                    <a:pt x="348741" y="1117980"/>
                  </a:lnTo>
                  <a:lnTo>
                    <a:pt x="380955" y="1117980"/>
                  </a:lnTo>
                  <a:lnTo>
                    <a:pt x="385445" y="1116583"/>
                  </a:lnTo>
                  <a:lnTo>
                    <a:pt x="364417" y="1049332"/>
                  </a:lnTo>
                  <a:close/>
                </a:path>
                <a:path w="415925" h="1158875">
                  <a:moveTo>
                    <a:pt x="36321" y="0"/>
                  </a:moveTo>
                  <a:lnTo>
                    <a:pt x="0" y="11429"/>
                  </a:lnTo>
                  <a:lnTo>
                    <a:pt x="328125" y="1060740"/>
                  </a:lnTo>
                  <a:lnTo>
                    <a:pt x="356001" y="1086190"/>
                  </a:lnTo>
                  <a:lnTo>
                    <a:pt x="364417" y="1049332"/>
                  </a:lnTo>
                  <a:lnTo>
                    <a:pt x="3632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94894" y="1330578"/>
            <a:ext cx="600329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5" dirty="0"/>
              <a:t> </a:t>
            </a:r>
            <a:r>
              <a:rPr dirty="0"/>
              <a:t>nelle</a:t>
            </a:r>
            <a:r>
              <a:rPr spc="-25" dirty="0"/>
              <a:t> </a:t>
            </a:r>
            <a:r>
              <a:rPr dirty="0"/>
              <a:t>società</a:t>
            </a:r>
            <a:r>
              <a:rPr spc="-30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capitali </a:t>
            </a: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16839" y="2086483"/>
            <a:ext cx="75050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Competenze</a:t>
            </a:r>
            <a:r>
              <a:rPr sz="1800" b="1" i="1" spc="-5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del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Ministero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dell’Economia</a:t>
            </a:r>
            <a:r>
              <a:rPr sz="1800" b="1" i="1" spc="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e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delle</a:t>
            </a:r>
            <a:r>
              <a:rPr sz="1800" b="1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Finanze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(MEF)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7469" y="3455060"/>
            <a:ext cx="8054975" cy="198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 marR="5080" indent="-266700" algn="just">
              <a:lnSpc>
                <a:spcPct val="114399"/>
              </a:lnSpc>
              <a:spcBef>
                <a:spcPts val="100"/>
              </a:spcBef>
              <a:buClr>
                <a:srgbClr val="C00000"/>
              </a:buClr>
              <a:buFont typeface="Wingdings"/>
              <a:buChar char=""/>
              <a:tabLst>
                <a:tab pos="279400" algn="l"/>
              </a:tabLst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Consob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esercita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vigilanza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sui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soggetti</a:t>
            </a:r>
            <a:r>
              <a:rPr sz="1600" b="1" u="sng" spc="-3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che</a:t>
            </a:r>
            <a:r>
              <a:rPr sz="1600" b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effettuano</a:t>
            </a:r>
            <a:r>
              <a:rPr sz="1600" b="1" u="sng" spc="-3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la</a:t>
            </a:r>
            <a:r>
              <a:rPr sz="1600" b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revisione</a:t>
            </a:r>
            <a:r>
              <a:rPr sz="1600" b="1" u="sng" spc="-3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di</a:t>
            </a:r>
            <a:r>
              <a:rPr sz="1600" b="1" u="sng" spc="-3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Enti</a:t>
            </a:r>
            <a:r>
              <a:rPr sz="1600" b="1" u="sng" spc="-3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di</a:t>
            </a:r>
            <a:r>
              <a:rPr sz="1600" b="1" spc="-25" dirty="0"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Interesse</a:t>
            </a:r>
            <a:r>
              <a:rPr sz="1600" b="1" u="sng" spc="5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Pubblico</a:t>
            </a:r>
            <a:r>
              <a:rPr sz="1600" b="1" u="sng" spc="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(estendendola</a:t>
            </a:r>
            <a:r>
              <a:rPr sz="1600" spc="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così</a:t>
            </a:r>
            <a:r>
              <a:rPr sz="1600" spc="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anche</a:t>
            </a:r>
            <a:r>
              <a:rPr sz="1600" spc="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alla</a:t>
            </a:r>
            <a:r>
              <a:rPr sz="1600" spc="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7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non-</a:t>
            </a:r>
            <a:r>
              <a:rPr sz="1600" dirty="0">
                <a:latin typeface="Georgia"/>
                <a:cs typeface="Georgia"/>
              </a:rPr>
              <a:t>EIP</a:t>
            </a:r>
            <a:r>
              <a:rPr sz="1600" spc="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fatta</a:t>
            </a:r>
            <a:r>
              <a:rPr sz="1600" spc="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</a:t>
            </a:r>
            <a:r>
              <a:rPr sz="1600" spc="75" dirty="0">
                <a:latin typeface="Georgia"/>
                <a:cs typeface="Georgia"/>
              </a:rPr>
              <a:t> </a:t>
            </a:r>
            <a:r>
              <a:rPr sz="1600" spc="-20" dirty="0">
                <a:latin typeface="Georgia"/>
                <a:cs typeface="Georgia"/>
              </a:rPr>
              <a:t>tali </a:t>
            </a:r>
            <a:r>
              <a:rPr sz="1600" spc="-10" dirty="0">
                <a:latin typeface="Georgia"/>
                <a:cs typeface="Georgia"/>
              </a:rPr>
              <a:t>soggetti)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C00000"/>
              </a:buClr>
              <a:buFont typeface="Wingdings"/>
              <a:buChar char=""/>
            </a:pPr>
            <a:endParaRPr sz="1900" dirty="0">
              <a:latin typeface="Georgia"/>
              <a:cs typeface="Georgia"/>
            </a:endParaRPr>
          </a:p>
          <a:p>
            <a:pPr marL="279400" marR="5715" indent="-266700" algn="just">
              <a:lnSpc>
                <a:spcPct val="114700"/>
              </a:lnSpc>
              <a:buClr>
                <a:srgbClr val="C00000"/>
              </a:buClr>
              <a:buFont typeface="Wingdings"/>
              <a:buChar char=""/>
              <a:tabLst>
                <a:tab pos="279400" algn="l"/>
              </a:tabLst>
            </a:pPr>
            <a:r>
              <a:rPr sz="1600" dirty="0">
                <a:latin typeface="Georgia"/>
                <a:cs typeface="Georgia"/>
              </a:rPr>
              <a:t>I</a:t>
            </a:r>
            <a:r>
              <a:rPr sz="1600" spc="110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poteri</a:t>
            </a:r>
            <a:r>
              <a:rPr sz="1600" spc="1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ad</a:t>
            </a:r>
            <a:r>
              <a:rPr sz="1600" spc="1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essa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conferiti</a:t>
            </a:r>
            <a:r>
              <a:rPr sz="1600" spc="1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sono</a:t>
            </a:r>
            <a:r>
              <a:rPr sz="1600" spc="110" dirty="0">
                <a:latin typeface="Georgia"/>
                <a:cs typeface="Georgia"/>
              </a:rPr>
              <a:t> </a:t>
            </a:r>
            <a:r>
              <a:rPr sz="1600" b="1" dirty="0">
                <a:latin typeface="Georgia"/>
                <a:cs typeface="Georgia"/>
              </a:rPr>
              <a:t>identici</a:t>
            </a:r>
            <a:r>
              <a:rPr sz="1600" b="1" spc="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quelli</a:t>
            </a:r>
            <a:r>
              <a:rPr sz="1600" spc="1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attribuiti</a:t>
            </a:r>
            <a:r>
              <a:rPr sz="1600" spc="1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</a:t>
            </a:r>
            <a:r>
              <a:rPr sz="1600" spc="135" dirty="0">
                <a:latin typeface="Georgia"/>
                <a:cs typeface="Georgia"/>
              </a:rPr>
              <a:t> 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MEF</a:t>
            </a:r>
            <a:r>
              <a:rPr sz="1600" spc="1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per</a:t>
            </a:r>
            <a:r>
              <a:rPr sz="1600" spc="114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il</a:t>
            </a:r>
            <a:r>
              <a:rPr sz="1600" spc="1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controllo</a:t>
            </a:r>
            <a:r>
              <a:rPr sz="1600" spc="13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dei </a:t>
            </a:r>
            <a:r>
              <a:rPr sz="1600" dirty="0">
                <a:latin typeface="Georgia"/>
                <a:cs typeface="Georgia"/>
              </a:rPr>
              <a:t>Revisori</a:t>
            </a:r>
            <a:r>
              <a:rPr sz="1600" spc="1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1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1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1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1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1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cui</a:t>
            </a:r>
            <a:r>
              <a:rPr sz="1600" spc="1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sono</a:t>
            </a:r>
            <a:r>
              <a:rPr sz="1600" spc="1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conferiti</a:t>
            </a:r>
            <a:r>
              <a:rPr sz="1600" spc="16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incarichi</a:t>
            </a:r>
            <a:r>
              <a:rPr sz="1600" spc="1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</a:t>
            </a:r>
            <a:r>
              <a:rPr sz="1600" spc="15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società</a:t>
            </a:r>
            <a:r>
              <a:rPr sz="1600" spc="1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17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diritto </a:t>
            </a:r>
            <a:r>
              <a:rPr sz="1600" dirty="0">
                <a:latin typeface="Georgia"/>
                <a:cs typeface="Georgia"/>
              </a:rPr>
              <a:t>“comune”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(quindi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incarichi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cd.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“</a:t>
            </a:r>
            <a:r>
              <a:rPr sz="1600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non-EIP</a:t>
            </a:r>
            <a:r>
              <a:rPr sz="1600" spc="-10" dirty="0">
                <a:latin typeface="Georgia"/>
                <a:cs typeface="Georgia"/>
              </a:rPr>
              <a:t>”)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7190" y="1330578"/>
            <a:ext cx="601472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/>
              <a:t>Il</a:t>
            </a:r>
            <a:r>
              <a:rPr spc="-10" dirty="0"/>
              <a:t> </a:t>
            </a:r>
            <a:r>
              <a:rPr dirty="0"/>
              <a:t>sistema</a:t>
            </a:r>
            <a:r>
              <a:rPr spc="-5" dirty="0"/>
              <a:t> </a:t>
            </a:r>
            <a:r>
              <a:rPr dirty="0"/>
              <a:t>dei</a:t>
            </a:r>
            <a:r>
              <a:rPr spc="-15" dirty="0"/>
              <a:t> </a:t>
            </a:r>
            <a:r>
              <a:rPr dirty="0"/>
              <a:t>controlli</a:t>
            </a:r>
            <a:r>
              <a:rPr spc="5" dirty="0"/>
              <a:t> </a:t>
            </a:r>
            <a:r>
              <a:rPr dirty="0"/>
              <a:t>nelle</a:t>
            </a:r>
            <a:r>
              <a:rPr spc="-10" dirty="0"/>
              <a:t> </a:t>
            </a:r>
            <a:r>
              <a:rPr dirty="0"/>
              <a:t>società</a:t>
            </a:r>
            <a:r>
              <a:rPr spc="-5" dirty="0"/>
              <a:t> </a:t>
            </a:r>
            <a:r>
              <a:rPr dirty="0"/>
              <a:t>di</a:t>
            </a:r>
            <a:r>
              <a:rPr spc="-10" dirty="0"/>
              <a:t> capitali </a:t>
            </a:r>
            <a:r>
              <a:rPr dirty="0"/>
              <a:t>I</a:t>
            </a:r>
            <a:r>
              <a:rPr spc="-20" dirty="0"/>
              <a:t> </a:t>
            </a:r>
            <a:r>
              <a:rPr dirty="0"/>
              <a:t>poteri</a:t>
            </a:r>
            <a:r>
              <a:rPr spc="-5" dirty="0"/>
              <a:t> </a:t>
            </a:r>
            <a:r>
              <a:rPr dirty="0"/>
              <a:t>di</a:t>
            </a:r>
            <a:r>
              <a:rPr spc="-5" dirty="0"/>
              <a:t> </a:t>
            </a:r>
            <a:r>
              <a:rPr dirty="0"/>
              <a:t>controllo del</a:t>
            </a:r>
            <a:r>
              <a:rPr spc="-15" dirty="0"/>
              <a:t> </a:t>
            </a:r>
            <a:r>
              <a:rPr dirty="0"/>
              <a:t>MEF</a:t>
            </a:r>
            <a:r>
              <a:rPr spc="-15" dirty="0"/>
              <a:t> </a:t>
            </a:r>
            <a:r>
              <a:rPr dirty="0"/>
              <a:t>e</a:t>
            </a:r>
            <a:r>
              <a:rPr spc="-5" dirty="0"/>
              <a:t> </a:t>
            </a:r>
            <a:r>
              <a:rPr dirty="0"/>
              <a:t>della</a:t>
            </a:r>
            <a:r>
              <a:rPr spc="-15" dirty="0"/>
              <a:t> </a:t>
            </a:r>
            <a:r>
              <a:rPr spc="-10" dirty="0"/>
              <a:t>Consob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3390" y="2342134"/>
            <a:ext cx="39903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Poteri e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competenze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della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Consob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2513" y="2637282"/>
            <a:ext cx="2519680" cy="1224280"/>
          </a:xfrm>
          <a:custGeom>
            <a:avLst/>
            <a:gdLst/>
            <a:ahLst/>
            <a:cxnLst/>
            <a:rect l="l" t="t" r="r" b="b"/>
            <a:pathLst>
              <a:path w="2519680" h="1224279">
                <a:moveTo>
                  <a:pt x="0" y="203962"/>
                </a:moveTo>
                <a:lnTo>
                  <a:pt x="5386" y="157194"/>
                </a:lnTo>
                <a:lnTo>
                  <a:pt x="20730" y="114262"/>
                </a:lnTo>
                <a:lnTo>
                  <a:pt x="44806" y="76392"/>
                </a:lnTo>
                <a:lnTo>
                  <a:pt x="76392" y="44806"/>
                </a:lnTo>
                <a:lnTo>
                  <a:pt x="114262" y="20730"/>
                </a:lnTo>
                <a:lnTo>
                  <a:pt x="157194" y="5386"/>
                </a:lnTo>
                <a:lnTo>
                  <a:pt x="203962" y="0"/>
                </a:lnTo>
                <a:lnTo>
                  <a:pt x="2315210" y="0"/>
                </a:lnTo>
                <a:lnTo>
                  <a:pt x="2361977" y="5386"/>
                </a:lnTo>
                <a:lnTo>
                  <a:pt x="2404909" y="20730"/>
                </a:lnTo>
                <a:lnTo>
                  <a:pt x="2442779" y="44806"/>
                </a:lnTo>
                <a:lnTo>
                  <a:pt x="2474365" y="76392"/>
                </a:lnTo>
                <a:lnTo>
                  <a:pt x="2498441" y="114262"/>
                </a:lnTo>
                <a:lnTo>
                  <a:pt x="2513785" y="157194"/>
                </a:lnTo>
                <a:lnTo>
                  <a:pt x="2519172" y="203962"/>
                </a:lnTo>
                <a:lnTo>
                  <a:pt x="2519172" y="1019809"/>
                </a:lnTo>
                <a:lnTo>
                  <a:pt x="2513785" y="1066577"/>
                </a:lnTo>
                <a:lnTo>
                  <a:pt x="2498441" y="1109509"/>
                </a:lnTo>
                <a:lnTo>
                  <a:pt x="2474365" y="1147379"/>
                </a:lnTo>
                <a:lnTo>
                  <a:pt x="2442779" y="1178965"/>
                </a:lnTo>
                <a:lnTo>
                  <a:pt x="2404909" y="1203041"/>
                </a:lnTo>
                <a:lnTo>
                  <a:pt x="2361977" y="1218385"/>
                </a:lnTo>
                <a:lnTo>
                  <a:pt x="2315210" y="1223771"/>
                </a:lnTo>
                <a:lnTo>
                  <a:pt x="203962" y="1223771"/>
                </a:lnTo>
                <a:lnTo>
                  <a:pt x="157194" y="1218385"/>
                </a:lnTo>
                <a:lnTo>
                  <a:pt x="114262" y="1203041"/>
                </a:lnTo>
                <a:lnTo>
                  <a:pt x="76392" y="1178965"/>
                </a:lnTo>
                <a:lnTo>
                  <a:pt x="44806" y="1147379"/>
                </a:lnTo>
                <a:lnTo>
                  <a:pt x="20730" y="1109509"/>
                </a:lnTo>
                <a:lnTo>
                  <a:pt x="5386" y="1066577"/>
                </a:lnTo>
                <a:lnTo>
                  <a:pt x="0" y="1019809"/>
                </a:lnTo>
                <a:lnTo>
                  <a:pt x="0" y="203962"/>
                </a:lnTo>
                <a:close/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44169" y="2864866"/>
            <a:ext cx="203200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445" algn="ctr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Georgia"/>
                <a:cs typeface="Georgia"/>
              </a:rPr>
              <a:t>Nell’esercitare</a:t>
            </a:r>
            <a:r>
              <a:rPr sz="1600" b="1" spc="-105" dirty="0">
                <a:latin typeface="Georgia"/>
                <a:cs typeface="Georgia"/>
              </a:rPr>
              <a:t> </a:t>
            </a:r>
            <a:r>
              <a:rPr sz="1600" b="1" spc="-25" dirty="0">
                <a:latin typeface="Georgia"/>
                <a:cs typeface="Georgia"/>
              </a:rPr>
              <a:t>la </a:t>
            </a:r>
            <a:r>
              <a:rPr sz="1600" b="1" dirty="0">
                <a:latin typeface="Georgia"/>
                <a:cs typeface="Georgia"/>
              </a:rPr>
              <a:t>vigilanza</a:t>
            </a:r>
            <a:r>
              <a:rPr sz="1600" b="1" spc="-45" dirty="0">
                <a:latin typeface="Georgia"/>
                <a:cs typeface="Georgia"/>
              </a:rPr>
              <a:t> </a:t>
            </a:r>
            <a:r>
              <a:rPr sz="1600" b="1" dirty="0">
                <a:latin typeface="Georgia"/>
                <a:cs typeface="Georgia"/>
              </a:rPr>
              <a:t>la</a:t>
            </a:r>
            <a:r>
              <a:rPr sz="1600" b="1" spc="-50" dirty="0">
                <a:latin typeface="Georgia"/>
                <a:cs typeface="Georgia"/>
              </a:rPr>
              <a:t> </a:t>
            </a:r>
            <a:r>
              <a:rPr sz="1600" b="1" spc="-10" dirty="0">
                <a:latin typeface="Georgia"/>
                <a:cs typeface="Georgia"/>
              </a:rPr>
              <a:t>Consob </a:t>
            </a:r>
            <a:r>
              <a:rPr sz="1600" b="1" spc="-20" dirty="0">
                <a:latin typeface="Georgia"/>
                <a:cs typeface="Georgia"/>
              </a:rPr>
              <a:t>può:</a:t>
            </a:r>
            <a:endParaRPr sz="1600">
              <a:latin typeface="Georgia"/>
              <a:cs typeface="Georgi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739640" y="2555748"/>
            <a:ext cx="3554095" cy="1251585"/>
            <a:chOff x="4739640" y="2555748"/>
            <a:chExt cx="3554095" cy="1251585"/>
          </a:xfrm>
        </p:grpSpPr>
        <p:sp>
          <p:nvSpPr>
            <p:cNvPr id="5" name="object 5"/>
            <p:cNvSpPr/>
            <p:nvPr/>
          </p:nvSpPr>
          <p:spPr>
            <a:xfrm>
              <a:off x="4752594" y="2568702"/>
              <a:ext cx="3528060" cy="1225550"/>
            </a:xfrm>
            <a:custGeom>
              <a:avLst/>
              <a:gdLst/>
              <a:ahLst/>
              <a:cxnLst/>
              <a:rect l="l" t="t" r="r" b="b"/>
              <a:pathLst>
                <a:path w="3528059" h="1225550">
                  <a:moveTo>
                    <a:pt x="3323844" y="0"/>
                  </a:moveTo>
                  <a:lnTo>
                    <a:pt x="204215" y="0"/>
                  </a:lnTo>
                  <a:lnTo>
                    <a:pt x="157394" y="5393"/>
                  </a:lnTo>
                  <a:lnTo>
                    <a:pt x="114411" y="20758"/>
                  </a:lnTo>
                  <a:lnTo>
                    <a:pt x="76493" y="44866"/>
                  </a:lnTo>
                  <a:lnTo>
                    <a:pt x="44866" y="76493"/>
                  </a:lnTo>
                  <a:lnTo>
                    <a:pt x="20758" y="114411"/>
                  </a:lnTo>
                  <a:lnTo>
                    <a:pt x="5393" y="157394"/>
                  </a:lnTo>
                  <a:lnTo>
                    <a:pt x="0" y="204215"/>
                  </a:lnTo>
                  <a:lnTo>
                    <a:pt x="0" y="1021080"/>
                  </a:lnTo>
                  <a:lnTo>
                    <a:pt x="5393" y="1067901"/>
                  </a:lnTo>
                  <a:lnTo>
                    <a:pt x="20758" y="1110884"/>
                  </a:lnTo>
                  <a:lnTo>
                    <a:pt x="44866" y="1148802"/>
                  </a:lnTo>
                  <a:lnTo>
                    <a:pt x="76493" y="1180429"/>
                  </a:lnTo>
                  <a:lnTo>
                    <a:pt x="114411" y="1204537"/>
                  </a:lnTo>
                  <a:lnTo>
                    <a:pt x="157394" y="1219902"/>
                  </a:lnTo>
                  <a:lnTo>
                    <a:pt x="204215" y="1225296"/>
                  </a:lnTo>
                  <a:lnTo>
                    <a:pt x="3323844" y="1225296"/>
                  </a:lnTo>
                  <a:lnTo>
                    <a:pt x="3370665" y="1219902"/>
                  </a:lnTo>
                  <a:lnTo>
                    <a:pt x="3413648" y="1204537"/>
                  </a:lnTo>
                  <a:lnTo>
                    <a:pt x="3451566" y="1180429"/>
                  </a:lnTo>
                  <a:lnTo>
                    <a:pt x="3483193" y="1148802"/>
                  </a:lnTo>
                  <a:lnTo>
                    <a:pt x="3507301" y="1110884"/>
                  </a:lnTo>
                  <a:lnTo>
                    <a:pt x="3522666" y="1067901"/>
                  </a:lnTo>
                  <a:lnTo>
                    <a:pt x="3528059" y="1021080"/>
                  </a:lnTo>
                  <a:lnTo>
                    <a:pt x="3528059" y="204215"/>
                  </a:lnTo>
                  <a:lnTo>
                    <a:pt x="3522666" y="157394"/>
                  </a:lnTo>
                  <a:lnTo>
                    <a:pt x="3507301" y="114411"/>
                  </a:lnTo>
                  <a:lnTo>
                    <a:pt x="3483193" y="76493"/>
                  </a:lnTo>
                  <a:lnTo>
                    <a:pt x="3451566" y="44866"/>
                  </a:lnTo>
                  <a:lnTo>
                    <a:pt x="3413648" y="20758"/>
                  </a:lnTo>
                  <a:lnTo>
                    <a:pt x="3370665" y="5393"/>
                  </a:lnTo>
                  <a:lnTo>
                    <a:pt x="3323844" y="0"/>
                  </a:lnTo>
                  <a:close/>
                </a:path>
              </a:pathLst>
            </a:custGeom>
            <a:solidFill>
              <a:srgbClr val="FC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752594" y="2568702"/>
              <a:ext cx="3528060" cy="1225550"/>
            </a:xfrm>
            <a:custGeom>
              <a:avLst/>
              <a:gdLst/>
              <a:ahLst/>
              <a:cxnLst/>
              <a:rect l="l" t="t" r="r" b="b"/>
              <a:pathLst>
                <a:path w="3528059" h="1225550">
                  <a:moveTo>
                    <a:pt x="0" y="204215"/>
                  </a:moveTo>
                  <a:lnTo>
                    <a:pt x="5393" y="157394"/>
                  </a:lnTo>
                  <a:lnTo>
                    <a:pt x="20758" y="114411"/>
                  </a:lnTo>
                  <a:lnTo>
                    <a:pt x="44866" y="76493"/>
                  </a:lnTo>
                  <a:lnTo>
                    <a:pt x="76493" y="44866"/>
                  </a:lnTo>
                  <a:lnTo>
                    <a:pt x="114411" y="20758"/>
                  </a:lnTo>
                  <a:lnTo>
                    <a:pt x="157394" y="5393"/>
                  </a:lnTo>
                  <a:lnTo>
                    <a:pt x="204215" y="0"/>
                  </a:lnTo>
                  <a:lnTo>
                    <a:pt x="3323844" y="0"/>
                  </a:lnTo>
                  <a:lnTo>
                    <a:pt x="3370665" y="5393"/>
                  </a:lnTo>
                  <a:lnTo>
                    <a:pt x="3413648" y="20758"/>
                  </a:lnTo>
                  <a:lnTo>
                    <a:pt x="3451566" y="44866"/>
                  </a:lnTo>
                  <a:lnTo>
                    <a:pt x="3483193" y="76493"/>
                  </a:lnTo>
                  <a:lnTo>
                    <a:pt x="3507301" y="114411"/>
                  </a:lnTo>
                  <a:lnTo>
                    <a:pt x="3522666" y="157394"/>
                  </a:lnTo>
                  <a:lnTo>
                    <a:pt x="3528059" y="204215"/>
                  </a:lnTo>
                  <a:lnTo>
                    <a:pt x="3528059" y="1021080"/>
                  </a:lnTo>
                  <a:lnTo>
                    <a:pt x="3522666" y="1067901"/>
                  </a:lnTo>
                  <a:lnTo>
                    <a:pt x="3507301" y="1110884"/>
                  </a:lnTo>
                  <a:lnTo>
                    <a:pt x="3483193" y="1148802"/>
                  </a:lnTo>
                  <a:lnTo>
                    <a:pt x="3451566" y="1180429"/>
                  </a:lnTo>
                  <a:lnTo>
                    <a:pt x="3413648" y="1204537"/>
                  </a:lnTo>
                  <a:lnTo>
                    <a:pt x="3370665" y="1219902"/>
                  </a:lnTo>
                  <a:lnTo>
                    <a:pt x="3323844" y="1225296"/>
                  </a:lnTo>
                  <a:lnTo>
                    <a:pt x="204215" y="1225296"/>
                  </a:lnTo>
                  <a:lnTo>
                    <a:pt x="157394" y="1219902"/>
                  </a:lnTo>
                  <a:lnTo>
                    <a:pt x="114411" y="1204537"/>
                  </a:lnTo>
                  <a:lnTo>
                    <a:pt x="76493" y="1180429"/>
                  </a:lnTo>
                  <a:lnTo>
                    <a:pt x="44866" y="1148802"/>
                  </a:lnTo>
                  <a:lnTo>
                    <a:pt x="20758" y="1110884"/>
                  </a:lnTo>
                  <a:lnTo>
                    <a:pt x="5393" y="1067901"/>
                  </a:lnTo>
                  <a:lnTo>
                    <a:pt x="0" y="1021080"/>
                  </a:lnTo>
                  <a:lnTo>
                    <a:pt x="0" y="204215"/>
                  </a:lnTo>
                  <a:close/>
                </a:path>
              </a:pathLst>
            </a:custGeom>
            <a:ln w="259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979670" y="2674747"/>
            <a:ext cx="307213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i="1" spc="-10" dirty="0">
                <a:latin typeface="Georgia"/>
                <a:cs typeface="Georgia"/>
              </a:rPr>
              <a:t>Richiedere</a:t>
            </a:r>
            <a:r>
              <a:rPr sz="1600" b="1" i="1" spc="-2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la</a:t>
            </a:r>
            <a:r>
              <a:rPr sz="1600" b="1" i="1" spc="-15" dirty="0">
                <a:latin typeface="Georgia"/>
                <a:cs typeface="Georgia"/>
              </a:rPr>
              <a:t> </a:t>
            </a:r>
            <a:r>
              <a:rPr sz="1600" b="1" i="1" spc="-10" dirty="0">
                <a:latin typeface="Georgia"/>
                <a:cs typeface="Georgia"/>
              </a:rPr>
              <a:t>comunicazione </a:t>
            </a:r>
            <a:r>
              <a:rPr sz="1600" i="1" dirty="0">
                <a:latin typeface="Georgia"/>
                <a:cs typeface="Georgia"/>
              </a:rPr>
              <a:t>anche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periodica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dati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notizie, </a:t>
            </a:r>
            <a:r>
              <a:rPr sz="1600" i="1" dirty="0">
                <a:latin typeface="Georgia"/>
                <a:cs typeface="Georgia"/>
              </a:rPr>
              <a:t>nonché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trasmissione</a:t>
            </a:r>
            <a:r>
              <a:rPr sz="1600" i="1" dirty="0">
                <a:latin typeface="Georgia"/>
                <a:cs typeface="Georgia"/>
              </a:rPr>
              <a:t> di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atti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spc="-50" dirty="0">
                <a:latin typeface="Georgia"/>
                <a:cs typeface="Georgia"/>
              </a:rPr>
              <a:t>e </a:t>
            </a:r>
            <a:r>
              <a:rPr sz="1600" i="1" spc="-10" dirty="0">
                <a:latin typeface="Georgia"/>
                <a:cs typeface="Georgia"/>
              </a:rPr>
              <a:t>documenti</a:t>
            </a:r>
            <a:endParaRPr sz="1600">
              <a:latin typeface="Georgia"/>
              <a:cs typeface="Georgi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932152" y="3194757"/>
            <a:ext cx="1569085" cy="226695"/>
            <a:chOff x="2932152" y="3194757"/>
            <a:chExt cx="1569085" cy="22669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32152" y="3194757"/>
              <a:ext cx="1568714" cy="22616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966465" y="3199403"/>
              <a:ext cx="1513205" cy="171450"/>
            </a:xfrm>
            <a:custGeom>
              <a:avLst/>
              <a:gdLst/>
              <a:ahLst/>
              <a:cxnLst/>
              <a:rect l="l" t="t" r="r" b="b"/>
              <a:pathLst>
                <a:path w="1513204" h="171450">
                  <a:moveTo>
                    <a:pt x="1437277" y="85578"/>
                  </a:moveTo>
                  <a:lnTo>
                    <a:pt x="1351280" y="135743"/>
                  </a:lnTo>
                  <a:lnTo>
                    <a:pt x="1345600" y="140795"/>
                  </a:lnTo>
                  <a:lnTo>
                    <a:pt x="1342421" y="147395"/>
                  </a:lnTo>
                  <a:lnTo>
                    <a:pt x="1341957" y="154709"/>
                  </a:lnTo>
                  <a:lnTo>
                    <a:pt x="1344421" y="161905"/>
                  </a:lnTo>
                  <a:lnTo>
                    <a:pt x="1349472" y="167512"/>
                  </a:lnTo>
                  <a:lnTo>
                    <a:pt x="1356058" y="170668"/>
                  </a:lnTo>
                  <a:lnTo>
                    <a:pt x="1363335" y="171156"/>
                  </a:lnTo>
                  <a:lnTo>
                    <a:pt x="1370457" y="168763"/>
                  </a:lnTo>
                  <a:lnTo>
                    <a:pt x="1480318" y="104628"/>
                  </a:lnTo>
                  <a:lnTo>
                    <a:pt x="1475232" y="104628"/>
                  </a:lnTo>
                  <a:lnTo>
                    <a:pt x="1475232" y="102088"/>
                  </a:lnTo>
                  <a:lnTo>
                    <a:pt x="1465580" y="102088"/>
                  </a:lnTo>
                  <a:lnTo>
                    <a:pt x="1437277" y="85578"/>
                  </a:lnTo>
                  <a:close/>
                </a:path>
                <a:path w="1513204" h="171450">
                  <a:moveTo>
                    <a:pt x="1404620" y="66528"/>
                  </a:moveTo>
                  <a:lnTo>
                    <a:pt x="0" y="66528"/>
                  </a:lnTo>
                  <a:lnTo>
                    <a:pt x="0" y="104628"/>
                  </a:lnTo>
                  <a:lnTo>
                    <a:pt x="1404620" y="104628"/>
                  </a:lnTo>
                  <a:lnTo>
                    <a:pt x="1437277" y="85578"/>
                  </a:lnTo>
                  <a:lnTo>
                    <a:pt x="1404620" y="66528"/>
                  </a:lnTo>
                  <a:close/>
                </a:path>
                <a:path w="1513204" h="171450">
                  <a:moveTo>
                    <a:pt x="1480318" y="66528"/>
                  </a:moveTo>
                  <a:lnTo>
                    <a:pt x="1475232" y="66528"/>
                  </a:lnTo>
                  <a:lnTo>
                    <a:pt x="1475232" y="104628"/>
                  </a:lnTo>
                  <a:lnTo>
                    <a:pt x="1480318" y="104628"/>
                  </a:lnTo>
                  <a:lnTo>
                    <a:pt x="1512950" y="85578"/>
                  </a:lnTo>
                  <a:lnTo>
                    <a:pt x="1480318" y="66528"/>
                  </a:lnTo>
                  <a:close/>
                </a:path>
                <a:path w="1513204" h="171450">
                  <a:moveTo>
                    <a:pt x="1465580" y="69068"/>
                  </a:moveTo>
                  <a:lnTo>
                    <a:pt x="1437277" y="85578"/>
                  </a:lnTo>
                  <a:lnTo>
                    <a:pt x="1465580" y="102088"/>
                  </a:lnTo>
                  <a:lnTo>
                    <a:pt x="1465580" y="69068"/>
                  </a:lnTo>
                  <a:close/>
                </a:path>
                <a:path w="1513204" h="171450">
                  <a:moveTo>
                    <a:pt x="1475232" y="69068"/>
                  </a:moveTo>
                  <a:lnTo>
                    <a:pt x="1465580" y="69068"/>
                  </a:lnTo>
                  <a:lnTo>
                    <a:pt x="1465580" y="102088"/>
                  </a:lnTo>
                  <a:lnTo>
                    <a:pt x="1475232" y="102088"/>
                  </a:lnTo>
                  <a:lnTo>
                    <a:pt x="1475232" y="69068"/>
                  </a:lnTo>
                  <a:close/>
                </a:path>
                <a:path w="1513204" h="171450">
                  <a:moveTo>
                    <a:pt x="1363335" y="0"/>
                  </a:moveTo>
                  <a:lnTo>
                    <a:pt x="1356058" y="488"/>
                  </a:lnTo>
                  <a:lnTo>
                    <a:pt x="1349472" y="3643"/>
                  </a:lnTo>
                  <a:lnTo>
                    <a:pt x="1344421" y="9251"/>
                  </a:lnTo>
                  <a:lnTo>
                    <a:pt x="1341957" y="16446"/>
                  </a:lnTo>
                  <a:lnTo>
                    <a:pt x="1342421" y="23760"/>
                  </a:lnTo>
                  <a:lnTo>
                    <a:pt x="1345600" y="30360"/>
                  </a:lnTo>
                  <a:lnTo>
                    <a:pt x="1351280" y="35413"/>
                  </a:lnTo>
                  <a:lnTo>
                    <a:pt x="1437277" y="85578"/>
                  </a:lnTo>
                  <a:lnTo>
                    <a:pt x="1465580" y="69068"/>
                  </a:lnTo>
                  <a:lnTo>
                    <a:pt x="1475232" y="69068"/>
                  </a:lnTo>
                  <a:lnTo>
                    <a:pt x="1475232" y="66528"/>
                  </a:lnTo>
                  <a:lnTo>
                    <a:pt x="1480318" y="66528"/>
                  </a:lnTo>
                  <a:lnTo>
                    <a:pt x="1370457" y="2393"/>
                  </a:lnTo>
                  <a:lnTo>
                    <a:pt x="136333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4667948" y="3921188"/>
            <a:ext cx="3625850" cy="2545715"/>
            <a:chOff x="4667948" y="3921188"/>
            <a:chExt cx="3625850" cy="2545715"/>
          </a:xfrm>
        </p:grpSpPr>
        <p:sp>
          <p:nvSpPr>
            <p:cNvPr id="12" name="object 12"/>
            <p:cNvSpPr/>
            <p:nvPr/>
          </p:nvSpPr>
          <p:spPr>
            <a:xfrm>
              <a:off x="4680965" y="3934206"/>
              <a:ext cx="3599815" cy="2519680"/>
            </a:xfrm>
            <a:custGeom>
              <a:avLst/>
              <a:gdLst/>
              <a:ahLst/>
              <a:cxnLst/>
              <a:rect l="l" t="t" r="r" b="b"/>
              <a:pathLst>
                <a:path w="3599815" h="2519679">
                  <a:moveTo>
                    <a:pt x="3179826" y="0"/>
                  </a:moveTo>
                  <a:lnTo>
                    <a:pt x="419862" y="0"/>
                  </a:lnTo>
                  <a:lnTo>
                    <a:pt x="370893" y="2824"/>
                  </a:lnTo>
                  <a:lnTo>
                    <a:pt x="323585" y="11087"/>
                  </a:lnTo>
                  <a:lnTo>
                    <a:pt x="278252" y="24475"/>
                  </a:lnTo>
                  <a:lnTo>
                    <a:pt x="235209" y="42672"/>
                  </a:lnTo>
                  <a:lnTo>
                    <a:pt x="194770" y="65362"/>
                  </a:lnTo>
                  <a:lnTo>
                    <a:pt x="157251" y="92233"/>
                  </a:lnTo>
                  <a:lnTo>
                    <a:pt x="122967" y="122967"/>
                  </a:lnTo>
                  <a:lnTo>
                    <a:pt x="92233" y="157251"/>
                  </a:lnTo>
                  <a:lnTo>
                    <a:pt x="65362" y="194770"/>
                  </a:lnTo>
                  <a:lnTo>
                    <a:pt x="42672" y="235209"/>
                  </a:lnTo>
                  <a:lnTo>
                    <a:pt x="24475" y="278252"/>
                  </a:lnTo>
                  <a:lnTo>
                    <a:pt x="11087" y="323585"/>
                  </a:lnTo>
                  <a:lnTo>
                    <a:pt x="2824" y="370893"/>
                  </a:lnTo>
                  <a:lnTo>
                    <a:pt x="0" y="419862"/>
                  </a:lnTo>
                  <a:lnTo>
                    <a:pt x="0" y="2099297"/>
                  </a:lnTo>
                  <a:lnTo>
                    <a:pt x="2824" y="2148263"/>
                  </a:lnTo>
                  <a:lnTo>
                    <a:pt x="11087" y="2195570"/>
                  </a:lnTo>
                  <a:lnTo>
                    <a:pt x="24475" y="2240903"/>
                  </a:lnTo>
                  <a:lnTo>
                    <a:pt x="42672" y="2283947"/>
                  </a:lnTo>
                  <a:lnTo>
                    <a:pt x="65362" y="2324386"/>
                  </a:lnTo>
                  <a:lnTo>
                    <a:pt x="92233" y="2361907"/>
                  </a:lnTo>
                  <a:lnTo>
                    <a:pt x="122967" y="2396193"/>
                  </a:lnTo>
                  <a:lnTo>
                    <a:pt x="157251" y="2426929"/>
                  </a:lnTo>
                  <a:lnTo>
                    <a:pt x="194770" y="2453802"/>
                  </a:lnTo>
                  <a:lnTo>
                    <a:pt x="235209" y="2476495"/>
                  </a:lnTo>
                  <a:lnTo>
                    <a:pt x="278252" y="2494693"/>
                  </a:lnTo>
                  <a:lnTo>
                    <a:pt x="323585" y="2508082"/>
                  </a:lnTo>
                  <a:lnTo>
                    <a:pt x="370893" y="2516347"/>
                  </a:lnTo>
                  <a:lnTo>
                    <a:pt x="419862" y="2519172"/>
                  </a:lnTo>
                  <a:lnTo>
                    <a:pt x="3179826" y="2519172"/>
                  </a:lnTo>
                  <a:lnTo>
                    <a:pt x="3228794" y="2516347"/>
                  </a:lnTo>
                  <a:lnTo>
                    <a:pt x="3276102" y="2508082"/>
                  </a:lnTo>
                  <a:lnTo>
                    <a:pt x="3321435" y="2494693"/>
                  </a:lnTo>
                  <a:lnTo>
                    <a:pt x="3364478" y="2476495"/>
                  </a:lnTo>
                  <a:lnTo>
                    <a:pt x="3404917" y="2453802"/>
                  </a:lnTo>
                  <a:lnTo>
                    <a:pt x="3442436" y="2426929"/>
                  </a:lnTo>
                  <a:lnTo>
                    <a:pt x="3476720" y="2396193"/>
                  </a:lnTo>
                  <a:lnTo>
                    <a:pt x="3507454" y="2361907"/>
                  </a:lnTo>
                  <a:lnTo>
                    <a:pt x="3534325" y="2324386"/>
                  </a:lnTo>
                  <a:lnTo>
                    <a:pt x="3557016" y="2283947"/>
                  </a:lnTo>
                  <a:lnTo>
                    <a:pt x="3575212" y="2240903"/>
                  </a:lnTo>
                  <a:lnTo>
                    <a:pt x="3588600" y="2195570"/>
                  </a:lnTo>
                  <a:lnTo>
                    <a:pt x="3596863" y="2148263"/>
                  </a:lnTo>
                  <a:lnTo>
                    <a:pt x="3599688" y="2099297"/>
                  </a:lnTo>
                  <a:lnTo>
                    <a:pt x="3599688" y="419862"/>
                  </a:lnTo>
                  <a:lnTo>
                    <a:pt x="3596863" y="370893"/>
                  </a:lnTo>
                  <a:lnTo>
                    <a:pt x="3588600" y="323585"/>
                  </a:lnTo>
                  <a:lnTo>
                    <a:pt x="3575212" y="278252"/>
                  </a:lnTo>
                  <a:lnTo>
                    <a:pt x="3557015" y="235209"/>
                  </a:lnTo>
                  <a:lnTo>
                    <a:pt x="3534325" y="194770"/>
                  </a:lnTo>
                  <a:lnTo>
                    <a:pt x="3507454" y="157251"/>
                  </a:lnTo>
                  <a:lnTo>
                    <a:pt x="3476720" y="122967"/>
                  </a:lnTo>
                  <a:lnTo>
                    <a:pt x="3442436" y="92233"/>
                  </a:lnTo>
                  <a:lnTo>
                    <a:pt x="3404917" y="65362"/>
                  </a:lnTo>
                  <a:lnTo>
                    <a:pt x="3364478" y="42672"/>
                  </a:lnTo>
                  <a:lnTo>
                    <a:pt x="3321435" y="24475"/>
                  </a:lnTo>
                  <a:lnTo>
                    <a:pt x="3276102" y="11087"/>
                  </a:lnTo>
                  <a:lnTo>
                    <a:pt x="3228794" y="2824"/>
                  </a:lnTo>
                  <a:lnTo>
                    <a:pt x="3179826" y="0"/>
                  </a:lnTo>
                  <a:close/>
                </a:path>
              </a:pathLst>
            </a:custGeom>
            <a:solidFill>
              <a:srgbClr val="FBD4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680965" y="3934206"/>
              <a:ext cx="3599815" cy="2519680"/>
            </a:xfrm>
            <a:custGeom>
              <a:avLst/>
              <a:gdLst/>
              <a:ahLst/>
              <a:cxnLst/>
              <a:rect l="l" t="t" r="r" b="b"/>
              <a:pathLst>
                <a:path w="3599815" h="2519679">
                  <a:moveTo>
                    <a:pt x="0" y="419862"/>
                  </a:moveTo>
                  <a:lnTo>
                    <a:pt x="2824" y="370893"/>
                  </a:lnTo>
                  <a:lnTo>
                    <a:pt x="11087" y="323585"/>
                  </a:lnTo>
                  <a:lnTo>
                    <a:pt x="24475" y="278252"/>
                  </a:lnTo>
                  <a:lnTo>
                    <a:pt x="42672" y="235209"/>
                  </a:lnTo>
                  <a:lnTo>
                    <a:pt x="65362" y="194770"/>
                  </a:lnTo>
                  <a:lnTo>
                    <a:pt x="92233" y="157251"/>
                  </a:lnTo>
                  <a:lnTo>
                    <a:pt x="122967" y="122967"/>
                  </a:lnTo>
                  <a:lnTo>
                    <a:pt x="157251" y="92233"/>
                  </a:lnTo>
                  <a:lnTo>
                    <a:pt x="194770" y="65362"/>
                  </a:lnTo>
                  <a:lnTo>
                    <a:pt x="235209" y="42672"/>
                  </a:lnTo>
                  <a:lnTo>
                    <a:pt x="278252" y="24475"/>
                  </a:lnTo>
                  <a:lnTo>
                    <a:pt x="323585" y="11087"/>
                  </a:lnTo>
                  <a:lnTo>
                    <a:pt x="370893" y="2824"/>
                  </a:lnTo>
                  <a:lnTo>
                    <a:pt x="419862" y="0"/>
                  </a:lnTo>
                  <a:lnTo>
                    <a:pt x="3179826" y="0"/>
                  </a:lnTo>
                  <a:lnTo>
                    <a:pt x="3228794" y="2824"/>
                  </a:lnTo>
                  <a:lnTo>
                    <a:pt x="3276102" y="11087"/>
                  </a:lnTo>
                  <a:lnTo>
                    <a:pt x="3321435" y="24475"/>
                  </a:lnTo>
                  <a:lnTo>
                    <a:pt x="3364478" y="42672"/>
                  </a:lnTo>
                  <a:lnTo>
                    <a:pt x="3404917" y="65362"/>
                  </a:lnTo>
                  <a:lnTo>
                    <a:pt x="3442436" y="92233"/>
                  </a:lnTo>
                  <a:lnTo>
                    <a:pt x="3476720" y="122967"/>
                  </a:lnTo>
                  <a:lnTo>
                    <a:pt x="3507454" y="157251"/>
                  </a:lnTo>
                  <a:lnTo>
                    <a:pt x="3534325" y="194770"/>
                  </a:lnTo>
                  <a:lnTo>
                    <a:pt x="3557015" y="235209"/>
                  </a:lnTo>
                  <a:lnTo>
                    <a:pt x="3575212" y="278252"/>
                  </a:lnTo>
                  <a:lnTo>
                    <a:pt x="3588600" y="323585"/>
                  </a:lnTo>
                  <a:lnTo>
                    <a:pt x="3596863" y="370893"/>
                  </a:lnTo>
                  <a:lnTo>
                    <a:pt x="3599688" y="419862"/>
                  </a:lnTo>
                  <a:lnTo>
                    <a:pt x="3599688" y="2099297"/>
                  </a:lnTo>
                  <a:lnTo>
                    <a:pt x="3596863" y="2148263"/>
                  </a:lnTo>
                  <a:lnTo>
                    <a:pt x="3588600" y="2195570"/>
                  </a:lnTo>
                  <a:lnTo>
                    <a:pt x="3575212" y="2240903"/>
                  </a:lnTo>
                  <a:lnTo>
                    <a:pt x="3557016" y="2283947"/>
                  </a:lnTo>
                  <a:lnTo>
                    <a:pt x="3534325" y="2324386"/>
                  </a:lnTo>
                  <a:lnTo>
                    <a:pt x="3507454" y="2361907"/>
                  </a:lnTo>
                  <a:lnTo>
                    <a:pt x="3476720" y="2396193"/>
                  </a:lnTo>
                  <a:lnTo>
                    <a:pt x="3442436" y="2426929"/>
                  </a:lnTo>
                  <a:lnTo>
                    <a:pt x="3404917" y="2453802"/>
                  </a:lnTo>
                  <a:lnTo>
                    <a:pt x="3364478" y="2476495"/>
                  </a:lnTo>
                  <a:lnTo>
                    <a:pt x="3321435" y="2494693"/>
                  </a:lnTo>
                  <a:lnTo>
                    <a:pt x="3276102" y="2508082"/>
                  </a:lnTo>
                  <a:lnTo>
                    <a:pt x="3228794" y="2516347"/>
                  </a:lnTo>
                  <a:lnTo>
                    <a:pt x="3179826" y="2519172"/>
                  </a:lnTo>
                  <a:lnTo>
                    <a:pt x="419862" y="2519172"/>
                  </a:lnTo>
                  <a:lnTo>
                    <a:pt x="370893" y="2516347"/>
                  </a:lnTo>
                  <a:lnTo>
                    <a:pt x="323585" y="2508082"/>
                  </a:lnTo>
                  <a:lnTo>
                    <a:pt x="278252" y="2494693"/>
                  </a:lnTo>
                  <a:lnTo>
                    <a:pt x="235209" y="2476495"/>
                  </a:lnTo>
                  <a:lnTo>
                    <a:pt x="194770" y="2453802"/>
                  </a:lnTo>
                  <a:lnTo>
                    <a:pt x="157251" y="2426929"/>
                  </a:lnTo>
                  <a:lnTo>
                    <a:pt x="122967" y="2396193"/>
                  </a:lnTo>
                  <a:lnTo>
                    <a:pt x="92233" y="2361907"/>
                  </a:lnTo>
                  <a:lnTo>
                    <a:pt x="65362" y="2324386"/>
                  </a:lnTo>
                  <a:lnTo>
                    <a:pt x="42672" y="2283947"/>
                  </a:lnTo>
                  <a:lnTo>
                    <a:pt x="24475" y="2240903"/>
                  </a:lnTo>
                  <a:lnTo>
                    <a:pt x="11087" y="2195570"/>
                  </a:lnTo>
                  <a:lnTo>
                    <a:pt x="2824" y="2148263"/>
                  </a:lnTo>
                  <a:lnTo>
                    <a:pt x="0" y="2099297"/>
                  </a:lnTo>
                  <a:lnTo>
                    <a:pt x="0" y="419862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887848" y="4566284"/>
            <a:ext cx="318389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latin typeface="Georgia"/>
                <a:cs typeface="Georgia"/>
              </a:rPr>
              <a:t>Eseguire</a:t>
            </a:r>
            <a:r>
              <a:rPr sz="1600" b="1" i="1" spc="-55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ispezioni</a:t>
            </a:r>
            <a:r>
              <a:rPr sz="1600" b="1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assumere </a:t>
            </a:r>
            <a:r>
              <a:rPr sz="1600" i="1" dirty="0">
                <a:latin typeface="Georgia"/>
                <a:cs typeface="Georgia"/>
              </a:rPr>
              <a:t>notizie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chiarimenti, </a:t>
            </a:r>
            <a:r>
              <a:rPr sz="1600" i="1" spc="-20" dirty="0">
                <a:latin typeface="Georgia"/>
                <a:cs typeface="Georgia"/>
              </a:rPr>
              <a:t>anche </a:t>
            </a:r>
            <a:r>
              <a:rPr sz="1600" i="1" dirty="0">
                <a:latin typeface="Georgia"/>
                <a:cs typeface="Georgia"/>
              </a:rPr>
              <a:t>mediante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audizione,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dai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soci,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dagli amministratori,</a:t>
            </a:r>
            <a:r>
              <a:rPr sz="1600" i="1" dirty="0">
                <a:latin typeface="Georgia"/>
                <a:cs typeface="Georgia"/>
              </a:rPr>
              <a:t> dai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membri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degli </a:t>
            </a:r>
            <a:r>
              <a:rPr sz="1600" i="1" dirty="0">
                <a:latin typeface="Georgia"/>
                <a:cs typeface="Georgia"/>
              </a:rPr>
              <a:t>organi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controllo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dirigenti</a:t>
            </a:r>
            <a:endParaRPr sz="1600">
              <a:latin typeface="Georgia"/>
              <a:cs typeface="Georgi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32168" y="3685032"/>
            <a:ext cx="4360545" cy="3066415"/>
            <a:chOff x="332168" y="3685032"/>
            <a:chExt cx="4360545" cy="3066415"/>
          </a:xfrm>
        </p:grpSpPr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10839" y="3685032"/>
              <a:ext cx="1781556" cy="1709927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2953385" y="3703955"/>
              <a:ext cx="1526540" cy="1455420"/>
            </a:xfrm>
            <a:custGeom>
              <a:avLst/>
              <a:gdLst/>
              <a:ahLst/>
              <a:cxnLst/>
              <a:rect l="l" t="t" r="r" b="b"/>
              <a:pathLst>
                <a:path w="1526539" h="1455420">
                  <a:moveTo>
                    <a:pt x="1366748" y="1379866"/>
                  </a:moveTo>
                  <a:lnTo>
                    <a:pt x="1359931" y="1382458"/>
                  </a:lnTo>
                  <a:lnTo>
                    <a:pt x="1354568" y="1387431"/>
                  </a:lnTo>
                  <a:lnTo>
                    <a:pt x="1351406" y="1394333"/>
                  </a:lnTo>
                  <a:lnTo>
                    <a:pt x="1351145" y="1401851"/>
                  </a:lnTo>
                  <a:lnTo>
                    <a:pt x="1353692" y="1408668"/>
                  </a:lnTo>
                  <a:lnTo>
                    <a:pt x="1358622" y="1414031"/>
                  </a:lnTo>
                  <a:lnTo>
                    <a:pt x="1365503" y="1417193"/>
                  </a:lnTo>
                  <a:lnTo>
                    <a:pt x="1526031" y="1455293"/>
                  </a:lnTo>
                  <a:lnTo>
                    <a:pt x="1522502" y="1443101"/>
                  </a:lnTo>
                  <a:lnTo>
                    <a:pt x="1485518" y="1443101"/>
                  </a:lnTo>
                  <a:lnTo>
                    <a:pt x="1434409" y="1394403"/>
                  </a:lnTo>
                  <a:lnTo>
                    <a:pt x="1374266" y="1380109"/>
                  </a:lnTo>
                  <a:lnTo>
                    <a:pt x="1366748" y="1379866"/>
                  </a:lnTo>
                  <a:close/>
                </a:path>
                <a:path w="1526539" h="1455420">
                  <a:moveTo>
                    <a:pt x="1434409" y="1394403"/>
                  </a:moveTo>
                  <a:lnTo>
                    <a:pt x="1485518" y="1443101"/>
                  </a:lnTo>
                  <a:lnTo>
                    <a:pt x="1493635" y="1434592"/>
                  </a:lnTo>
                  <a:lnTo>
                    <a:pt x="1480312" y="1434592"/>
                  </a:lnTo>
                  <a:lnTo>
                    <a:pt x="1471236" y="1403155"/>
                  </a:lnTo>
                  <a:lnTo>
                    <a:pt x="1434409" y="1394403"/>
                  </a:lnTo>
                  <a:close/>
                </a:path>
                <a:path w="1526539" h="1455420">
                  <a:moveTo>
                    <a:pt x="1464129" y="1283225"/>
                  </a:moveTo>
                  <a:lnTo>
                    <a:pt x="1456563" y="1283843"/>
                  </a:lnTo>
                  <a:lnTo>
                    <a:pt x="1449895" y="1287337"/>
                  </a:lnTo>
                  <a:lnTo>
                    <a:pt x="1445228" y="1292939"/>
                  </a:lnTo>
                  <a:lnTo>
                    <a:pt x="1442989" y="1299898"/>
                  </a:lnTo>
                  <a:lnTo>
                    <a:pt x="1443609" y="1307465"/>
                  </a:lnTo>
                  <a:lnTo>
                    <a:pt x="1460772" y="1366915"/>
                  </a:lnTo>
                  <a:lnTo>
                    <a:pt x="1511807" y="1415542"/>
                  </a:lnTo>
                  <a:lnTo>
                    <a:pt x="1485518" y="1443101"/>
                  </a:lnTo>
                  <a:lnTo>
                    <a:pt x="1522502" y="1443101"/>
                  </a:lnTo>
                  <a:lnTo>
                    <a:pt x="1480185" y="1296924"/>
                  </a:lnTo>
                  <a:lnTo>
                    <a:pt x="1476690" y="1290183"/>
                  </a:lnTo>
                  <a:lnTo>
                    <a:pt x="1471088" y="1285478"/>
                  </a:lnTo>
                  <a:lnTo>
                    <a:pt x="1464129" y="1283225"/>
                  </a:lnTo>
                  <a:close/>
                </a:path>
                <a:path w="1526539" h="1455420">
                  <a:moveTo>
                    <a:pt x="1471236" y="1403155"/>
                  </a:moveTo>
                  <a:lnTo>
                    <a:pt x="1480312" y="1434592"/>
                  </a:lnTo>
                  <a:lnTo>
                    <a:pt x="1503044" y="1410716"/>
                  </a:lnTo>
                  <a:lnTo>
                    <a:pt x="1471236" y="1403155"/>
                  </a:lnTo>
                  <a:close/>
                </a:path>
                <a:path w="1526539" h="1455420">
                  <a:moveTo>
                    <a:pt x="1460772" y="1366915"/>
                  </a:moveTo>
                  <a:lnTo>
                    <a:pt x="1471236" y="1403155"/>
                  </a:lnTo>
                  <a:lnTo>
                    <a:pt x="1503044" y="1410716"/>
                  </a:lnTo>
                  <a:lnTo>
                    <a:pt x="1480312" y="1434592"/>
                  </a:lnTo>
                  <a:lnTo>
                    <a:pt x="1493635" y="1434592"/>
                  </a:lnTo>
                  <a:lnTo>
                    <a:pt x="1511807" y="1415542"/>
                  </a:lnTo>
                  <a:lnTo>
                    <a:pt x="1460772" y="1366915"/>
                  </a:lnTo>
                  <a:close/>
                </a:path>
                <a:path w="1526539" h="1455420">
                  <a:moveTo>
                    <a:pt x="26162" y="0"/>
                  </a:moveTo>
                  <a:lnTo>
                    <a:pt x="0" y="27686"/>
                  </a:lnTo>
                  <a:lnTo>
                    <a:pt x="1434409" y="1394403"/>
                  </a:lnTo>
                  <a:lnTo>
                    <a:pt x="1471236" y="1403155"/>
                  </a:lnTo>
                  <a:lnTo>
                    <a:pt x="1460772" y="1366915"/>
                  </a:lnTo>
                  <a:lnTo>
                    <a:pt x="2616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45186" y="5080254"/>
              <a:ext cx="3383279" cy="1658620"/>
            </a:xfrm>
            <a:custGeom>
              <a:avLst/>
              <a:gdLst/>
              <a:ahLst/>
              <a:cxnLst/>
              <a:rect l="l" t="t" r="r" b="b"/>
              <a:pathLst>
                <a:path w="3383279" h="1658620">
                  <a:moveTo>
                    <a:pt x="3106928" y="0"/>
                  </a:moveTo>
                  <a:lnTo>
                    <a:pt x="276352" y="0"/>
                  </a:lnTo>
                  <a:lnTo>
                    <a:pt x="226676" y="4451"/>
                  </a:lnTo>
                  <a:lnTo>
                    <a:pt x="179922" y="17285"/>
                  </a:lnTo>
                  <a:lnTo>
                    <a:pt x="136870" y="37723"/>
                  </a:lnTo>
                  <a:lnTo>
                    <a:pt x="98300" y="64984"/>
                  </a:lnTo>
                  <a:lnTo>
                    <a:pt x="64993" y="98289"/>
                  </a:lnTo>
                  <a:lnTo>
                    <a:pt x="37729" y="136858"/>
                  </a:lnTo>
                  <a:lnTo>
                    <a:pt x="17288" y="179912"/>
                  </a:lnTo>
                  <a:lnTo>
                    <a:pt x="4452" y="226669"/>
                  </a:lnTo>
                  <a:lnTo>
                    <a:pt x="0" y="276352"/>
                  </a:lnTo>
                  <a:lnTo>
                    <a:pt x="0" y="1381760"/>
                  </a:lnTo>
                  <a:lnTo>
                    <a:pt x="4452" y="1431435"/>
                  </a:lnTo>
                  <a:lnTo>
                    <a:pt x="17288" y="1478189"/>
                  </a:lnTo>
                  <a:lnTo>
                    <a:pt x="37729" y="1521241"/>
                  </a:lnTo>
                  <a:lnTo>
                    <a:pt x="64993" y="1559811"/>
                  </a:lnTo>
                  <a:lnTo>
                    <a:pt x="98300" y="1593118"/>
                  </a:lnTo>
                  <a:lnTo>
                    <a:pt x="136870" y="1620382"/>
                  </a:lnTo>
                  <a:lnTo>
                    <a:pt x="179922" y="1640823"/>
                  </a:lnTo>
                  <a:lnTo>
                    <a:pt x="226676" y="1653659"/>
                  </a:lnTo>
                  <a:lnTo>
                    <a:pt x="276352" y="1658112"/>
                  </a:lnTo>
                  <a:lnTo>
                    <a:pt x="3106928" y="1658112"/>
                  </a:lnTo>
                  <a:lnTo>
                    <a:pt x="3156610" y="1653659"/>
                  </a:lnTo>
                  <a:lnTo>
                    <a:pt x="3203367" y="1640823"/>
                  </a:lnTo>
                  <a:lnTo>
                    <a:pt x="3246421" y="1620382"/>
                  </a:lnTo>
                  <a:lnTo>
                    <a:pt x="3284990" y="1593118"/>
                  </a:lnTo>
                  <a:lnTo>
                    <a:pt x="3318295" y="1559811"/>
                  </a:lnTo>
                  <a:lnTo>
                    <a:pt x="3345556" y="1521241"/>
                  </a:lnTo>
                  <a:lnTo>
                    <a:pt x="3365994" y="1478189"/>
                  </a:lnTo>
                  <a:lnTo>
                    <a:pt x="3378828" y="1431435"/>
                  </a:lnTo>
                  <a:lnTo>
                    <a:pt x="3383279" y="1381760"/>
                  </a:lnTo>
                  <a:lnTo>
                    <a:pt x="3383279" y="276352"/>
                  </a:lnTo>
                  <a:lnTo>
                    <a:pt x="3378828" y="226669"/>
                  </a:lnTo>
                  <a:lnTo>
                    <a:pt x="3365994" y="179912"/>
                  </a:lnTo>
                  <a:lnTo>
                    <a:pt x="3345556" y="136858"/>
                  </a:lnTo>
                  <a:lnTo>
                    <a:pt x="3318295" y="98289"/>
                  </a:lnTo>
                  <a:lnTo>
                    <a:pt x="3284990" y="64984"/>
                  </a:lnTo>
                  <a:lnTo>
                    <a:pt x="3246421" y="37723"/>
                  </a:lnTo>
                  <a:lnTo>
                    <a:pt x="3203367" y="17285"/>
                  </a:lnTo>
                  <a:lnTo>
                    <a:pt x="3156610" y="4451"/>
                  </a:lnTo>
                  <a:lnTo>
                    <a:pt x="3106928" y="0"/>
                  </a:lnTo>
                  <a:close/>
                </a:path>
              </a:pathLst>
            </a:custGeom>
            <a:solidFill>
              <a:srgbClr val="F9C0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45186" y="5080254"/>
              <a:ext cx="3383279" cy="1658620"/>
            </a:xfrm>
            <a:custGeom>
              <a:avLst/>
              <a:gdLst/>
              <a:ahLst/>
              <a:cxnLst/>
              <a:rect l="l" t="t" r="r" b="b"/>
              <a:pathLst>
                <a:path w="3383279" h="1658620">
                  <a:moveTo>
                    <a:pt x="0" y="276352"/>
                  </a:moveTo>
                  <a:lnTo>
                    <a:pt x="4452" y="226669"/>
                  </a:lnTo>
                  <a:lnTo>
                    <a:pt x="17288" y="179912"/>
                  </a:lnTo>
                  <a:lnTo>
                    <a:pt x="37729" y="136858"/>
                  </a:lnTo>
                  <a:lnTo>
                    <a:pt x="64993" y="98289"/>
                  </a:lnTo>
                  <a:lnTo>
                    <a:pt x="98300" y="64984"/>
                  </a:lnTo>
                  <a:lnTo>
                    <a:pt x="136870" y="37723"/>
                  </a:lnTo>
                  <a:lnTo>
                    <a:pt x="179922" y="17285"/>
                  </a:lnTo>
                  <a:lnTo>
                    <a:pt x="226676" y="4451"/>
                  </a:lnTo>
                  <a:lnTo>
                    <a:pt x="276352" y="0"/>
                  </a:lnTo>
                  <a:lnTo>
                    <a:pt x="3106928" y="0"/>
                  </a:lnTo>
                  <a:lnTo>
                    <a:pt x="3156610" y="4451"/>
                  </a:lnTo>
                  <a:lnTo>
                    <a:pt x="3203367" y="17285"/>
                  </a:lnTo>
                  <a:lnTo>
                    <a:pt x="3246421" y="37723"/>
                  </a:lnTo>
                  <a:lnTo>
                    <a:pt x="3284990" y="64984"/>
                  </a:lnTo>
                  <a:lnTo>
                    <a:pt x="3318295" y="98289"/>
                  </a:lnTo>
                  <a:lnTo>
                    <a:pt x="3345556" y="136858"/>
                  </a:lnTo>
                  <a:lnTo>
                    <a:pt x="3365994" y="179912"/>
                  </a:lnTo>
                  <a:lnTo>
                    <a:pt x="3378828" y="226669"/>
                  </a:lnTo>
                  <a:lnTo>
                    <a:pt x="3383279" y="276352"/>
                  </a:lnTo>
                  <a:lnTo>
                    <a:pt x="3383279" y="1381760"/>
                  </a:lnTo>
                  <a:lnTo>
                    <a:pt x="3378828" y="1431435"/>
                  </a:lnTo>
                  <a:lnTo>
                    <a:pt x="3365994" y="1478189"/>
                  </a:lnTo>
                  <a:lnTo>
                    <a:pt x="3345556" y="1521241"/>
                  </a:lnTo>
                  <a:lnTo>
                    <a:pt x="3318295" y="1559811"/>
                  </a:lnTo>
                  <a:lnTo>
                    <a:pt x="3284990" y="1593118"/>
                  </a:lnTo>
                  <a:lnTo>
                    <a:pt x="3246421" y="1620382"/>
                  </a:lnTo>
                  <a:lnTo>
                    <a:pt x="3203367" y="1640823"/>
                  </a:lnTo>
                  <a:lnTo>
                    <a:pt x="3156610" y="1653659"/>
                  </a:lnTo>
                  <a:lnTo>
                    <a:pt x="3106928" y="1658112"/>
                  </a:lnTo>
                  <a:lnTo>
                    <a:pt x="276352" y="1658112"/>
                  </a:lnTo>
                  <a:lnTo>
                    <a:pt x="226676" y="1653659"/>
                  </a:lnTo>
                  <a:lnTo>
                    <a:pt x="179922" y="1640823"/>
                  </a:lnTo>
                  <a:lnTo>
                    <a:pt x="136870" y="1620382"/>
                  </a:lnTo>
                  <a:lnTo>
                    <a:pt x="98300" y="1593118"/>
                  </a:lnTo>
                  <a:lnTo>
                    <a:pt x="64993" y="1559811"/>
                  </a:lnTo>
                  <a:lnTo>
                    <a:pt x="37729" y="1521241"/>
                  </a:lnTo>
                  <a:lnTo>
                    <a:pt x="17288" y="1478189"/>
                  </a:lnTo>
                  <a:lnTo>
                    <a:pt x="4452" y="1431435"/>
                  </a:lnTo>
                  <a:lnTo>
                    <a:pt x="0" y="1381760"/>
                  </a:lnTo>
                  <a:lnTo>
                    <a:pt x="0" y="276352"/>
                  </a:lnTo>
                  <a:close/>
                </a:path>
              </a:pathLst>
            </a:custGeom>
            <a:ln w="25908">
              <a:solidFill>
                <a:srgbClr val="8B383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766978" y="5281676"/>
            <a:ext cx="253873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latin typeface="Georgia"/>
                <a:cs typeface="Georgia"/>
              </a:rPr>
              <a:t>Chiedere</a:t>
            </a:r>
            <a:r>
              <a:rPr sz="1600" b="1" i="1" spc="-60" dirty="0">
                <a:latin typeface="Georgia"/>
                <a:cs typeface="Georgia"/>
              </a:rPr>
              <a:t> </a:t>
            </a:r>
            <a:r>
              <a:rPr sz="1600" b="1" i="1" dirty="0">
                <a:latin typeface="Georgia"/>
                <a:cs typeface="Georgia"/>
              </a:rPr>
              <a:t>notizie</a:t>
            </a:r>
            <a:r>
              <a:rPr sz="1600" i="1" dirty="0">
                <a:latin typeface="Georgia"/>
                <a:cs typeface="Georgia"/>
              </a:rPr>
              <a:t>,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dati</a:t>
            </a:r>
            <a:r>
              <a:rPr sz="1600" i="1" spc="-70" dirty="0">
                <a:latin typeface="Georgia"/>
                <a:cs typeface="Georgia"/>
              </a:rPr>
              <a:t> </a:t>
            </a:r>
            <a:r>
              <a:rPr sz="1600" i="1" spc="-50" dirty="0">
                <a:latin typeface="Georgia"/>
                <a:cs typeface="Georgia"/>
              </a:rPr>
              <a:t>o </a:t>
            </a:r>
            <a:r>
              <a:rPr sz="1600" i="1" dirty="0">
                <a:latin typeface="Georgia"/>
                <a:cs typeface="Georgia"/>
              </a:rPr>
              <a:t>documenti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procedere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ad </a:t>
            </a:r>
            <a:r>
              <a:rPr sz="1600" i="1" dirty="0">
                <a:latin typeface="Georgia"/>
                <a:cs typeface="Georgia"/>
              </a:rPr>
              <a:t>audizione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personale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nei </a:t>
            </a:r>
            <a:r>
              <a:rPr sz="1600" i="1" dirty="0">
                <a:latin typeface="Georgia"/>
                <a:cs typeface="Georgia"/>
              </a:rPr>
              <a:t>confronti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chiunque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spc="-20" dirty="0">
                <a:latin typeface="Georgia"/>
                <a:cs typeface="Georgia"/>
              </a:rPr>
              <a:t>possa </a:t>
            </a:r>
            <a:r>
              <a:rPr sz="1600" i="1" dirty="0">
                <a:latin typeface="Georgia"/>
                <a:cs typeface="Georgia"/>
              </a:rPr>
              <a:t>essere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informato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dei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fatti</a:t>
            </a:r>
            <a:endParaRPr sz="1600">
              <a:latin typeface="Georgia"/>
              <a:cs typeface="Georgi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1417319" y="3883152"/>
            <a:ext cx="631190" cy="1412875"/>
            <a:chOff x="1417319" y="3883152"/>
            <a:chExt cx="631190" cy="1412875"/>
          </a:xfrm>
        </p:grpSpPr>
        <p:pic>
          <p:nvPicPr>
            <p:cNvPr id="22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17319" y="3883152"/>
              <a:ext cx="630936" cy="1412748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459356" y="3902583"/>
              <a:ext cx="414655" cy="1158875"/>
            </a:xfrm>
            <a:custGeom>
              <a:avLst/>
              <a:gdLst/>
              <a:ahLst/>
              <a:cxnLst/>
              <a:rect l="l" t="t" r="r" b="b"/>
              <a:pathLst>
                <a:path w="414655" h="1158875">
                  <a:moveTo>
                    <a:pt x="267223" y="1013904"/>
                  </a:moveTo>
                  <a:lnTo>
                    <a:pt x="260117" y="1015615"/>
                  </a:lnTo>
                  <a:lnTo>
                    <a:pt x="254000" y="1020064"/>
                  </a:lnTo>
                  <a:lnTo>
                    <a:pt x="250108" y="1026539"/>
                  </a:lnTo>
                  <a:lnTo>
                    <a:pt x="249062" y="1033764"/>
                  </a:lnTo>
                  <a:lnTo>
                    <a:pt x="250803" y="1040870"/>
                  </a:lnTo>
                  <a:lnTo>
                    <a:pt x="255269" y="1046988"/>
                  </a:lnTo>
                  <a:lnTo>
                    <a:pt x="376936" y="1158367"/>
                  </a:lnTo>
                  <a:lnTo>
                    <a:pt x="383966" y="1127887"/>
                  </a:lnTo>
                  <a:lnTo>
                    <a:pt x="347599" y="1127887"/>
                  </a:lnTo>
                  <a:lnTo>
                    <a:pt x="326673" y="1060676"/>
                  </a:lnTo>
                  <a:lnTo>
                    <a:pt x="280924" y="1018794"/>
                  </a:lnTo>
                  <a:lnTo>
                    <a:pt x="274448" y="1014956"/>
                  </a:lnTo>
                  <a:lnTo>
                    <a:pt x="267223" y="1013904"/>
                  </a:lnTo>
                  <a:close/>
                </a:path>
                <a:path w="414655" h="1158875">
                  <a:moveTo>
                    <a:pt x="326673" y="1060676"/>
                  </a:moveTo>
                  <a:lnTo>
                    <a:pt x="347599" y="1127887"/>
                  </a:lnTo>
                  <a:lnTo>
                    <a:pt x="379431" y="1117981"/>
                  </a:lnTo>
                  <a:lnTo>
                    <a:pt x="347218" y="1117981"/>
                  </a:lnTo>
                  <a:lnTo>
                    <a:pt x="354514" y="1086164"/>
                  </a:lnTo>
                  <a:lnTo>
                    <a:pt x="326673" y="1060676"/>
                  </a:lnTo>
                  <a:close/>
                </a:path>
                <a:path w="414655" h="1158875">
                  <a:moveTo>
                    <a:pt x="392096" y="974500"/>
                  </a:moveTo>
                  <a:lnTo>
                    <a:pt x="385286" y="977122"/>
                  </a:lnTo>
                  <a:lnTo>
                    <a:pt x="379952" y="982100"/>
                  </a:lnTo>
                  <a:lnTo>
                    <a:pt x="376809" y="988949"/>
                  </a:lnTo>
                  <a:lnTo>
                    <a:pt x="362971" y="1049288"/>
                  </a:lnTo>
                  <a:lnTo>
                    <a:pt x="383920" y="1116584"/>
                  </a:lnTo>
                  <a:lnTo>
                    <a:pt x="347599" y="1127887"/>
                  </a:lnTo>
                  <a:lnTo>
                    <a:pt x="383966" y="1127887"/>
                  </a:lnTo>
                  <a:lnTo>
                    <a:pt x="414019" y="997585"/>
                  </a:lnTo>
                  <a:lnTo>
                    <a:pt x="414188" y="989994"/>
                  </a:lnTo>
                  <a:lnTo>
                    <a:pt x="411559" y="983154"/>
                  </a:lnTo>
                  <a:lnTo>
                    <a:pt x="406572" y="977814"/>
                  </a:lnTo>
                  <a:lnTo>
                    <a:pt x="399669" y="974725"/>
                  </a:lnTo>
                  <a:lnTo>
                    <a:pt x="392096" y="974500"/>
                  </a:lnTo>
                  <a:close/>
                </a:path>
                <a:path w="414655" h="1158875">
                  <a:moveTo>
                    <a:pt x="354514" y="1086164"/>
                  </a:moveTo>
                  <a:lnTo>
                    <a:pt x="347218" y="1117981"/>
                  </a:lnTo>
                  <a:lnTo>
                    <a:pt x="378587" y="1108202"/>
                  </a:lnTo>
                  <a:lnTo>
                    <a:pt x="354514" y="1086164"/>
                  </a:lnTo>
                  <a:close/>
                </a:path>
                <a:path w="414655" h="1158875">
                  <a:moveTo>
                    <a:pt x="362971" y="1049288"/>
                  </a:moveTo>
                  <a:lnTo>
                    <a:pt x="354514" y="1086164"/>
                  </a:lnTo>
                  <a:lnTo>
                    <a:pt x="378587" y="1108202"/>
                  </a:lnTo>
                  <a:lnTo>
                    <a:pt x="347218" y="1117981"/>
                  </a:lnTo>
                  <a:lnTo>
                    <a:pt x="379431" y="1117981"/>
                  </a:lnTo>
                  <a:lnTo>
                    <a:pt x="383920" y="1116584"/>
                  </a:lnTo>
                  <a:lnTo>
                    <a:pt x="362971" y="1049288"/>
                  </a:lnTo>
                  <a:close/>
                </a:path>
                <a:path w="414655" h="1158875">
                  <a:moveTo>
                    <a:pt x="36321" y="0"/>
                  </a:moveTo>
                  <a:lnTo>
                    <a:pt x="0" y="11430"/>
                  </a:lnTo>
                  <a:lnTo>
                    <a:pt x="326673" y="1060676"/>
                  </a:lnTo>
                  <a:lnTo>
                    <a:pt x="354514" y="1086164"/>
                  </a:lnTo>
                  <a:lnTo>
                    <a:pt x="362971" y="1049288"/>
                  </a:lnTo>
                  <a:lnTo>
                    <a:pt x="3632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280"/>
              </a:lnSpc>
              <a:spcBef>
                <a:spcPts val="10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10" dirty="0"/>
              <a:t> </a:t>
            </a:r>
            <a:r>
              <a:rPr dirty="0"/>
              <a:t>nelle</a:t>
            </a:r>
            <a:r>
              <a:rPr spc="-35" dirty="0"/>
              <a:t> </a:t>
            </a:r>
            <a:r>
              <a:rPr dirty="0"/>
              <a:t>società</a:t>
            </a:r>
            <a:r>
              <a:rPr spc="-35" dirty="0"/>
              <a:t> </a:t>
            </a:r>
            <a:r>
              <a:rPr dirty="0"/>
              <a:t>di</a:t>
            </a:r>
            <a:r>
              <a:rPr spc="-25" dirty="0"/>
              <a:t> </a:t>
            </a:r>
            <a:r>
              <a:rPr spc="-10" dirty="0"/>
              <a:t>capitali</a:t>
            </a:r>
          </a:p>
          <a:p>
            <a:pPr marL="12700">
              <a:lnSpc>
                <a:spcPts val="2280"/>
              </a:lnSpc>
            </a:pP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91541" y="1895983"/>
            <a:ext cx="743839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Competenze</a:t>
            </a:r>
            <a:r>
              <a:rPr sz="1800" b="1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della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Consob</a:t>
            </a:r>
            <a:r>
              <a:rPr sz="1800" b="1" i="1" spc="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per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le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realtà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societarie</a:t>
            </a:r>
            <a:r>
              <a:rPr sz="1800" b="1" i="1" spc="434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assoggettate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(anche)</a:t>
            </a:r>
            <a:r>
              <a:rPr sz="18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alla</a:t>
            </a:r>
            <a:r>
              <a:rPr sz="1800" b="1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disciplina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TUF,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ai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sensi</a:t>
            </a:r>
            <a:r>
              <a:rPr sz="1800" b="1" i="1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dell’art.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115: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466" y="2150109"/>
            <a:ext cx="8123555" cy="3221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Procedura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sanzionatoria</a:t>
            </a:r>
            <a:r>
              <a:rPr sz="1800" b="1" i="1" spc="434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art.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25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D.lgs.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39/2010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850" dirty="0">
              <a:latin typeface="Georgia"/>
              <a:cs typeface="Georgia"/>
            </a:endParaRPr>
          </a:p>
          <a:p>
            <a:pPr marL="169545" marR="508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3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procedura</a:t>
            </a:r>
            <a:r>
              <a:rPr sz="1600" spc="3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sanzionatoria</a:t>
            </a:r>
            <a:r>
              <a:rPr sz="1600" spc="3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si</a:t>
            </a:r>
            <a:r>
              <a:rPr sz="1600" spc="3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deve</a:t>
            </a:r>
            <a:r>
              <a:rPr sz="1600" spc="3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svolgere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</a:t>
            </a:r>
            <a:r>
              <a:rPr sz="1600" spc="3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rispetto</a:t>
            </a:r>
            <a:r>
              <a:rPr sz="1600" spc="3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dei</a:t>
            </a:r>
            <a:r>
              <a:rPr sz="1600" spc="3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principi</a:t>
            </a:r>
            <a:r>
              <a:rPr sz="1600" spc="3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prescritti</a:t>
            </a:r>
            <a:r>
              <a:rPr sz="1600" spc="34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dalla normativa: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 dirty="0">
              <a:latin typeface="Georgia"/>
              <a:cs typeface="Georgia"/>
            </a:endParaRPr>
          </a:p>
          <a:p>
            <a:pPr marL="897890" indent="-271780">
              <a:lnSpc>
                <a:spcPct val="100000"/>
              </a:lnSpc>
              <a:buClr>
                <a:srgbClr val="FF6600"/>
              </a:buClr>
              <a:buFont typeface="Wingdings"/>
              <a:buChar char=""/>
              <a:tabLst>
                <a:tab pos="897890" algn="l"/>
                <a:tab pos="898525" algn="l"/>
              </a:tabLst>
            </a:pPr>
            <a:r>
              <a:rPr sz="1600" dirty="0">
                <a:latin typeface="Georgia"/>
                <a:cs typeface="Georgia"/>
              </a:rPr>
              <a:t>del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contraddittorio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6600"/>
              </a:buClr>
              <a:buFont typeface="Wingdings"/>
              <a:buChar char=""/>
            </a:pPr>
            <a:endParaRPr sz="1650" dirty="0">
              <a:latin typeface="Georgia"/>
              <a:cs typeface="Georgia"/>
            </a:endParaRPr>
          </a:p>
          <a:p>
            <a:pPr marL="897890" indent="-271780">
              <a:lnSpc>
                <a:spcPct val="100000"/>
              </a:lnSpc>
              <a:buClr>
                <a:srgbClr val="FF6600"/>
              </a:buClr>
              <a:buFont typeface="Wingdings"/>
              <a:buChar char=""/>
              <a:tabLst>
                <a:tab pos="897890" algn="l"/>
                <a:tab pos="898525" algn="l"/>
              </a:tabLst>
            </a:pPr>
            <a:r>
              <a:rPr sz="1600" dirty="0">
                <a:latin typeface="Georgia"/>
                <a:cs typeface="Georgia"/>
              </a:rPr>
              <a:t>della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trasparenza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6600"/>
              </a:buClr>
              <a:buFont typeface="Wingdings"/>
              <a:buChar char=""/>
            </a:pPr>
            <a:endParaRPr sz="1650" dirty="0">
              <a:latin typeface="Georgia"/>
              <a:cs typeface="Georgia"/>
            </a:endParaRPr>
          </a:p>
          <a:p>
            <a:pPr marL="897890" indent="-271780">
              <a:lnSpc>
                <a:spcPct val="100000"/>
              </a:lnSpc>
              <a:buClr>
                <a:srgbClr val="FF6600"/>
              </a:buClr>
              <a:buFont typeface="Wingdings"/>
              <a:buChar char=""/>
              <a:tabLst>
                <a:tab pos="897890" algn="l"/>
                <a:tab pos="898525" algn="l"/>
              </a:tabLst>
            </a:pPr>
            <a:r>
              <a:rPr sz="1600" dirty="0">
                <a:latin typeface="Georgia"/>
                <a:cs typeface="Georgia"/>
              </a:rPr>
              <a:t>della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verbalizzazione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6600"/>
              </a:buClr>
              <a:buFont typeface="Wingdings"/>
              <a:buChar char=""/>
            </a:pPr>
            <a:endParaRPr sz="1650" dirty="0">
              <a:latin typeface="Georgia"/>
              <a:cs typeface="Georgia"/>
            </a:endParaRPr>
          </a:p>
          <a:p>
            <a:pPr marL="897890" indent="-271780">
              <a:lnSpc>
                <a:spcPct val="100000"/>
              </a:lnSpc>
              <a:buClr>
                <a:srgbClr val="FF6600"/>
              </a:buClr>
              <a:buFont typeface="Wingdings"/>
              <a:buChar char=""/>
              <a:tabLst>
                <a:tab pos="897890" algn="l"/>
                <a:tab pos="898525" algn="l"/>
              </a:tabLst>
            </a:pPr>
            <a:r>
              <a:rPr sz="1600" dirty="0">
                <a:latin typeface="Georgia"/>
                <a:cs typeface="Georgia"/>
              </a:rPr>
              <a:t>della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distinzione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tra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fase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istruttoria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fase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decisoria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215" y="1330578"/>
            <a:ext cx="600329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5" dirty="0"/>
              <a:t> </a:t>
            </a:r>
            <a:r>
              <a:rPr dirty="0"/>
              <a:t>nelle</a:t>
            </a:r>
            <a:r>
              <a:rPr spc="-25" dirty="0"/>
              <a:t> </a:t>
            </a:r>
            <a:r>
              <a:rPr dirty="0"/>
              <a:t>società</a:t>
            </a:r>
            <a:r>
              <a:rPr spc="-30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capitali </a:t>
            </a: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288" y="2150109"/>
            <a:ext cx="8128000" cy="420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Procedura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sanzionatoria</a:t>
            </a:r>
            <a:r>
              <a:rPr sz="1800" b="1" i="1" spc="434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art.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25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D.lgs.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39/2010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(segue)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850" dirty="0">
              <a:latin typeface="Georgia"/>
              <a:cs typeface="Georgia"/>
            </a:endParaRPr>
          </a:p>
          <a:p>
            <a:pPr marL="441959" marR="5080" indent="-271780" algn="just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442595" algn="l"/>
              </a:tabLst>
            </a:pPr>
            <a:r>
              <a:rPr sz="1600" dirty="0">
                <a:latin typeface="Georgia"/>
                <a:cs typeface="Georgia"/>
              </a:rPr>
              <a:t>Le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sanzioni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sono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applicate</a:t>
            </a:r>
            <a:r>
              <a:rPr sz="1600" spc="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dal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MEF</a:t>
            </a:r>
            <a:r>
              <a:rPr sz="1600" spc="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«</a:t>
            </a:r>
            <a:r>
              <a:rPr sz="1600" i="1" dirty="0">
                <a:latin typeface="Georgia"/>
                <a:cs typeface="Georgia"/>
              </a:rPr>
              <a:t>provvedimento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motivato,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previa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contestazione </a:t>
            </a:r>
            <a:r>
              <a:rPr sz="1600" i="1" dirty="0">
                <a:latin typeface="Georgia"/>
                <a:cs typeface="Georgia"/>
              </a:rPr>
              <a:t>degli</a:t>
            </a:r>
            <a:r>
              <a:rPr sz="1600" i="1" spc="484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addebiti</a:t>
            </a:r>
            <a:r>
              <a:rPr sz="1600" i="1" spc="484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agli</a:t>
            </a:r>
            <a:r>
              <a:rPr sz="1600" i="1" spc="490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interessati,</a:t>
            </a:r>
            <a:r>
              <a:rPr sz="1600" i="1" spc="484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da</a:t>
            </a:r>
            <a:r>
              <a:rPr sz="1600" i="1" spc="484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effettuarsi</a:t>
            </a:r>
            <a:r>
              <a:rPr sz="1600" i="1" spc="480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entro</a:t>
            </a:r>
            <a:r>
              <a:rPr sz="1600" i="1" spc="490" dirty="0">
                <a:latin typeface="Georgia"/>
                <a:cs typeface="Georgia"/>
              </a:rPr>
              <a:t>  </a:t>
            </a:r>
            <a:r>
              <a:rPr sz="1600" i="1" dirty="0">
                <a:latin typeface="Georgia"/>
                <a:cs typeface="Georgia"/>
              </a:rPr>
              <a:t>centottanta</a:t>
            </a:r>
            <a:r>
              <a:rPr sz="1600" i="1" spc="480" dirty="0">
                <a:latin typeface="Georgia"/>
                <a:cs typeface="Georgia"/>
              </a:rPr>
              <a:t>  </a:t>
            </a:r>
            <a:r>
              <a:rPr sz="1600" i="1" spc="-10" dirty="0">
                <a:latin typeface="Georgia"/>
                <a:cs typeface="Georgia"/>
              </a:rPr>
              <a:t>giorni </a:t>
            </a:r>
            <a:r>
              <a:rPr sz="1600" i="1" dirty="0">
                <a:latin typeface="Georgia"/>
                <a:cs typeface="Georgia"/>
              </a:rPr>
              <a:t>dall'accertamento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ovvero</a:t>
            </a:r>
            <a:r>
              <a:rPr sz="1600" i="1" spc="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entro</a:t>
            </a:r>
            <a:r>
              <a:rPr sz="1600" i="1" spc="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trecentosessanta</a:t>
            </a:r>
            <a:r>
              <a:rPr sz="1600" i="1" spc="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giorni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se</a:t>
            </a:r>
            <a:r>
              <a:rPr sz="1600" i="1" spc="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l'interessato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risiede</a:t>
            </a:r>
            <a:r>
              <a:rPr sz="1600" i="1" spc="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50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ha </a:t>
            </a:r>
            <a:r>
              <a:rPr sz="1600" i="1" dirty="0">
                <a:latin typeface="Georgia"/>
                <a:cs typeface="Georgia"/>
              </a:rPr>
              <a:t>la sede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all'estero,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valutate le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deduzioni</a:t>
            </a:r>
            <a:r>
              <a:rPr sz="1600" i="1" spc="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dagli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stessi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presentate</a:t>
            </a:r>
            <a:r>
              <a:rPr sz="1600" i="1" spc="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nei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successivi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trenta </a:t>
            </a:r>
            <a:r>
              <a:rPr sz="1600" i="1" dirty="0">
                <a:latin typeface="Georgia"/>
                <a:cs typeface="Georgia"/>
              </a:rPr>
              <a:t>giorni</a:t>
            </a:r>
            <a:r>
              <a:rPr sz="1600" dirty="0">
                <a:latin typeface="Georgia"/>
                <a:cs typeface="Georgia"/>
              </a:rPr>
              <a:t>.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(…)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Wingdings"/>
              <a:buChar char=""/>
            </a:pPr>
            <a:endParaRPr sz="1650" dirty="0">
              <a:latin typeface="Georgia"/>
              <a:cs typeface="Georgia"/>
            </a:endParaRPr>
          </a:p>
          <a:p>
            <a:pPr marL="441959" marR="5080" indent="-271780" algn="just">
              <a:lnSpc>
                <a:spcPct val="100000"/>
              </a:lnSpc>
              <a:buFont typeface="Wingdings"/>
              <a:buChar char=""/>
              <a:tabLst>
                <a:tab pos="442595" algn="l"/>
              </a:tabLst>
            </a:pPr>
            <a:r>
              <a:rPr sz="1600" dirty="0">
                <a:latin typeface="Georgia"/>
                <a:cs typeface="Georgia"/>
              </a:rPr>
              <a:t>«</a:t>
            </a:r>
            <a:r>
              <a:rPr sz="1600" i="1" dirty="0">
                <a:latin typeface="Georgia"/>
                <a:cs typeface="Georgia"/>
              </a:rPr>
              <a:t>Avverso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il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provvedimento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applicazione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delle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sanzioni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previste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dal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presente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spc="-20" dirty="0">
                <a:latin typeface="Georgia"/>
                <a:cs typeface="Georgia"/>
              </a:rPr>
              <a:t>capo </a:t>
            </a:r>
            <a:r>
              <a:rPr sz="1600" i="1" dirty="0">
                <a:latin typeface="Georgia"/>
                <a:cs typeface="Georgia"/>
              </a:rPr>
              <a:t>è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ammessa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opposizione</a:t>
            </a:r>
            <a:r>
              <a:rPr sz="1600" i="1" spc="20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alla</a:t>
            </a:r>
            <a:r>
              <a:rPr sz="1600" i="1" spc="20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Corte</a:t>
            </a:r>
            <a:r>
              <a:rPr sz="1600" i="1" spc="20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d'appello</a:t>
            </a:r>
            <a:r>
              <a:rPr sz="1600" i="1" spc="19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2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luogo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</a:t>
            </a:r>
            <a:r>
              <a:rPr sz="1600" i="1" spc="20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cui</a:t>
            </a:r>
            <a:r>
              <a:rPr sz="1600" i="1" spc="20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ha</a:t>
            </a:r>
            <a:r>
              <a:rPr sz="1600" i="1" spc="204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sede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20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società</a:t>
            </a:r>
            <a:r>
              <a:rPr sz="1600" i="1" spc="195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di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3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</a:t>
            </a:r>
            <a:r>
              <a:rPr sz="1600" i="1" spc="3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il</a:t>
            </a:r>
            <a:r>
              <a:rPr sz="1600" i="1" spc="3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revisore</a:t>
            </a:r>
            <a:r>
              <a:rPr sz="1600" i="1" spc="3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legale</a:t>
            </a:r>
            <a:r>
              <a:rPr sz="1600" i="1" spc="3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autore</a:t>
            </a:r>
            <a:r>
              <a:rPr sz="1600" i="1" spc="3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3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violazione</a:t>
            </a:r>
            <a:r>
              <a:rPr sz="1600" i="1" spc="3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ovvero,</a:t>
            </a:r>
            <a:r>
              <a:rPr sz="1600" i="1" spc="3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nei</a:t>
            </a:r>
            <a:r>
              <a:rPr sz="1600" i="1" spc="3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casi</a:t>
            </a:r>
            <a:r>
              <a:rPr sz="1600" i="1" spc="3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</a:t>
            </a:r>
            <a:r>
              <a:rPr sz="1600" i="1" spc="3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cui</a:t>
            </a:r>
            <a:r>
              <a:rPr sz="1600" i="1" spc="320" dirty="0">
                <a:latin typeface="Georgia"/>
                <a:cs typeface="Georgia"/>
              </a:rPr>
              <a:t> </a:t>
            </a:r>
            <a:r>
              <a:rPr sz="1600" i="1" spc="-20" dirty="0">
                <a:latin typeface="Georgia"/>
                <a:cs typeface="Georgia"/>
              </a:rPr>
              <a:t>tale </a:t>
            </a:r>
            <a:r>
              <a:rPr sz="1600" i="1" dirty="0">
                <a:latin typeface="Georgia"/>
                <a:cs typeface="Georgia"/>
              </a:rPr>
              <a:t>criterio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non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sia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applicabile,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luogo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cui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violazione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è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stata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commessa.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Wingdings"/>
              <a:buChar char=""/>
            </a:pPr>
            <a:endParaRPr sz="1650" dirty="0">
              <a:latin typeface="Georgia"/>
              <a:cs typeface="Georgia"/>
            </a:endParaRPr>
          </a:p>
          <a:p>
            <a:pPr marL="441959" marR="5080" indent="-271780" algn="just">
              <a:lnSpc>
                <a:spcPct val="100000"/>
              </a:lnSpc>
              <a:buFont typeface="Wingdings"/>
              <a:buChar char=""/>
              <a:tabLst>
                <a:tab pos="442595" algn="l"/>
              </a:tabLst>
            </a:pPr>
            <a:r>
              <a:rPr sz="1600" i="1" dirty="0">
                <a:latin typeface="Georgia"/>
                <a:cs typeface="Georgia"/>
              </a:rPr>
              <a:t>L'opposizione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deve</a:t>
            </a:r>
            <a:r>
              <a:rPr sz="1600" i="1" spc="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essere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notificata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Ministero</a:t>
            </a:r>
            <a:r>
              <a:rPr sz="1600" i="1" spc="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dell'economia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delle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finanze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entro </a:t>
            </a:r>
            <a:r>
              <a:rPr sz="1600" i="1" dirty="0">
                <a:latin typeface="Georgia"/>
                <a:cs typeface="Georgia"/>
              </a:rPr>
              <a:t>trenta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giorni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dalla sua comunicazione</a:t>
            </a:r>
            <a:r>
              <a:rPr sz="1600" i="1" spc="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deve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essere depositata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presso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cancelleria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Corte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d'appello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entro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trenta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giorni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dalla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notifica»</a:t>
            </a:r>
            <a:r>
              <a:rPr sz="1600" spc="-10" dirty="0">
                <a:latin typeface="Georgia"/>
                <a:cs typeface="Georgia"/>
              </a:rPr>
              <a:t>.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4343" y="1330578"/>
            <a:ext cx="600329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5" dirty="0"/>
              <a:t> </a:t>
            </a:r>
            <a:r>
              <a:rPr dirty="0"/>
              <a:t>nelle</a:t>
            </a:r>
            <a:r>
              <a:rPr spc="-25" dirty="0"/>
              <a:t> </a:t>
            </a:r>
            <a:r>
              <a:rPr dirty="0"/>
              <a:t>società</a:t>
            </a:r>
            <a:r>
              <a:rPr spc="-30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capitali </a:t>
            </a: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0192" y="2221484"/>
            <a:ext cx="8124190" cy="3742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Procedura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sanzionatoria</a:t>
            </a:r>
            <a:r>
              <a:rPr sz="1800" b="1" i="1" spc="4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art.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25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D.lgs.</a:t>
            </a:r>
            <a:r>
              <a:rPr sz="18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39/2010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2000" dirty="0">
              <a:latin typeface="Georgia"/>
              <a:cs typeface="Georgia"/>
            </a:endParaRPr>
          </a:p>
          <a:p>
            <a:pPr marL="440055" marR="5715" indent="-271780" algn="just">
              <a:lnSpc>
                <a:spcPct val="100000"/>
              </a:lnSpc>
              <a:spcBef>
                <a:spcPts val="1320"/>
              </a:spcBef>
              <a:buFont typeface="Wingdings"/>
              <a:buChar char=""/>
              <a:tabLst>
                <a:tab pos="440690" algn="l"/>
              </a:tabLst>
            </a:pPr>
            <a:r>
              <a:rPr sz="1600" dirty="0">
                <a:latin typeface="Georgia"/>
                <a:cs typeface="Georgia"/>
              </a:rPr>
              <a:t>«</a:t>
            </a:r>
            <a:r>
              <a:rPr sz="1600" i="1" dirty="0">
                <a:latin typeface="Georgia"/>
                <a:cs typeface="Georgia"/>
              </a:rPr>
              <a:t>L'opposizione</a:t>
            </a:r>
            <a:r>
              <a:rPr sz="1600" i="1" spc="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non</a:t>
            </a:r>
            <a:r>
              <a:rPr sz="1600" i="1" spc="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sospende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l'esecuzione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provvedimento.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Corte</a:t>
            </a:r>
            <a:r>
              <a:rPr sz="1600" i="1" spc="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d'appello,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se </a:t>
            </a:r>
            <a:r>
              <a:rPr sz="1600" i="1" dirty="0">
                <a:latin typeface="Georgia"/>
                <a:cs typeface="Georgia"/>
              </a:rPr>
              <a:t>ricorrono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gravi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motivi,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può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disporre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sospensione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decreto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motivato.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Wingdings"/>
              <a:buChar char=""/>
            </a:pPr>
            <a:endParaRPr sz="1650" dirty="0">
              <a:latin typeface="Georgia"/>
              <a:cs typeface="Georgia"/>
            </a:endParaRPr>
          </a:p>
          <a:p>
            <a:pPr marL="427355" indent="-271780" algn="ctr">
              <a:lnSpc>
                <a:spcPct val="100000"/>
              </a:lnSpc>
              <a:buFont typeface="Wingdings"/>
              <a:buChar char=""/>
              <a:tabLst>
                <a:tab pos="427355" algn="l"/>
                <a:tab pos="427990" algn="l"/>
              </a:tabLst>
            </a:pP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Corte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d'appello,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su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istanza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delle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parti,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può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fissare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termini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presentazione </a:t>
            </a:r>
            <a:r>
              <a:rPr sz="1600" i="1" spc="-25" dirty="0">
                <a:latin typeface="Georgia"/>
                <a:cs typeface="Georgia"/>
              </a:rPr>
              <a:t>di</a:t>
            </a:r>
            <a:endParaRPr sz="1600" dirty="0">
              <a:latin typeface="Georgia"/>
              <a:cs typeface="Georgia"/>
            </a:endParaRPr>
          </a:p>
          <a:p>
            <a:pPr marL="128905" algn="ctr">
              <a:lnSpc>
                <a:spcPct val="100000"/>
              </a:lnSpc>
              <a:spcBef>
                <a:spcPts val="5"/>
              </a:spcBef>
            </a:pPr>
            <a:r>
              <a:rPr sz="1600" i="1" dirty="0">
                <a:latin typeface="Georgia"/>
                <a:cs typeface="Georgia"/>
              </a:rPr>
              <a:t>memorie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8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documenti,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nonché'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consentire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l'audizione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anche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personale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delle</a:t>
            </a:r>
            <a:r>
              <a:rPr sz="1600" i="1" spc="-7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parti.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 dirty="0">
              <a:latin typeface="Georgia"/>
              <a:cs typeface="Georgia"/>
            </a:endParaRPr>
          </a:p>
          <a:p>
            <a:pPr marL="440055" marR="5080" indent="-271780" algn="just">
              <a:lnSpc>
                <a:spcPct val="100000"/>
              </a:lnSpc>
              <a:buFont typeface="Wingdings"/>
              <a:buChar char=""/>
              <a:tabLst>
                <a:tab pos="440690" algn="l"/>
              </a:tabLst>
            </a:pPr>
            <a:r>
              <a:rPr sz="1600" i="1" dirty="0">
                <a:latin typeface="Georgia"/>
                <a:cs typeface="Georgia"/>
              </a:rPr>
              <a:t>La</a:t>
            </a:r>
            <a:r>
              <a:rPr sz="1600" i="1" spc="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Corte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d'appello</a:t>
            </a:r>
            <a:r>
              <a:rPr sz="1600" i="1" spc="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decide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sull'opposizione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camera</a:t>
            </a:r>
            <a:r>
              <a:rPr sz="1600" i="1" spc="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consiglio,</a:t>
            </a:r>
            <a:r>
              <a:rPr sz="1600" i="1" spc="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sentito</a:t>
            </a:r>
            <a:r>
              <a:rPr sz="1600" i="1" spc="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il</a:t>
            </a:r>
            <a:r>
              <a:rPr sz="1600" i="1" spc="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pubblico </a:t>
            </a:r>
            <a:r>
              <a:rPr sz="1600" i="1" dirty="0">
                <a:latin typeface="Georgia"/>
                <a:cs typeface="Georgia"/>
              </a:rPr>
              <a:t>ministero,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decreto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motivato.</a:t>
            </a:r>
            <a:endParaRPr sz="16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Wingdings"/>
              <a:buChar char=""/>
            </a:pPr>
            <a:endParaRPr sz="1650" dirty="0">
              <a:latin typeface="Georgia"/>
              <a:cs typeface="Georgia"/>
            </a:endParaRPr>
          </a:p>
          <a:p>
            <a:pPr marL="440055" marR="5080" indent="-271780" algn="just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440690" algn="l"/>
              </a:tabLst>
            </a:pPr>
            <a:r>
              <a:rPr sz="1600" i="1" dirty="0">
                <a:latin typeface="Georgia"/>
                <a:cs typeface="Georgia"/>
              </a:rPr>
              <a:t>Copia</a:t>
            </a:r>
            <a:r>
              <a:rPr sz="1600" i="1" spc="3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</a:t>
            </a:r>
            <a:r>
              <a:rPr sz="1600" i="1" spc="38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decreto</a:t>
            </a:r>
            <a:r>
              <a:rPr sz="1600" i="1" spc="3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è</a:t>
            </a:r>
            <a:r>
              <a:rPr sz="1600" i="1" spc="37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trasmessa</a:t>
            </a:r>
            <a:r>
              <a:rPr sz="1600" i="1" spc="39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</a:t>
            </a:r>
            <a:r>
              <a:rPr sz="1600" i="1" spc="3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cura</a:t>
            </a:r>
            <a:r>
              <a:rPr sz="1600" i="1" spc="37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38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cancelleria</a:t>
            </a:r>
            <a:r>
              <a:rPr sz="1600" i="1" spc="37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38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Corte</a:t>
            </a:r>
            <a:r>
              <a:rPr sz="1600" i="1" spc="37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d'appello</a:t>
            </a:r>
            <a:r>
              <a:rPr sz="1600" i="1" spc="380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al </a:t>
            </a:r>
            <a:r>
              <a:rPr sz="1600" i="1" dirty="0">
                <a:latin typeface="Georgia"/>
                <a:cs typeface="Georgia"/>
              </a:rPr>
              <a:t>Ministero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dell'economia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delle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finanze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ai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fini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pubblicazione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sul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sito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internet </a:t>
            </a:r>
            <a:r>
              <a:rPr sz="1600" i="1" spc="-25" dirty="0">
                <a:latin typeface="Georgia"/>
                <a:cs typeface="Georgia"/>
              </a:rPr>
              <a:t>di </a:t>
            </a:r>
            <a:r>
              <a:rPr sz="1600" i="1" dirty="0">
                <a:latin typeface="Georgia"/>
                <a:cs typeface="Georgia"/>
              </a:rPr>
              <a:t>cui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all'articolo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7,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comma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spc="-25" dirty="0">
                <a:latin typeface="Georgia"/>
                <a:cs typeface="Georgia"/>
              </a:rPr>
              <a:t>5».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7942" y="1330578"/>
            <a:ext cx="600329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dirty="0"/>
              <a:t>Il</a:t>
            </a:r>
            <a:r>
              <a:rPr spc="-40" dirty="0"/>
              <a:t> </a:t>
            </a:r>
            <a:r>
              <a:rPr dirty="0"/>
              <a:t>sistema</a:t>
            </a:r>
            <a:r>
              <a:rPr spc="-30" dirty="0"/>
              <a:t> </a:t>
            </a:r>
            <a:r>
              <a:rPr dirty="0"/>
              <a:t>dei</a:t>
            </a:r>
            <a:r>
              <a:rPr spc="-30" dirty="0"/>
              <a:t> </a:t>
            </a:r>
            <a:r>
              <a:rPr dirty="0"/>
              <a:t>controlli</a:t>
            </a:r>
            <a:r>
              <a:rPr spc="-5" dirty="0"/>
              <a:t> </a:t>
            </a:r>
            <a:r>
              <a:rPr dirty="0"/>
              <a:t>nelle</a:t>
            </a:r>
            <a:r>
              <a:rPr spc="-25" dirty="0"/>
              <a:t> </a:t>
            </a:r>
            <a:r>
              <a:rPr dirty="0"/>
              <a:t>società</a:t>
            </a:r>
            <a:r>
              <a:rPr spc="-30" dirty="0"/>
              <a:t> </a:t>
            </a:r>
            <a:r>
              <a:rPr dirty="0"/>
              <a:t>di</a:t>
            </a:r>
            <a:r>
              <a:rPr spc="-15" dirty="0"/>
              <a:t> </a:t>
            </a:r>
            <a:r>
              <a:rPr spc="-10" dirty="0"/>
              <a:t>capitali </a:t>
            </a:r>
            <a:r>
              <a:rPr dirty="0"/>
              <a:t>I</a:t>
            </a:r>
            <a:r>
              <a:rPr spc="-25" dirty="0"/>
              <a:t> </a:t>
            </a:r>
            <a:r>
              <a:rPr dirty="0"/>
              <a:t>poteri</a:t>
            </a:r>
            <a:r>
              <a:rPr spc="-10" dirty="0"/>
              <a:t> </a:t>
            </a:r>
            <a:r>
              <a:rPr dirty="0"/>
              <a:t>di</a:t>
            </a:r>
            <a:r>
              <a:rPr spc="-10" dirty="0"/>
              <a:t> </a:t>
            </a:r>
            <a:r>
              <a:rPr dirty="0"/>
              <a:t>controllo</a:t>
            </a:r>
            <a:r>
              <a:rPr spc="-10" dirty="0"/>
              <a:t> </a:t>
            </a:r>
            <a:r>
              <a:rPr dirty="0"/>
              <a:t>del</a:t>
            </a:r>
            <a:r>
              <a:rPr spc="-20" dirty="0"/>
              <a:t> </a:t>
            </a:r>
            <a:r>
              <a:rPr dirty="0"/>
              <a:t>MEF</a:t>
            </a:r>
            <a:r>
              <a:rPr spc="-20" dirty="0"/>
              <a:t> </a:t>
            </a:r>
            <a:r>
              <a:rPr dirty="0"/>
              <a:t>e</a:t>
            </a:r>
            <a:r>
              <a:rPr spc="-15" dirty="0"/>
              <a:t> </a:t>
            </a:r>
            <a:r>
              <a:rPr dirty="0"/>
              <a:t>della</a:t>
            </a:r>
            <a:r>
              <a:rPr spc="-20" dirty="0"/>
              <a:t> </a:t>
            </a:r>
            <a:r>
              <a:rPr spc="-10" dirty="0"/>
              <a:t>Consob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5838" y="6590792"/>
            <a:ext cx="2590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Formazione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Specialistica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Revisione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Legale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2541" y="1664335"/>
            <a:ext cx="7745730" cy="45510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C00000"/>
                </a:solidFill>
                <a:latin typeface="Georgia"/>
                <a:cs typeface="Georgia"/>
              </a:rPr>
              <a:t>La</a:t>
            </a:r>
            <a:r>
              <a:rPr sz="2000" b="1" spc="-35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2000" b="1" dirty="0">
                <a:solidFill>
                  <a:srgbClr val="C00000"/>
                </a:solidFill>
                <a:latin typeface="Georgia"/>
                <a:cs typeface="Georgia"/>
              </a:rPr>
              <a:t>revisione</a:t>
            </a:r>
            <a:r>
              <a:rPr sz="2000" b="1" spc="-30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2000" b="1" dirty="0">
                <a:solidFill>
                  <a:srgbClr val="C00000"/>
                </a:solidFill>
                <a:latin typeface="Georgia"/>
                <a:cs typeface="Georgia"/>
              </a:rPr>
              <a:t>legale</a:t>
            </a:r>
            <a:r>
              <a:rPr sz="2000" b="1" spc="-30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2000" b="1" dirty="0">
                <a:solidFill>
                  <a:srgbClr val="C00000"/>
                </a:solidFill>
                <a:latin typeface="Georgia"/>
                <a:cs typeface="Georgia"/>
              </a:rPr>
              <a:t>dei</a:t>
            </a:r>
            <a:r>
              <a:rPr sz="2000" b="1" spc="-15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Georgia"/>
                <a:cs typeface="Georgia"/>
              </a:rPr>
              <a:t>conti</a:t>
            </a:r>
            <a:endParaRPr sz="20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Georgia"/>
                <a:cs typeface="Georgia"/>
              </a:rPr>
              <a:t>Elenco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dei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doveri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previsti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per</a:t>
            </a:r>
            <a:r>
              <a:rPr sz="1600" spc="-5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legge:</a:t>
            </a:r>
            <a:endParaRPr sz="1600" dirty="0">
              <a:latin typeface="Georgia"/>
              <a:cs typeface="Georgia"/>
            </a:endParaRPr>
          </a:p>
          <a:p>
            <a:pPr marL="274955" indent="-262890">
              <a:lnSpc>
                <a:spcPct val="100000"/>
              </a:lnSpc>
              <a:spcBef>
                <a:spcPts val="275"/>
              </a:spcBef>
              <a:buClr>
                <a:srgbClr val="C00000"/>
              </a:buClr>
              <a:buFont typeface="Wingdings"/>
              <a:buChar char=""/>
              <a:tabLst>
                <a:tab pos="274955" algn="l"/>
                <a:tab pos="275590" algn="l"/>
              </a:tabLst>
            </a:pPr>
            <a:r>
              <a:rPr sz="1600" i="1" dirty="0">
                <a:latin typeface="Georgia"/>
                <a:cs typeface="Georgia"/>
              </a:rPr>
              <a:t>Verifica</a:t>
            </a:r>
            <a:r>
              <a:rPr sz="1600" i="1" spc="-8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periodica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contabilità</a:t>
            </a:r>
            <a:endParaRPr sz="1600" dirty="0">
              <a:latin typeface="Georgia"/>
              <a:cs typeface="Georgia"/>
            </a:endParaRPr>
          </a:p>
          <a:p>
            <a:pPr marL="274955" marR="5080" indent="-262890">
              <a:lnSpc>
                <a:spcPts val="2210"/>
              </a:lnSpc>
              <a:spcBef>
                <a:spcPts val="110"/>
              </a:spcBef>
              <a:buClr>
                <a:srgbClr val="C00000"/>
              </a:buClr>
              <a:buFont typeface="Wingdings"/>
              <a:buChar char=""/>
              <a:tabLst>
                <a:tab pos="274955" algn="l"/>
                <a:tab pos="275590" algn="l"/>
              </a:tabLst>
            </a:pPr>
            <a:r>
              <a:rPr sz="1600" i="1" spc="-10" dirty="0">
                <a:latin typeface="Georgia"/>
                <a:cs typeface="Georgia"/>
              </a:rPr>
              <a:t>Espressione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un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giudizio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sul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bilancio</a:t>
            </a:r>
            <a:r>
              <a:rPr sz="1600" i="1" spc="-10" dirty="0">
                <a:latin typeface="Georgia"/>
                <a:cs typeface="Georgia"/>
              </a:rPr>
              <a:t> civilistico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sul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bilancio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consolidato</a:t>
            </a:r>
            <a:r>
              <a:rPr sz="1600" i="1" spc="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(+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sulla semestrale,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alcuni </a:t>
            </a:r>
            <a:r>
              <a:rPr sz="1600" i="1" spc="-10" dirty="0">
                <a:latin typeface="Georgia"/>
                <a:cs typeface="Georgia"/>
              </a:rPr>
              <a:t>casi)</a:t>
            </a:r>
            <a:endParaRPr sz="1600" dirty="0">
              <a:latin typeface="Georgia"/>
              <a:cs typeface="Georgia"/>
            </a:endParaRPr>
          </a:p>
          <a:p>
            <a:pPr marL="274955" indent="-262890">
              <a:lnSpc>
                <a:spcPct val="100000"/>
              </a:lnSpc>
              <a:spcBef>
                <a:spcPts val="150"/>
              </a:spcBef>
              <a:buClr>
                <a:srgbClr val="C00000"/>
              </a:buClr>
              <a:buFont typeface="Wingdings"/>
              <a:buChar char=""/>
              <a:tabLst>
                <a:tab pos="274955" algn="l"/>
                <a:tab pos="275590" algn="l"/>
              </a:tabLst>
            </a:pPr>
            <a:r>
              <a:rPr sz="1600" i="1" spc="-10" dirty="0">
                <a:latin typeface="Georgia"/>
                <a:cs typeface="Georgia"/>
              </a:rPr>
              <a:t>Collaborazione</a:t>
            </a:r>
            <a:r>
              <a:rPr sz="1600" i="1" spc="-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6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reciproca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informazione con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il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Collegio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Sindacale</a:t>
            </a:r>
            <a:endParaRPr sz="1600" dirty="0">
              <a:latin typeface="Georgia"/>
              <a:cs typeface="Georgia"/>
            </a:endParaRPr>
          </a:p>
          <a:p>
            <a:pPr marL="274955" marR="123825" indent="-262890">
              <a:lnSpc>
                <a:spcPts val="2210"/>
              </a:lnSpc>
              <a:spcBef>
                <a:spcPts val="110"/>
              </a:spcBef>
              <a:buClr>
                <a:srgbClr val="C00000"/>
              </a:buClr>
              <a:buFont typeface="Wingdings"/>
              <a:buChar char=""/>
              <a:tabLst>
                <a:tab pos="274955" algn="l"/>
                <a:tab pos="275590" algn="l"/>
              </a:tabLst>
            </a:pPr>
            <a:r>
              <a:rPr sz="1600" i="1" dirty="0">
                <a:latin typeface="Georgia"/>
                <a:cs typeface="Georgia"/>
              </a:rPr>
              <a:t>Denuncia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fatti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censurabili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alle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Autorità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Vigilanza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(solo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per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quotate,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banche, </a:t>
            </a:r>
            <a:r>
              <a:rPr sz="1600" i="1" dirty="0">
                <a:latin typeface="Georgia"/>
                <a:cs typeface="Georgia"/>
              </a:rPr>
              <a:t>SIM,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SGR,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assicurazioni)</a:t>
            </a:r>
            <a:endParaRPr sz="1600" dirty="0">
              <a:latin typeface="Georgia"/>
              <a:cs typeface="Georgia"/>
            </a:endParaRPr>
          </a:p>
          <a:p>
            <a:pPr marL="274955" indent="-262890">
              <a:lnSpc>
                <a:spcPct val="100000"/>
              </a:lnSpc>
              <a:spcBef>
                <a:spcPts val="150"/>
              </a:spcBef>
              <a:buClr>
                <a:srgbClr val="C00000"/>
              </a:buClr>
              <a:buFont typeface="Wingdings"/>
              <a:buChar char=""/>
              <a:tabLst>
                <a:tab pos="274955" algn="l"/>
                <a:tab pos="275590" algn="l"/>
              </a:tabLst>
            </a:pPr>
            <a:r>
              <a:rPr sz="1600" i="1" spc="-10" dirty="0">
                <a:latin typeface="Georgia"/>
                <a:cs typeface="Georgia"/>
              </a:rPr>
              <a:t>Riservatezza</a:t>
            </a:r>
            <a:endParaRPr sz="1600" dirty="0">
              <a:latin typeface="Georgia"/>
              <a:cs typeface="Georgia"/>
            </a:endParaRPr>
          </a:p>
          <a:p>
            <a:pPr marL="274955" indent="-262890">
              <a:lnSpc>
                <a:spcPct val="100000"/>
              </a:lnSpc>
              <a:spcBef>
                <a:spcPts val="280"/>
              </a:spcBef>
              <a:buClr>
                <a:srgbClr val="C00000"/>
              </a:buClr>
              <a:buFont typeface="Wingdings"/>
              <a:buChar char=""/>
              <a:tabLst>
                <a:tab pos="274955" algn="l"/>
                <a:tab pos="275590" algn="l"/>
              </a:tabLst>
            </a:pPr>
            <a:r>
              <a:rPr sz="1600" i="1" dirty="0">
                <a:latin typeface="Georgia"/>
                <a:cs typeface="Georgia"/>
              </a:rPr>
              <a:t>Obblighi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specifici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materia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antiriciclaggio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(identificazione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della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clientela,</a:t>
            </a:r>
            <a:endParaRPr sz="1600" dirty="0">
              <a:latin typeface="Georgia"/>
              <a:cs typeface="Georgia"/>
            </a:endParaRPr>
          </a:p>
          <a:p>
            <a:pPr marL="274955">
              <a:lnSpc>
                <a:spcPct val="100000"/>
              </a:lnSpc>
              <a:spcBef>
                <a:spcPts val="290"/>
              </a:spcBef>
            </a:pPr>
            <a:r>
              <a:rPr sz="1600" i="1" dirty="0">
                <a:latin typeface="Georgia"/>
                <a:cs typeface="Georgia"/>
              </a:rPr>
              <a:t>comunicazione</a:t>
            </a:r>
            <a:r>
              <a:rPr sz="1600" i="1" spc="-1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operazioni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in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contante,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segnalazione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6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operazioni</a:t>
            </a:r>
            <a:r>
              <a:rPr sz="1600" i="1" spc="-3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sospette)</a:t>
            </a:r>
            <a:endParaRPr sz="1600" dirty="0">
              <a:latin typeface="Georgia"/>
              <a:cs typeface="Georgia"/>
            </a:endParaRPr>
          </a:p>
          <a:p>
            <a:pPr marL="274955" indent="-262890">
              <a:lnSpc>
                <a:spcPct val="100000"/>
              </a:lnSpc>
              <a:spcBef>
                <a:spcPts val="275"/>
              </a:spcBef>
              <a:buClr>
                <a:srgbClr val="C00000"/>
              </a:buClr>
              <a:buFont typeface="Wingdings"/>
              <a:buChar char=""/>
              <a:tabLst>
                <a:tab pos="274955" algn="l"/>
                <a:tab pos="275590" algn="l"/>
              </a:tabLst>
            </a:pPr>
            <a:r>
              <a:rPr sz="1600" i="1" dirty="0">
                <a:latin typeface="Georgia"/>
                <a:cs typeface="Georgia"/>
              </a:rPr>
              <a:t>Rispetto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dei</a:t>
            </a:r>
            <a:r>
              <a:rPr sz="1600" i="1" spc="-5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principi</a:t>
            </a:r>
            <a:r>
              <a:rPr sz="1600" i="1" spc="-2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revisione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delle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norme</a:t>
            </a:r>
            <a:r>
              <a:rPr sz="1600" i="1" spc="-1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legge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disciplinanti</a:t>
            </a:r>
            <a:r>
              <a:rPr sz="1600" i="1" spc="-25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l’attività</a:t>
            </a:r>
            <a:endParaRPr sz="1600" dirty="0">
              <a:latin typeface="Georgia"/>
              <a:cs typeface="Georgia"/>
            </a:endParaRPr>
          </a:p>
          <a:p>
            <a:pPr marL="1545590">
              <a:lnSpc>
                <a:spcPct val="100000"/>
              </a:lnSpc>
              <a:spcBef>
                <a:spcPts val="275"/>
              </a:spcBef>
            </a:pPr>
            <a:r>
              <a:rPr sz="1600" b="1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Non</a:t>
            </a:r>
            <a:r>
              <a:rPr sz="1600" b="1" i="1" u="sng" spc="-7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rientrano</a:t>
            </a:r>
            <a:r>
              <a:rPr sz="1600" i="1" u="sng" spc="-2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tra</a:t>
            </a:r>
            <a:r>
              <a:rPr sz="1600" i="1" u="sng" spc="-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i</a:t>
            </a:r>
            <a:r>
              <a:rPr sz="1600" i="1" u="sng" spc="-5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doveri</a:t>
            </a:r>
            <a:r>
              <a:rPr sz="1600" i="1" u="sng" spc="-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del</a:t>
            </a:r>
            <a:r>
              <a:rPr sz="1600" i="1" u="sng" spc="-4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revisore</a:t>
            </a:r>
            <a:r>
              <a:rPr sz="1600" i="1" u="sng" spc="-4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legale</a:t>
            </a:r>
            <a:r>
              <a:rPr sz="1600" i="1" u="sng" spc="-5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dei</a:t>
            </a:r>
            <a:r>
              <a:rPr sz="1600" i="1" u="sng" spc="-6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1600" i="1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conti</a:t>
            </a:r>
            <a:endParaRPr sz="1600" dirty="0">
              <a:latin typeface="Georgia"/>
              <a:cs typeface="Georgia"/>
            </a:endParaRPr>
          </a:p>
          <a:p>
            <a:pPr marL="2975610" lvl="1" indent="-262890">
              <a:lnSpc>
                <a:spcPct val="100000"/>
              </a:lnSpc>
              <a:spcBef>
                <a:spcPts val="890"/>
              </a:spcBef>
              <a:buClr>
                <a:srgbClr val="C00000"/>
              </a:buClr>
              <a:buFont typeface="Wingdings"/>
              <a:buChar char=""/>
              <a:tabLst>
                <a:tab pos="2975610" algn="l"/>
                <a:tab pos="2976245" algn="l"/>
              </a:tabLst>
            </a:pPr>
            <a:r>
              <a:rPr sz="1600" i="1" dirty="0">
                <a:latin typeface="Georgia"/>
                <a:cs typeface="Georgia"/>
              </a:rPr>
              <a:t>Denuncia</a:t>
            </a:r>
            <a:r>
              <a:rPr sz="1600" i="1" spc="-3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ex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art.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2409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spc="-20" dirty="0">
                <a:latin typeface="Georgia"/>
                <a:cs typeface="Georgia"/>
              </a:rPr>
              <a:t>c.c.</a:t>
            </a:r>
            <a:endParaRPr sz="1600" dirty="0">
              <a:latin typeface="Georgia"/>
              <a:cs typeface="Georgia"/>
            </a:endParaRPr>
          </a:p>
          <a:p>
            <a:pPr marL="2914650" indent="-262890">
              <a:lnSpc>
                <a:spcPct val="100000"/>
              </a:lnSpc>
              <a:spcBef>
                <a:spcPts val="275"/>
              </a:spcBef>
              <a:buClr>
                <a:srgbClr val="C00000"/>
              </a:buClr>
              <a:buFont typeface="Wingdings"/>
              <a:buChar char=""/>
              <a:tabLst>
                <a:tab pos="2914650" algn="l"/>
                <a:tab pos="2915285" algn="l"/>
              </a:tabLst>
            </a:pPr>
            <a:r>
              <a:rPr sz="1600" i="1" dirty="0">
                <a:latin typeface="Georgia"/>
                <a:cs typeface="Georgia"/>
              </a:rPr>
              <a:t>Obbligo</a:t>
            </a:r>
            <a:r>
              <a:rPr sz="1600" i="1" spc="-4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di</a:t>
            </a:r>
            <a:r>
              <a:rPr sz="1600" i="1" spc="-55" dirty="0">
                <a:latin typeface="Georgia"/>
                <a:cs typeface="Georgia"/>
              </a:rPr>
              <a:t> </a:t>
            </a:r>
            <a:r>
              <a:rPr sz="1600" i="1" dirty="0">
                <a:latin typeface="Georgia"/>
                <a:cs typeface="Georgia"/>
              </a:rPr>
              <a:t>denuncia</a:t>
            </a:r>
            <a:r>
              <a:rPr sz="1600" i="1" spc="-40" dirty="0">
                <a:latin typeface="Georgia"/>
                <a:cs typeface="Georgia"/>
              </a:rPr>
              <a:t> </a:t>
            </a:r>
            <a:r>
              <a:rPr sz="1600" i="1" spc="-10" dirty="0">
                <a:latin typeface="Georgia"/>
                <a:cs typeface="Georgia"/>
              </a:rPr>
              <a:t>penale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6867" y="1263919"/>
            <a:ext cx="751967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i="1" spc="-5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del</a:t>
            </a:r>
            <a:r>
              <a:rPr sz="1800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revisore</a:t>
            </a:r>
            <a:r>
              <a:rPr sz="1800" i="1" spc="-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legale</a:t>
            </a:r>
            <a:r>
              <a:rPr sz="1800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900" i="1" dirty="0">
                <a:solidFill>
                  <a:schemeClr val="tx1"/>
                </a:solidFill>
                <a:latin typeface="Wingdings"/>
                <a:cs typeface="Wingdings"/>
              </a:rPr>
              <a:t></a:t>
            </a:r>
            <a:r>
              <a:rPr sz="1900" b="0" spc="39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Doveri</a:t>
            </a:r>
            <a:r>
              <a:rPr sz="1800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del</a:t>
            </a:r>
            <a:r>
              <a:rPr sz="1800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revisore</a:t>
            </a:r>
            <a:r>
              <a:rPr sz="1800" i="1" spc="-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spc="-10" dirty="0">
                <a:solidFill>
                  <a:schemeClr val="tx1"/>
                </a:solidFill>
                <a:latin typeface="Georgia"/>
                <a:cs typeface="Georgia"/>
              </a:rPr>
              <a:t>legale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69491" y="3265170"/>
            <a:ext cx="56045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i="1" dirty="0">
                <a:solidFill>
                  <a:srgbClr val="000000"/>
                </a:solidFill>
                <a:latin typeface="Georgia"/>
                <a:cs typeface="Georgia"/>
              </a:rPr>
              <a:t>Grazie</a:t>
            </a:r>
            <a:r>
              <a:rPr sz="3600" i="1" spc="-45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3600" i="1" dirty="0">
                <a:solidFill>
                  <a:srgbClr val="000000"/>
                </a:solidFill>
                <a:latin typeface="Georgia"/>
                <a:cs typeface="Georgia"/>
              </a:rPr>
              <a:t>per</a:t>
            </a:r>
            <a:r>
              <a:rPr sz="3600" i="1" spc="-10" dirty="0">
                <a:solidFill>
                  <a:srgbClr val="000000"/>
                </a:solidFill>
                <a:latin typeface="Georgia"/>
                <a:cs typeface="Georgia"/>
              </a:rPr>
              <a:t> l’attenzione!</a:t>
            </a:r>
            <a:endParaRPr sz="36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5838" y="6590792"/>
            <a:ext cx="2590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Formazione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Specialistica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Revisione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Legale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9539">
              <a:lnSpc>
                <a:spcPct val="100000"/>
              </a:lnSpc>
              <a:spcBef>
                <a:spcPts val="105"/>
              </a:spcBef>
            </a:pPr>
            <a:r>
              <a:rPr b="0" dirty="0">
                <a:latin typeface="Georgia"/>
                <a:cs typeface="Georgia"/>
              </a:rPr>
              <a:t>La</a:t>
            </a:r>
            <a:r>
              <a:rPr b="0" spc="-5" dirty="0">
                <a:latin typeface="Georgia"/>
                <a:cs typeface="Georgia"/>
              </a:rPr>
              <a:t> </a:t>
            </a:r>
            <a:r>
              <a:rPr b="0" dirty="0">
                <a:latin typeface="Georgia"/>
                <a:cs typeface="Georgia"/>
              </a:rPr>
              <a:t>revisione</a:t>
            </a:r>
            <a:r>
              <a:rPr b="0" spc="-30" dirty="0">
                <a:latin typeface="Georgia"/>
                <a:cs typeface="Georgia"/>
              </a:rPr>
              <a:t> </a:t>
            </a:r>
            <a:r>
              <a:rPr b="0" dirty="0">
                <a:latin typeface="Georgia"/>
                <a:cs typeface="Georgia"/>
              </a:rPr>
              <a:t>legale</a:t>
            </a:r>
            <a:r>
              <a:rPr b="0" spc="-25" dirty="0">
                <a:latin typeface="Georgia"/>
                <a:cs typeface="Georgia"/>
              </a:rPr>
              <a:t> </a:t>
            </a:r>
            <a:r>
              <a:rPr b="0" dirty="0">
                <a:latin typeface="Georgia"/>
                <a:cs typeface="Georgia"/>
              </a:rPr>
              <a:t>dei</a:t>
            </a:r>
            <a:r>
              <a:rPr b="0" spc="-5" dirty="0">
                <a:latin typeface="Georgia"/>
                <a:cs typeface="Georgia"/>
              </a:rPr>
              <a:t> </a:t>
            </a:r>
            <a:r>
              <a:rPr b="0" spc="-10" dirty="0">
                <a:latin typeface="Georgia"/>
                <a:cs typeface="Georgia"/>
              </a:rPr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6639" y="1897760"/>
            <a:ext cx="2759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Ruolo</a:t>
            </a:r>
            <a:r>
              <a:rPr sz="1800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e doveri</a:t>
            </a:r>
            <a:r>
              <a:rPr sz="1800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i="1" dirty="0">
                <a:solidFill>
                  <a:schemeClr val="tx1"/>
                </a:solidFill>
                <a:latin typeface="Georgia"/>
                <a:cs typeface="Georgia"/>
              </a:rPr>
              <a:t>del </a:t>
            </a:r>
            <a:r>
              <a:rPr sz="1800" i="1" spc="-10" dirty="0">
                <a:solidFill>
                  <a:schemeClr val="tx1"/>
                </a:solidFill>
                <a:latin typeface="Georgia"/>
                <a:cs typeface="Georgia"/>
              </a:rPr>
              <a:t>revisore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4800" y="2307541"/>
            <a:ext cx="3818254" cy="378206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484"/>
              </a:spcBef>
            </a:pP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Cosa</a:t>
            </a:r>
            <a:r>
              <a:rPr sz="16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NON</a:t>
            </a:r>
            <a:r>
              <a:rPr sz="1600" b="1" i="1" spc="-3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è</a:t>
            </a:r>
            <a:r>
              <a:rPr sz="1600" b="1" i="1" spc="-2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un</a:t>
            </a:r>
            <a:r>
              <a:rPr sz="16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spc="-10" dirty="0">
                <a:solidFill>
                  <a:schemeClr val="tx1"/>
                </a:solidFill>
                <a:latin typeface="Georgia"/>
                <a:cs typeface="Georgia"/>
              </a:rPr>
              <a:t>revisore?</a:t>
            </a:r>
            <a:endParaRPr sz="16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13970" marR="5715" algn="ctr">
              <a:lnSpc>
                <a:spcPct val="100000"/>
              </a:lnSpc>
              <a:spcBef>
                <a:spcPts val="380"/>
              </a:spcBef>
            </a:pP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Il</a:t>
            </a:r>
            <a:r>
              <a:rPr sz="1600" i="1" spc="-3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soggetto</a:t>
            </a:r>
            <a:r>
              <a:rPr sz="1600" i="1" spc="-4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responsabile</a:t>
            </a:r>
            <a:r>
              <a:rPr sz="1600" i="1" spc="-1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della</a:t>
            </a:r>
            <a:r>
              <a:rPr sz="1600" i="1" spc="-4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tenuta</a:t>
            </a:r>
            <a:r>
              <a:rPr sz="1600" i="1" spc="-4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della contabilità</a:t>
            </a:r>
            <a:r>
              <a:rPr sz="1600" i="1" spc="-2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o</a:t>
            </a:r>
            <a:r>
              <a:rPr sz="1600" i="1" spc="-3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della</a:t>
            </a:r>
            <a:r>
              <a:rPr sz="1600" i="1" spc="-3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redazione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del</a:t>
            </a:r>
            <a:r>
              <a:rPr sz="1600" i="1" spc="-2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bilancio</a:t>
            </a:r>
            <a:endParaRPr sz="1600" dirty="0">
              <a:latin typeface="Georgia"/>
              <a:cs typeface="Georgia"/>
            </a:endParaRPr>
          </a:p>
          <a:p>
            <a:pPr marL="160020" marR="152400" algn="ctr">
              <a:lnSpc>
                <a:spcPct val="100000"/>
              </a:lnSpc>
              <a:spcBef>
                <a:spcPts val="390"/>
              </a:spcBef>
            </a:pP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Il</a:t>
            </a:r>
            <a:r>
              <a:rPr sz="1600" i="1" spc="-3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soggetto</a:t>
            </a:r>
            <a:r>
              <a:rPr sz="1600" i="1" spc="-3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responsabile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della</a:t>
            </a:r>
            <a:r>
              <a:rPr sz="1600" i="1" spc="-3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generale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conformità</a:t>
            </a:r>
            <a:r>
              <a:rPr sz="1600" i="1" spc="-4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alle</a:t>
            </a:r>
            <a:r>
              <a:rPr sz="1600" i="1" spc="-6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20" dirty="0">
                <a:solidFill>
                  <a:srgbClr val="888888"/>
                </a:solidFill>
                <a:latin typeface="Georgia"/>
                <a:cs typeface="Georgia"/>
              </a:rPr>
              <a:t>legge</a:t>
            </a:r>
            <a:endParaRPr sz="1600" dirty="0">
              <a:latin typeface="Georgia"/>
              <a:cs typeface="Georgia"/>
            </a:endParaRPr>
          </a:p>
          <a:p>
            <a:pPr marL="79375" marR="71755" algn="ctr">
              <a:lnSpc>
                <a:spcPct val="100000"/>
              </a:lnSpc>
              <a:spcBef>
                <a:spcPts val="380"/>
              </a:spcBef>
            </a:pP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Il</a:t>
            </a:r>
            <a:r>
              <a:rPr sz="1600" i="1" spc="-4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soggetto</a:t>
            </a:r>
            <a:r>
              <a:rPr sz="1600" i="1" spc="-5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responsabile</a:t>
            </a:r>
            <a:r>
              <a:rPr sz="1600" i="1" spc="-2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di</a:t>
            </a:r>
            <a:r>
              <a:rPr sz="1600" i="1" spc="-5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controllare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25" dirty="0">
                <a:solidFill>
                  <a:srgbClr val="888888"/>
                </a:solidFill>
                <a:latin typeface="Georgia"/>
                <a:cs typeface="Georgia"/>
              </a:rPr>
              <a:t>le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scelte</a:t>
            </a:r>
            <a:r>
              <a:rPr sz="1600" i="1" spc="-5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imprenditoriali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/</a:t>
            </a:r>
            <a:r>
              <a:rPr sz="1600" i="1" spc="-4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gestionali</a:t>
            </a:r>
            <a:r>
              <a:rPr sz="1600" i="1" spc="-3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degli amministratori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 nel</a:t>
            </a:r>
            <a:r>
              <a:rPr sz="1600" i="1" spc="-1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breve</a:t>
            </a:r>
            <a:r>
              <a:rPr sz="1600" i="1" spc="-3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e</a:t>
            </a:r>
            <a:r>
              <a:rPr sz="1600" i="1" spc="-4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nel</a:t>
            </a:r>
            <a:r>
              <a:rPr sz="1600" i="1" spc="-1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20" dirty="0">
                <a:solidFill>
                  <a:srgbClr val="888888"/>
                </a:solidFill>
                <a:latin typeface="Georgia"/>
                <a:cs typeface="Georgia"/>
              </a:rPr>
              <a:t>medio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termine</a:t>
            </a:r>
            <a:endParaRPr sz="1600" dirty="0"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  <a:spcBef>
                <a:spcPts val="390"/>
              </a:spcBef>
            </a:pP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Un</a:t>
            </a:r>
            <a:r>
              <a:rPr sz="1600" i="1" spc="-4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Giudice</a:t>
            </a:r>
            <a:r>
              <a:rPr sz="1600" i="1" spc="-3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o</a:t>
            </a:r>
            <a:r>
              <a:rPr sz="1600" i="1" spc="-4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altro</a:t>
            </a:r>
            <a:r>
              <a:rPr sz="1600" i="1" spc="-3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organo</a:t>
            </a:r>
            <a:r>
              <a:rPr sz="1600" i="1" spc="-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giurisdizionale</a:t>
            </a:r>
            <a:endParaRPr sz="1600" dirty="0">
              <a:latin typeface="Georgia"/>
              <a:cs typeface="Georgia"/>
            </a:endParaRPr>
          </a:p>
          <a:p>
            <a:pPr marL="20320" marR="12700" algn="ctr">
              <a:lnSpc>
                <a:spcPct val="100000"/>
              </a:lnSpc>
              <a:spcBef>
                <a:spcPts val="384"/>
              </a:spcBef>
            </a:pP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Un</a:t>
            </a:r>
            <a:r>
              <a:rPr sz="1600" i="1" spc="-5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poliziotto</a:t>
            </a:r>
            <a:r>
              <a:rPr sz="1600" i="1" spc="-3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o</a:t>
            </a:r>
            <a:r>
              <a:rPr sz="1600" i="1" spc="-5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altro</a:t>
            </a:r>
            <a:r>
              <a:rPr sz="1600" i="1" spc="-3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organo</a:t>
            </a:r>
            <a:r>
              <a:rPr sz="1600" i="1" spc="-1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con</a:t>
            </a:r>
            <a:r>
              <a:rPr sz="1600" i="1" spc="-2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poteri</a:t>
            </a:r>
            <a:r>
              <a:rPr sz="1600" i="1" spc="-4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25" dirty="0">
                <a:solidFill>
                  <a:srgbClr val="888888"/>
                </a:solidFill>
                <a:latin typeface="Georgia"/>
                <a:cs typeface="Georgia"/>
              </a:rPr>
              <a:t>ed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obblighi</a:t>
            </a:r>
            <a:r>
              <a:rPr sz="1600" i="1" spc="-3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di</a:t>
            </a:r>
            <a:r>
              <a:rPr sz="1600" i="1" spc="-40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indagine</a:t>
            </a:r>
            <a:endParaRPr sz="1600" dirty="0">
              <a:latin typeface="Georgia"/>
              <a:cs typeface="Georgia"/>
            </a:endParaRPr>
          </a:p>
          <a:p>
            <a:pPr marL="635" algn="ctr">
              <a:lnSpc>
                <a:spcPct val="100000"/>
              </a:lnSpc>
              <a:spcBef>
                <a:spcPts val="380"/>
              </a:spcBef>
            </a:pP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Un</a:t>
            </a:r>
            <a:r>
              <a:rPr sz="1600" i="1" spc="-5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Pubblico</a:t>
            </a:r>
            <a:r>
              <a:rPr sz="1600" i="1" spc="-4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Ministero</a:t>
            </a:r>
            <a:r>
              <a:rPr sz="1600" i="1" spc="-3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o</a:t>
            </a:r>
            <a:r>
              <a:rPr sz="1600" i="1" spc="-5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dirty="0">
                <a:solidFill>
                  <a:srgbClr val="888888"/>
                </a:solidFill>
                <a:latin typeface="Georgia"/>
                <a:cs typeface="Georgia"/>
              </a:rPr>
              <a:t>altro</a:t>
            </a:r>
            <a:r>
              <a:rPr sz="1600" i="1" spc="-45" dirty="0">
                <a:solidFill>
                  <a:srgbClr val="888888"/>
                </a:solidFill>
                <a:latin typeface="Georgia"/>
                <a:cs typeface="Georgia"/>
              </a:rPr>
              <a:t> </a:t>
            </a: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organo</a:t>
            </a:r>
            <a:endParaRPr sz="1600" dirty="0">
              <a:latin typeface="Georgia"/>
              <a:cs typeface="Georgia"/>
            </a:endParaRPr>
          </a:p>
          <a:p>
            <a:pPr marL="1270" algn="ctr">
              <a:lnSpc>
                <a:spcPct val="100000"/>
              </a:lnSpc>
              <a:spcBef>
                <a:spcPts val="5"/>
              </a:spcBef>
            </a:pPr>
            <a:r>
              <a:rPr sz="1600" i="1" spc="-10" dirty="0">
                <a:solidFill>
                  <a:srgbClr val="888888"/>
                </a:solidFill>
                <a:latin typeface="Georgia"/>
                <a:cs typeface="Georgia"/>
              </a:rPr>
              <a:t>inquirente</a:t>
            </a:r>
            <a:endParaRPr sz="1600" dirty="0">
              <a:latin typeface="Georgia"/>
              <a:cs typeface="Georg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87024" y="2309875"/>
            <a:ext cx="374142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Cosa</a:t>
            </a:r>
            <a:r>
              <a:rPr sz="1600" b="1" i="1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NON</a:t>
            </a:r>
            <a:r>
              <a:rPr sz="1600" b="1" i="1" spc="-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è</a:t>
            </a:r>
            <a:r>
              <a:rPr sz="1600" b="1" i="1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previsto</a:t>
            </a:r>
            <a:r>
              <a:rPr sz="1600" b="1" i="1" spc="-5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che</a:t>
            </a:r>
            <a:r>
              <a:rPr sz="1600" b="1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possa</a:t>
            </a:r>
            <a:r>
              <a:rPr sz="1600" b="1" i="1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spc="-20" dirty="0">
                <a:solidFill>
                  <a:schemeClr val="tx1"/>
                </a:solidFill>
                <a:latin typeface="Georgia"/>
                <a:cs typeface="Georgia"/>
              </a:rPr>
              <a:t>fare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un</a:t>
            </a:r>
            <a:r>
              <a:rPr sz="1600" b="1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revisore</a:t>
            </a:r>
            <a:r>
              <a:rPr sz="1600" b="1" i="1" spc="-5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nello</a:t>
            </a:r>
            <a:r>
              <a:rPr sz="1600" b="1" i="1" spc="-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spc="-10" dirty="0">
                <a:solidFill>
                  <a:schemeClr val="tx1"/>
                </a:solidFill>
                <a:latin typeface="Georgia"/>
                <a:cs typeface="Georgia"/>
              </a:rPr>
              <a:t>svolgimento</a:t>
            </a:r>
            <a:r>
              <a:rPr sz="1600" b="1" i="1" spc="-4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spc="-10" dirty="0">
                <a:solidFill>
                  <a:schemeClr val="tx1"/>
                </a:solidFill>
                <a:latin typeface="Georgia"/>
                <a:cs typeface="Georgia"/>
              </a:rPr>
              <a:t>della </a:t>
            </a:r>
            <a:r>
              <a:rPr sz="1600" b="1" i="1" dirty="0">
                <a:solidFill>
                  <a:schemeClr val="tx1"/>
                </a:solidFill>
                <a:latin typeface="Georgia"/>
                <a:cs typeface="Georgia"/>
              </a:rPr>
              <a:t>propria</a:t>
            </a:r>
            <a:r>
              <a:rPr sz="1600" b="1" i="1" spc="-5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600" b="1" i="1" spc="-10" dirty="0">
                <a:solidFill>
                  <a:schemeClr val="tx1"/>
                </a:solidFill>
                <a:latin typeface="Georgia"/>
                <a:cs typeface="Georgia"/>
              </a:rPr>
              <a:t>attività?</a:t>
            </a:r>
            <a:endParaRPr sz="16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43527" y="3157473"/>
            <a:ext cx="3828415" cy="322331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9375" marR="71755" indent="-342900" algn="ctr">
              <a:spcBef>
                <a:spcPts val="3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600" i="1" dirty="0">
                <a:solidFill>
                  <a:srgbClr val="888888"/>
                </a:solidFill>
                <a:latin typeface="Georgia"/>
              </a:rPr>
              <a:t>Sostituirsi ad Amministratori o Sindaci in caso di inerzia (es. convocare un’assemblea ex art. 2447 o chiedere il fallimento “in proprio”)</a:t>
            </a:r>
          </a:p>
          <a:p>
            <a:pPr marL="79375" marR="71755" indent="-342900" algn="ctr">
              <a:spcBef>
                <a:spcPts val="3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600" i="1" dirty="0">
                <a:solidFill>
                  <a:srgbClr val="888888"/>
                </a:solidFill>
                <a:latin typeface="Georgia"/>
              </a:rPr>
              <a:t>Partecipare alle riunioni del Consiglio di Amministrazione, del Collegio Sindacale o dell’assemblea</a:t>
            </a:r>
          </a:p>
          <a:p>
            <a:pPr marL="79375" marR="71755" indent="-342900" algn="ctr">
              <a:spcBef>
                <a:spcPts val="3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600" i="1" dirty="0">
                <a:solidFill>
                  <a:srgbClr val="888888"/>
                </a:solidFill>
                <a:latin typeface="Georgia"/>
              </a:rPr>
              <a:t>Dare garanzie su singole poste del bilancio</a:t>
            </a:r>
          </a:p>
          <a:p>
            <a:pPr marL="79375" marR="71755" indent="-342900" algn="ctr">
              <a:spcBef>
                <a:spcPts val="3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600" i="1" dirty="0">
                <a:solidFill>
                  <a:srgbClr val="888888"/>
                </a:solidFill>
                <a:latin typeface="Georgia"/>
              </a:rPr>
              <a:t>Dirimere controversie tra soci</a:t>
            </a:r>
          </a:p>
          <a:p>
            <a:pPr marL="79375" marR="71755" indent="-342900" algn="ctr">
              <a:spcBef>
                <a:spcPts val="3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600" i="1" dirty="0">
                <a:solidFill>
                  <a:srgbClr val="888888"/>
                </a:solidFill>
                <a:latin typeface="Georgia"/>
              </a:rPr>
              <a:t>Svolgere indagini comparabili a</a:t>
            </a:r>
          </a:p>
          <a:p>
            <a:pPr marL="79375" marR="71755" algn="ctr">
              <a:spcBef>
                <a:spcPts val="380"/>
              </a:spcBef>
            </a:pPr>
            <a:r>
              <a:rPr sz="1600" i="1" dirty="0">
                <a:solidFill>
                  <a:srgbClr val="888888"/>
                </a:solidFill>
                <a:latin typeface="Georgia"/>
              </a:rPr>
              <a:t>quelle delle Autorità di polizia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5838" y="6590792"/>
            <a:ext cx="2590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Formazione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Specialistica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Revisione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Legale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40" dirty="0"/>
              <a:t> </a:t>
            </a:r>
            <a:r>
              <a:rPr dirty="0"/>
              <a:t>legale</a:t>
            </a:r>
            <a:r>
              <a:rPr spc="-20" dirty="0"/>
              <a:t> </a:t>
            </a:r>
            <a:r>
              <a:rPr dirty="0"/>
              <a:t>dei</a:t>
            </a:r>
            <a:r>
              <a:rPr spc="-35" dirty="0"/>
              <a:t> </a:t>
            </a:r>
            <a:r>
              <a:rPr spc="-20" dirty="0"/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3322045"/>
            <a:ext cx="7150100" cy="2494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540">
              <a:lnSpc>
                <a:spcPct val="150000"/>
              </a:lnSpc>
              <a:spcBef>
                <a:spcPts val="95"/>
              </a:spcBef>
            </a:pP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3600" b="1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36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del</a:t>
            </a:r>
            <a:r>
              <a:rPr sz="3600" b="1" i="1" spc="-10" dirty="0">
                <a:solidFill>
                  <a:schemeClr val="tx1"/>
                </a:solidFill>
                <a:latin typeface="Georgia"/>
                <a:cs typeface="Georgia"/>
              </a:rPr>
              <a:t> revisore </a:t>
            </a: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legale:</a:t>
            </a:r>
            <a:r>
              <a:rPr sz="3600" b="1" i="1" spc="-3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civile,</a:t>
            </a:r>
            <a:r>
              <a:rPr sz="3600" b="1" i="1" spc="-6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chemeClr val="tx1"/>
                </a:solidFill>
                <a:latin typeface="Georgia"/>
                <a:cs typeface="Georgia"/>
              </a:rPr>
              <a:t>penale</a:t>
            </a:r>
            <a:r>
              <a:rPr sz="3600" b="1" i="1" spc="-4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3600" b="1" i="1" spc="-25" dirty="0">
                <a:solidFill>
                  <a:schemeClr val="tx1"/>
                </a:solidFill>
                <a:latin typeface="Georgia"/>
                <a:cs typeface="Georgia"/>
              </a:rPr>
              <a:t>ed </a:t>
            </a:r>
            <a:r>
              <a:rPr sz="3600" b="1" i="1" spc="-10" dirty="0">
                <a:solidFill>
                  <a:schemeClr val="tx1"/>
                </a:solidFill>
                <a:latin typeface="Georgia"/>
                <a:cs typeface="Georgia"/>
              </a:rPr>
              <a:t>amministrativa</a:t>
            </a:r>
            <a:endParaRPr sz="36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5838" y="6590792"/>
            <a:ext cx="2590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Formazione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Specialistica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Revisione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Legale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7271" rIns="0" bIns="0" rtlCol="0">
            <a:spAutoFit/>
          </a:bodyPr>
          <a:lstStyle/>
          <a:p>
            <a:pPr marL="120014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15" dirty="0"/>
              <a:t> </a:t>
            </a:r>
            <a:r>
              <a:rPr dirty="0"/>
              <a:t>revisione</a:t>
            </a:r>
            <a:r>
              <a:rPr spc="-10" dirty="0"/>
              <a:t> </a:t>
            </a:r>
            <a:r>
              <a:rPr dirty="0"/>
              <a:t>legale</a:t>
            </a:r>
            <a:r>
              <a:rPr spc="-20" dirty="0"/>
              <a:t> </a:t>
            </a:r>
            <a:r>
              <a:rPr dirty="0"/>
              <a:t>dei</a:t>
            </a:r>
            <a:r>
              <a:rPr spc="-10" dirty="0"/>
              <a:t> </a:t>
            </a:r>
            <a:r>
              <a:rPr spc="-20" dirty="0"/>
              <a:t>conti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2313" y="2086483"/>
            <a:ext cx="39319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I</a:t>
            </a:r>
            <a:r>
              <a:rPr sz="1800" b="1" i="1" spc="-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possibili titoli</a:t>
            </a:r>
            <a:r>
              <a:rPr sz="1800" b="1" i="1" spc="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di</a:t>
            </a:r>
            <a:r>
              <a:rPr sz="1800" b="1" i="1" spc="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2313" y="3071626"/>
            <a:ext cx="8208009" cy="25495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5100"/>
              </a:lnSpc>
              <a:spcBef>
                <a:spcPts val="95"/>
              </a:spcBef>
            </a:pPr>
            <a:r>
              <a:rPr sz="1600" dirty="0">
                <a:latin typeface="Georgia"/>
                <a:cs typeface="Georgia"/>
              </a:rPr>
              <a:t>In</a:t>
            </a:r>
            <a:r>
              <a:rPr sz="1600" spc="1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caso</a:t>
            </a:r>
            <a:r>
              <a:rPr sz="1600" spc="1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1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violazione</a:t>
            </a:r>
            <a:r>
              <a:rPr sz="1600" spc="1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dei</a:t>
            </a:r>
            <a:r>
              <a:rPr sz="1600" spc="1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propri</a:t>
            </a:r>
            <a:r>
              <a:rPr sz="1600" spc="1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doveri</a:t>
            </a:r>
            <a:r>
              <a:rPr sz="1600" spc="1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</a:t>
            </a:r>
            <a:r>
              <a:rPr sz="1600" spc="12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parte</a:t>
            </a:r>
            <a:r>
              <a:rPr sz="1600" spc="1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1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revisore</a:t>
            </a:r>
            <a:r>
              <a:rPr sz="1600" spc="1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legale</a:t>
            </a:r>
            <a:r>
              <a:rPr sz="1600" spc="1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nell’esercizio</a:t>
            </a:r>
            <a:r>
              <a:rPr sz="1600" spc="1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135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sue </a:t>
            </a:r>
            <a:r>
              <a:rPr sz="1600" dirty="0">
                <a:latin typeface="Georgia"/>
                <a:cs typeface="Georgia"/>
              </a:rPr>
              <a:t>attività</a:t>
            </a:r>
            <a:r>
              <a:rPr sz="1600" spc="3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3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Legge</a:t>
            </a:r>
            <a:r>
              <a:rPr sz="1600" spc="3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prevede</a:t>
            </a:r>
            <a:r>
              <a:rPr sz="1600" spc="4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delle</a:t>
            </a:r>
            <a:r>
              <a:rPr sz="1600" spc="3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conseguenze</a:t>
            </a:r>
            <a:r>
              <a:rPr sz="1600" spc="3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3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natura</a:t>
            </a:r>
            <a:r>
              <a:rPr sz="1600" spc="3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penale,</a:t>
            </a:r>
            <a:r>
              <a:rPr sz="1600" spc="3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civile</a:t>
            </a:r>
            <a:r>
              <a:rPr sz="1600" spc="3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38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amministrativa. </a:t>
            </a:r>
            <a:r>
              <a:rPr sz="1600" dirty="0">
                <a:latin typeface="Georgia"/>
                <a:cs typeface="Georgia"/>
              </a:rPr>
              <a:t>Pertanto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capo</a:t>
            </a:r>
            <a:r>
              <a:rPr sz="1600" spc="-5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revisore</a:t>
            </a:r>
            <a:r>
              <a:rPr sz="1600" spc="-3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legale</a:t>
            </a:r>
            <a:r>
              <a:rPr sz="1600" spc="-4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può</a:t>
            </a:r>
            <a:r>
              <a:rPr sz="1600" spc="-6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configurarsi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una</a:t>
            </a:r>
            <a:endParaRPr sz="1600">
              <a:latin typeface="Georgia"/>
              <a:cs typeface="Georgia"/>
            </a:endParaRPr>
          </a:p>
          <a:p>
            <a:pPr marL="2928620" marR="2919730" algn="ctr">
              <a:lnSpc>
                <a:spcPts val="4420"/>
              </a:lnSpc>
              <a:spcBef>
                <a:spcPts val="560"/>
              </a:spcBef>
            </a:pPr>
            <a:r>
              <a:rPr sz="1600" b="1" i="1" spc="-10" dirty="0">
                <a:solidFill>
                  <a:srgbClr val="C00000"/>
                </a:solidFill>
                <a:latin typeface="Georgia"/>
                <a:cs typeface="Georgia"/>
              </a:rPr>
              <a:t>Responsabilità</a:t>
            </a:r>
            <a:r>
              <a:rPr sz="1600" b="1" i="1" spc="-5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1600" b="1" i="1" spc="-10" dirty="0">
                <a:solidFill>
                  <a:srgbClr val="C00000"/>
                </a:solidFill>
                <a:latin typeface="Georgia"/>
                <a:cs typeface="Georgia"/>
              </a:rPr>
              <a:t>penale Responsabilità</a:t>
            </a:r>
            <a:r>
              <a:rPr sz="1600" b="1" i="1" spc="-5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1600" b="1" i="1" spc="-10" dirty="0">
                <a:solidFill>
                  <a:srgbClr val="C00000"/>
                </a:solidFill>
                <a:latin typeface="Georgia"/>
                <a:cs typeface="Georgia"/>
              </a:rPr>
              <a:t>civile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1700">
              <a:latin typeface="Georgia"/>
              <a:cs typeface="Georgia"/>
            </a:endParaRPr>
          </a:p>
          <a:p>
            <a:pPr marL="2540" algn="ctr">
              <a:lnSpc>
                <a:spcPct val="100000"/>
              </a:lnSpc>
            </a:pPr>
            <a:r>
              <a:rPr sz="1600" b="1" i="1" spc="-10" dirty="0">
                <a:solidFill>
                  <a:srgbClr val="C00000"/>
                </a:solidFill>
                <a:latin typeface="Georgia"/>
                <a:cs typeface="Georgia"/>
              </a:rPr>
              <a:t>Responsabilità</a:t>
            </a:r>
            <a:r>
              <a:rPr sz="1600" b="1" i="1" spc="-50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1600" b="1" i="1" dirty="0">
                <a:solidFill>
                  <a:srgbClr val="C00000"/>
                </a:solidFill>
                <a:latin typeface="Georgia"/>
                <a:cs typeface="Georgia"/>
              </a:rPr>
              <a:t>amministrativa</a:t>
            </a:r>
            <a:r>
              <a:rPr sz="1600" b="1" i="1" spc="-25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1600" b="1" i="1" spc="-10" dirty="0">
                <a:solidFill>
                  <a:srgbClr val="C00000"/>
                </a:solidFill>
                <a:latin typeface="Georgia"/>
                <a:cs typeface="Georgia"/>
              </a:rPr>
              <a:t>(vigilanza)</a:t>
            </a:r>
            <a:endParaRPr sz="16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5838" y="6590792"/>
            <a:ext cx="2590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Formazione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Specialistica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Revisione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Legale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65708" y="2339212"/>
            <a:ext cx="7214870" cy="3318510"/>
          </a:xfrm>
          <a:prstGeom prst="rect">
            <a:avLst/>
          </a:prstGeom>
        </p:spPr>
        <p:txBody>
          <a:bodyPr vert="horz" wrap="square" lIns="0" tIns="287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60"/>
              </a:spcBef>
            </a:pPr>
            <a:r>
              <a:rPr sz="3600" b="1" i="1" dirty="0">
                <a:latin typeface="Georgia"/>
                <a:cs typeface="Georgia"/>
              </a:rPr>
              <a:t>LA</a:t>
            </a:r>
            <a:r>
              <a:rPr sz="3600" b="1" i="1" spc="-55" dirty="0">
                <a:latin typeface="Georgia"/>
                <a:cs typeface="Georgia"/>
              </a:rPr>
              <a:t> </a:t>
            </a:r>
            <a:r>
              <a:rPr sz="3600" b="1" i="1" dirty="0">
                <a:latin typeface="Georgia"/>
                <a:cs typeface="Georgia"/>
              </a:rPr>
              <a:t>RESPONSABILITA’</a:t>
            </a:r>
            <a:r>
              <a:rPr sz="3600" b="1" i="1" spc="-20" dirty="0">
                <a:latin typeface="Georgia"/>
                <a:cs typeface="Georgia"/>
              </a:rPr>
              <a:t> </a:t>
            </a:r>
            <a:r>
              <a:rPr sz="3600" b="1" i="1" spc="-10" dirty="0">
                <a:latin typeface="Georgia"/>
                <a:cs typeface="Georgia"/>
              </a:rPr>
              <a:t>CIVILE</a:t>
            </a:r>
            <a:endParaRPr sz="3600" dirty="0">
              <a:latin typeface="Georgia"/>
              <a:cs typeface="Georgia"/>
            </a:endParaRPr>
          </a:p>
          <a:p>
            <a:pPr marL="544195" marR="270510" algn="ctr">
              <a:lnSpc>
                <a:spcPct val="150000"/>
              </a:lnSpc>
              <a:spcBef>
                <a:spcPts val="5"/>
              </a:spcBef>
            </a:pPr>
            <a:r>
              <a:rPr sz="3600" b="1" i="1" dirty="0">
                <a:solidFill>
                  <a:srgbClr val="C00000"/>
                </a:solidFill>
                <a:latin typeface="Georgia"/>
                <a:cs typeface="Georgia"/>
              </a:rPr>
              <a:t>responsabilità</a:t>
            </a:r>
            <a:r>
              <a:rPr sz="3600" b="1" i="1" spc="-30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rgbClr val="C00000"/>
                </a:solidFill>
                <a:latin typeface="Georgia"/>
                <a:cs typeface="Georgia"/>
              </a:rPr>
              <a:t>del</a:t>
            </a:r>
            <a:r>
              <a:rPr sz="3600" b="1" i="1" spc="-15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3600" b="1" i="1" spc="-10" dirty="0">
                <a:solidFill>
                  <a:srgbClr val="C00000"/>
                </a:solidFill>
                <a:latin typeface="Georgia"/>
                <a:cs typeface="Georgia"/>
              </a:rPr>
              <a:t>revisore </a:t>
            </a:r>
            <a:r>
              <a:rPr sz="3600" b="1" i="1" dirty="0">
                <a:solidFill>
                  <a:srgbClr val="C00000"/>
                </a:solidFill>
                <a:latin typeface="Georgia"/>
                <a:cs typeface="Georgia"/>
              </a:rPr>
              <a:t>legale:</a:t>
            </a:r>
            <a:r>
              <a:rPr sz="3600" b="1" i="1" spc="-35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rgbClr val="C00000"/>
                </a:solidFill>
                <a:latin typeface="Georgia"/>
                <a:cs typeface="Georgia"/>
              </a:rPr>
              <a:t>penale,</a:t>
            </a:r>
            <a:r>
              <a:rPr sz="3600" b="1" i="1" spc="-40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3600" b="1" i="1" dirty="0">
                <a:solidFill>
                  <a:srgbClr val="C00000"/>
                </a:solidFill>
                <a:latin typeface="Georgia"/>
                <a:cs typeface="Georgia"/>
              </a:rPr>
              <a:t>civile</a:t>
            </a:r>
            <a:r>
              <a:rPr sz="3600" b="1" i="1" spc="-65" dirty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r>
              <a:rPr sz="3600" b="1" i="1" spc="-25" dirty="0">
                <a:solidFill>
                  <a:srgbClr val="C00000"/>
                </a:solidFill>
                <a:latin typeface="Georgia"/>
                <a:cs typeface="Georgia"/>
              </a:rPr>
              <a:t>ed </a:t>
            </a:r>
            <a:r>
              <a:rPr sz="3600" b="1" i="1" spc="-10" dirty="0">
                <a:solidFill>
                  <a:srgbClr val="C00000"/>
                </a:solidFill>
                <a:latin typeface="Georgia"/>
                <a:cs typeface="Georgia"/>
              </a:rPr>
              <a:t>amministrativa</a:t>
            </a:r>
            <a:endParaRPr sz="3600" dirty="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5838" y="6590792"/>
            <a:ext cx="2590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Formazione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Specialistica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Revisione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Legale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7271" rIns="0" bIns="0" rtlCol="0">
            <a:spAutoFit/>
          </a:bodyPr>
          <a:lstStyle/>
          <a:p>
            <a:pPr marL="191770">
              <a:lnSpc>
                <a:spcPct val="100000"/>
              </a:lnSpc>
              <a:spcBef>
                <a:spcPts val="105"/>
              </a:spcBef>
            </a:pPr>
            <a:r>
              <a:rPr dirty="0"/>
              <a:t>La</a:t>
            </a:r>
            <a:r>
              <a:rPr spc="-35" dirty="0"/>
              <a:t> </a:t>
            </a:r>
            <a:r>
              <a:rPr dirty="0"/>
              <a:t>revisione</a:t>
            </a:r>
            <a:r>
              <a:rPr spc="-30" dirty="0"/>
              <a:t> </a:t>
            </a:r>
            <a:r>
              <a:rPr dirty="0"/>
              <a:t>legale</a:t>
            </a:r>
            <a:r>
              <a:rPr spc="-30" dirty="0"/>
              <a:t> </a:t>
            </a:r>
            <a:r>
              <a:rPr dirty="0"/>
              <a:t>dei</a:t>
            </a:r>
            <a:r>
              <a:rPr spc="-15" dirty="0"/>
              <a:t> </a:t>
            </a:r>
            <a:r>
              <a:rPr spc="-10" dirty="0"/>
              <a:t>conti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93662" y="2987675"/>
            <a:ext cx="7725409" cy="3220085"/>
            <a:chOff x="93662" y="2987675"/>
            <a:chExt cx="7725409" cy="3220085"/>
          </a:xfrm>
        </p:grpSpPr>
        <p:sp>
          <p:nvSpPr>
            <p:cNvPr id="5" name="object 5"/>
            <p:cNvSpPr/>
            <p:nvPr/>
          </p:nvSpPr>
          <p:spPr>
            <a:xfrm>
              <a:off x="100012" y="2994063"/>
              <a:ext cx="7712075" cy="640080"/>
            </a:xfrm>
            <a:custGeom>
              <a:avLst/>
              <a:gdLst/>
              <a:ahLst/>
              <a:cxnLst/>
              <a:rect l="l" t="t" r="r" b="b"/>
              <a:pathLst>
                <a:path w="7712075" h="640079">
                  <a:moveTo>
                    <a:pt x="7712075" y="0"/>
                  </a:moveTo>
                  <a:lnTo>
                    <a:pt x="0" y="0"/>
                  </a:lnTo>
                  <a:lnTo>
                    <a:pt x="0" y="640041"/>
                  </a:lnTo>
                  <a:lnTo>
                    <a:pt x="7712075" y="640041"/>
                  </a:lnTo>
                  <a:lnTo>
                    <a:pt x="7712075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0012" y="3634003"/>
              <a:ext cx="7712075" cy="2567305"/>
            </a:xfrm>
            <a:custGeom>
              <a:avLst/>
              <a:gdLst/>
              <a:ahLst/>
              <a:cxnLst/>
              <a:rect l="l" t="t" r="r" b="b"/>
              <a:pathLst>
                <a:path w="7712075" h="2567304">
                  <a:moveTo>
                    <a:pt x="7712075" y="0"/>
                  </a:moveTo>
                  <a:lnTo>
                    <a:pt x="0" y="0"/>
                  </a:lnTo>
                  <a:lnTo>
                    <a:pt x="0" y="2566797"/>
                  </a:lnTo>
                  <a:lnTo>
                    <a:pt x="7712075" y="2566797"/>
                  </a:lnTo>
                  <a:lnTo>
                    <a:pt x="77120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3662" y="3615055"/>
              <a:ext cx="7725409" cy="38100"/>
            </a:xfrm>
            <a:custGeom>
              <a:avLst/>
              <a:gdLst/>
              <a:ahLst/>
              <a:cxnLst/>
              <a:rect l="l" t="t" r="r" b="b"/>
              <a:pathLst>
                <a:path w="7725409" h="38100">
                  <a:moveTo>
                    <a:pt x="0" y="38100"/>
                  </a:moveTo>
                  <a:lnTo>
                    <a:pt x="7724838" y="38100"/>
                  </a:lnTo>
                  <a:lnTo>
                    <a:pt x="7724838" y="0"/>
                  </a:lnTo>
                  <a:lnTo>
                    <a:pt x="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3662" y="2987675"/>
              <a:ext cx="7725409" cy="3220085"/>
            </a:xfrm>
            <a:custGeom>
              <a:avLst/>
              <a:gdLst/>
              <a:ahLst/>
              <a:cxnLst/>
              <a:rect l="l" t="t" r="r" b="b"/>
              <a:pathLst>
                <a:path w="7725409" h="3220085">
                  <a:moveTo>
                    <a:pt x="6350" y="0"/>
                  </a:moveTo>
                  <a:lnTo>
                    <a:pt x="6350" y="3219475"/>
                  </a:lnTo>
                </a:path>
                <a:path w="7725409" h="3220085">
                  <a:moveTo>
                    <a:pt x="7718488" y="0"/>
                  </a:moveTo>
                  <a:lnTo>
                    <a:pt x="7718488" y="3219475"/>
                  </a:lnTo>
                </a:path>
                <a:path w="7725409" h="3220085">
                  <a:moveTo>
                    <a:pt x="0" y="6350"/>
                  </a:moveTo>
                  <a:lnTo>
                    <a:pt x="7724838" y="6350"/>
                  </a:lnTo>
                </a:path>
                <a:path w="7725409" h="3220085">
                  <a:moveTo>
                    <a:pt x="0" y="3213125"/>
                  </a:moveTo>
                  <a:lnTo>
                    <a:pt x="7724838" y="3213125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78714" y="2134099"/>
            <a:ext cx="6603365" cy="1483740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77470">
              <a:lnSpc>
                <a:spcPct val="100000"/>
              </a:lnSpc>
              <a:spcBef>
                <a:spcPts val="21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LA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CIVILE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77470">
              <a:lnSpc>
                <a:spcPct val="100000"/>
              </a:lnSpc>
              <a:spcBef>
                <a:spcPts val="110"/>
              </a:spcBef>
            </a:pP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Fonti</a:t>
            </a:r>
            <a:r>
              <a:rPr sz="1800" b="1" i="1" spc="-1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Legali della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responsabilità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dirty="0">
                <a:solidFill>
                  <a:schemeClr val="tx1"/>
                </a:solidFill>
                <a:latin typeface="Georgia"/>
                <a:cs typeface="Georgia"/>
              </a:rPr>
              <a:t>del</a:t>
            </a:r>
            <a:r>
              <a:rPr sz="1800" b="1" i="1" spc="-25" dirty="0">
                <a:solidFill>
                  <a:schemeClr val="tx1"/>
                </a:solidFill>
                <a:latin typeface="Georgia"/>
                <a:cs typeface="Georgia"/>
              </a:rPr>
              <a:t> </a:t>
            </a:r>
            <a:r>
              <a:rPr sz="1800" b="1" i="1" spc="-10" dirty="0">
                <a:solidFill>
                  <a:schemeClr val="tx1"/>
                </a:solidFill>
                <a:latin typeface="Georgia"/>
                <a:cs typeface="Georgia"/>
              </a:rPr>
              <a:t>revisore</a:t>
            </a:r>
            <a:endParaRPr sz="1800" dirty="0">
              <a:solidFill>
                <a:schemeClr val="tx1"/>
              </a:solidFill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1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12700" marR="5080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Ante</a:t>
            </a:r>
            <a:r>
              <a:rPr sz="1800" b="1" spc="-1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D.</a:t>
            </a:r>
            <a:r>
              <a:rPr sz="1800" b="1" spc="-1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Lgs.</a:t>
            </a:r>
            <a:r>
              <a:rPr sz="1800" b="1" spc="1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39/2010 tale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responsabilità</a:t>
            </a:r>
            <a:r>
              <a:rPr sz="1800" b="1" spc="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era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Georgia"/>
                <a:cs typeface="Georgia"/>
              </a:rPr>
              <a:t>disciplinata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dall’Articolo</a:t>
            </a:r>
            <a:r>
              <a:rPr sz="1800" b="1" spc="2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Georgia"/>
                <a:cs typeface="Georgia"/>
              </a:rPr>
              <a:t>2409-</a:t>
            </a:r>
            <a:r>
              <a:rPr sz="1800" b="1" i="1" dirty="0">
                <a:solidFill>
                  <a:srgbClr val="FFFFFF"/>
                </a:solidFill>
                <a:latin typeface="Georgia"/>
                <a:cs typeface="Georgia"/>
              </a:rPr>
              <a:t>sexies</a:t>
            </a:r>
            <a:r>
              <a:rPr sz="1800" b="1" i="1" spc="-2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codice</a:t>
            </a:r>
            <a:r>
              <a:rPr sz="1800" b="1" spc="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civile</a:t>
            </a:r>
            <a:r>
              <a:rPr sz="1800" b="1" spc="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(ora</a:t>
            </a:r>
            <a:r>
              <a:rPr sz="1800" b="1" spc="10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Georgia"/>
                <a:cs typeface="Georgia"/>
              </a:rPr>
              <a:t>abrogato)</a:t>
            </a:r>
            <a:endParaRPr sz="1800" dirty="0">
              <a:latin typeface="Georgia"/>
              <a:cs typeface="Georg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8714" y="3920997"/>
            <a:ext cx="7556500" cy="17583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2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responsabilità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civile</a:t>
            </a:r>
            <a:r>
              <a:rPr sz="1600" spc="2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27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revisore</a:t>
            </a:r>
            <a:r>
              <a:rPr sz="1600" spc="2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emerge</a:t>
            </a:r>
            <a:r>
              <a:rPr sz="1600" spc="2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</a:t>
            </a:r>
            <a:r>
              <a:rPr sz="1600" spc="27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un</a:t>
            </a:r>
            <a:r>
              <a:rPr sz="1600" spc="2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suo</a:t>
            </a:r>
            <a:r>
              <a:rPr sz="1600" spc="2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comportamento</a:t>
            </a:r>
            <a:r>
              <a:rPr sz="1600" spc="2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doloso</a:t>
            </a:r>
            <a:r>
              <a:rPr sz="1600" spc="275" dirty="0">
                <a:latin typeface="Georgia"/>
                <a:cs typeface="Georgia"/>
              </a:rPr>
              <a:t> </a:t>
            </a:r>
            <a:r>
              <a:rPr sz="1600" spc="-50" dirty="0">
                <a:latin typeface="Georgia"/>
                <a:cs typeface="Georgia"/>
              </a:rPr>
              <a:t>o </a:t>
            </a:r>
            <a:r>
              <a:rPr sz="1600" dirty="0">
                <a:latin typeface="Georgia"/>
                <a:cs typeface="Georgia"/>
              </a:rPr>
              <a:t>colposo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(negligenza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professionale)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 inadempienze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o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errori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una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gravità</a:t>
            </a:r>
            <a:r>
              <a:rPr sz="1600" spc="-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tale</a:t>
            </a:r>
            <a:r>
              <a:rPr sz="1600" spc="-5" dirty="0">
                <a:latin typeface="Georgia"/>
                <a:cs typeface="Georgia"/>
              </a:rPr>
              <a:t> </a:t>
            </a:r>
            <a:r>
              <a:rPr sz="1600" spc="-25" dirty="0">
                <a:latin typeface="Georgia"/>
                <a:cs typeface="Georgia"/>
              </a:rPr>
              <a:t>da </a:t>
            </a:r>
            <a:r>
              <a:rPr sz="1600" dirty="0">
                <a:latin typeface="Georgia"/>
                <a:cs typeface="Georgia"/>
              </a:rPr>
              <a:t>esercitare</a:t>
            </a:r>
            <a:r>
              <a:rPr sz="1600" spc="36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un</a:t>
            </a:r>
            <a:r>
              <a:rPr sz="1600" spc="36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significativo</a:t>
            </a:r>
            <a:r>
              <a:rPr sz="1600" spc="36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riflesso</a:t>
            </a:r>
            <a:r>
              <a:rPr sz="1600" spc="36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sul</a:t>
            </a:r>
            <a:r>
              <a:rPr sz="1600" spc="36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giudizio</a:t>
            </a:r>
            <a:r>
              <a:rPr sz="1600" spc="37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di</a:t>
            </a:r>
            <a:r>
              <a:rPr sz="1600" spc="355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revisione</a:t>
            </a:r>
            <a:r>
              <a:rPr sz="1600" spc="360" dirty="0">
                <a:latin typeface="Georgia"/>
                <a:cs typeface="Georgia"/>
              </a:rPr>
              <a:t>  </a:t>
            </a:r>
            <a:r>
              <a:rPr sz="1600" dirty="0">
                <a:latin typeface="Georgia"/>
                <a:cs typeface="Georgia"/>
              </a:rPr>
              <a:t>espresso</a:t>
            </a:r>
            <a:r>
              <a:rPr sz="1600" spc="360" dirty="0">
                <a:latin typeface="Georgia"/>
                <a:cs typeface="Georgia"/>
              </a:rPr>
              <a:t>  </a:t>
            </a:r>
            <a:r>
              <a:rPr sz="1600" spc="-25" dirty="0">
                <a:latin typeface="Georgia"/>
                <a:cs typeface="Georgia"/>
              </a:rPr>
              <a:t>e, </a:t>
            </a:r>
            <a:r>
              <a:rPr sz="1600" spc="-10" dirty="0">
                <a:latin typeface="Georgia"/>
                <a:cs typeface="Georgia"/>
              </a:rPr>
              <a:t>conseguentemente,</a:t>
            </a:r>
            <a:r>
              <a:rPr sz="1600" spc="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arrecare ad</a:t>
            </a:r>
            <a:r>
              <a:rPr sz="1600" spc="-3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altri</a:t>
            </a:r>
            <a:r>
              <a:rPr sz="1600" spc="-2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un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danno.</a:t>
            </a:r>
            <a:endParaRPr sz="16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550">
              <a:latin typeface="Georgia"/>
              <a:cs typeface="Georgia"/>
            </a:endParaRPr>
          </a:p>
          <a:p>
            <a:pPr marL="12700" marR="6350" algn="just">
              <a:lnSpc>
                <a:spcPct val="109400"/>
              </a:lnSpc>
            </a:pPr>
            <a:r>
              <a:rPr sz="1600" dirty="0">
                <a:latin typeface="Georgia"/>
                <a:cs typeface="Georgia"/>
              </a:rPr>
              <a:t>La</a:t>
            </a:r>
            <a:r>
              <a:rPr sz="1600" spc="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responsabilità</a:t>
            </a:r>
            <a:r>
              <a:rPr sz="1600" spc="10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revisore</a:t>
            </a:r>
            <a:r>
              <a:rPr sz="1600" spc="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in</a:t>
            </a:r>
            <a:r>
              <a:rPr sz="1600" spc="10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sede</a:t>
            </a:r>
            <a:r>
              <a:rPr sz="1600" spc="8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civile</a:t>
            </a:r>
            <a:r>
              <a:rPr sz="1600" spc="9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è</a:t>
            </a:r>
            <a:r>
              <a:rPr sz="1600" spc="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pertanto</a:t>
            </a:r>
            <a:r>
              <a:rPr sz="1600" spc="9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sanzionata</a:t>
            </a:r>
            <a:r>
              <a:rPr sz="1600" spc="110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con</a:t>
            </a:r>
            <a:r>
              <a:rPr sz="1600" spc="8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la</a:t>
            </a:r>
            <a:r>
              <a:rPr sz="1600" spc="90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condanna </a:t>
            </a:r>
            <a:r>
              <a:rPr sz="1600" dirty="0">
                <a:latin typeface="Georgia"/>
                <a:cs typeface="Georgia"/>
              </a:rPr>
              <a:t>al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risarcimento</a:t>
            </a:r>
            <a:r>
              <a:rPr sz="1600" spc="-1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del</a:t>
            </a:r>
            <a:r>
              <a:rPr sz="1600" spc="-45" dirty="0">
                <a:latin typeface="Georgia"/>
                <a:cs typeface="Georgia"/>
              </a:rPr>
              <a:t> </a:t>
            </a:r>
            <a:r>
              <a:rPr sz="1600" dirty="0">
                <a:latin typeface="Georgia"/>
                <a:cs typeface="Georgia"/>
              </a:rPr>
              <a:t>danno</a:t>
            </a:r>
            <a:r>
              <a:rPr sz="1600" spc="-25" dirty="0">
                <a:latin typeface="Georgia"/>
                <a:cs typeface="Georgia"/>
              </a:rPr>
              <a:t> </a:t>
            </a:r>
            <a:r>
              <a:rPr sz="1600" spc="-10" dirty="0">
                <a:latin typeface="Georgia"/>
                <a:cs typeface="Georgia"/>
              </a:rPr>
              <a:t>prodotto.</a:t>
            </a:r>
            <a:endParaRPr sz="16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ZMExtensions</vt:lpwstr>
  </property>
  <property fmtid="{D5CDD505-2E9C-101B-9397-08002B2CF9AE}" pid="3" name="SizeBefore">
    <vt:lpwstr>215406</vt:lpwstr>
  </property>
  <property fmtid="{D5CDD505-2E9C-101B-9397-08002B2CF9AE}" pid="4" name="OptimizationTime">
    <vt:lpwstr>20241121_1100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3693</Words>
  <Application>Microsoft Office PowerPoint</Application>
  <PresentationFormat>On-screen Show (4:3)</PresentationFormat>
  <Paragraphs>319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Georgia</vt:lpstr>
      <vt:lpstr>Times New Roman</vt:lpstr>
      <vt:lpstr>Wingdings</vt:lpstr>
      <vt:lpstr>Office Theme</vt:lpstr>
      <vt:lpstr>PowerPoint Presentation</vt:lpstr>
      <vt:lpstr>Agenda</vt:lpstr>
      <vt:lpstr>La revisione legale dei conti</vt:lpstr>
      <vt:lpstr>Responsabilità del revisore legale  Doveri del revisore legale</vt:lpstr>
      <vt:lpstr>La revisione legale dei conti</vt:lpstr>
      <vt:lpstr>La revisione legale dei conti</vt:lpstr>
      <vt:lpstr>La revisione legale dei conti</vt:lpstr>
      <vt:lpstr>PowerPoint Presentation</vt:lpstr>
      <vt:lpstr>La revisione legale dei conti</vt:lpstr>
      <vt:lpstr>La revisione legale dei conti</vt:lpstr>
      <vt:lpstr>La revisione legale dei conti</vt:lpstr>
      <vt:lpstr>La revisione legale dei conti</vt:lpstr>
      <vt:lpstr>La revisione legale dei conti</vt:lpstr>
      <vt:lpstr>La revisione legale dei conti</vt:lpstr>
      <vt:lpstr>LA RESPONSABILITA’ PENALE</vt:lpstr>
      <vt:lpstr>La revisione legale dei conti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LA RESPONSABILITA’ AMMINISTRATIVA responsabilità del revisore legale: penale, civile ed amministrativa</vt:lpstr>
      <vt:lpstr>La revisione legale dei conti</vt:lpstr>
      <vt:lpstr>La revisione legale dei conti</vt:lpstr>
      <vt:lpstr>La revisione legale dei conti</vt:lpstr>
      <vt:lpstr>La revisione legale dei conti</vt:lpstr>
      <vt:lpstr>La revisione legale dei conti</vt:lpstr>
      <vt:lpstr>La revisione legale dei conti</vt:lpstr>
      <vt:lpstr>La revisione legale dei conti</vt:lpstr>
      <vt:lpstr>PowerPoint Presentation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Il sistema dei controlli nelle società di capitali I poteri di controllo del MEF e della Consob</vt:lpstr>
      <vt:lpstr>Grazie per l’attenzione!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</dc:title>
  <dc:creator>Mario Bonelli</dc:creator>
  <cp:lastModifiedBy>Author</cp:lastModifiedBy>
  <cp:revision>7</cp:revision>
  <cp:lastPrinted>2022-12-13T07:16:07Z</cp:lastPrinted>
  <dcterms:created xsi:type="dcterms:W3CDTF">2022-12-05T15:18:49Z</dcterms:created>
  <dcterms:modified xsi:type="dcterms:W3CDTF">2024-11-04T08:36:59Z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2017-09-21T00:00:00Z</vt:filetime>
  </property>
  <property fmtid="{D5CDD505-2E9C-101B-9397-08002B2CF9AE}" pid="3" name="LastSaved">
    <vt:filetime>2022-12-05T00:00:00Z</vt:filetime>
  </property>
</Properties>
</file>