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46"/>
  </p:notesMasterIdLst>
  <p:handoutMasterIdLst>
    <p:handoutMasterId r:id="rId47"/>
  </p:handoutMasterIdLst>
  <p:sldIdLst>
    <p:sldId id="577" r:id="rId4"/>
    <p:sldId id="581" r:id="rId5"/>
    <p:sldId id="582" r:id="rId6"/>
    <p:sldId id="583" r:id="rId7"/>
    <p:sldId id="584" r:id="rId8"/>
    <p:sldId id="585" r:id="rId9"/>
    <p:sldId id="586" r:id="rId10"/>
    <p:sldId id="587" r:id="rId11"/>
    <p:sldId id="588" r:id="rId12"/>
    <p:sldId id="589" r:id="rId13"/>
    <p:sldId id="590" r:id="rId14"/>
    <p:sldId id="591" r:id="rId15"/>
    <p:sldId id="592" r:id="rId16"/>
    <p:sldId id="593" r:id="rId17"/>
    <p:sldId id="594" r:id="rId18"/>
    <p:sldId id="595" r:id="rId19"/>
    <p:sldId id="596" r:id="rId20"/>
    <p:sldId id="597" r:id="rId21"/>
    <p:sldId id="598" r:id="rId22"/>
    <p:sldId id="599" r:id="rId23"/>
    <p:sldId id="600" r:id="rId24"/>
    <p:sldId id="601" r:id="rId25"/>
    <p:sldId id="616" r:id="rId26"/>
    <p:sldId id="617" r:id="rId27"/>
    <p:sldId id="618" r:id="rId28"/>
    <p:sldId id="619" r:id="rId29"/>
    <p:sldId id="620" r:id="rId30"/>
    <p:sldId id="621" r:id="rId31"/>
    <p:sldId id="602" r:id="rId32"/>
    <p:sldId id="603" r:id="rId33"/>
    <p:sldId id="604" r:id="rId34"/>
    <p:sldId id="605" r:id="rId35"/>
    <p:sldId id="606" r:id="rId36"/>
    <p:sldId id="607" r:id="rId37"/>
    <p:sldId id="608" r:id="rId38"/>
    <p:sldId id="609" r:id="rId39"/>
    <p:sldId id="610" r:id="rId40"/>
    <p:sldId id="611" r:id="rId41"/>
    <p:sldId id="612" r:id="rId42"/>
    <p:sldId id="613" r:id="rId43"/>
    <p:sldId id="614" r:id="rId44"/>
    <p:sldId id="615" r:id="rId4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86" d="100"/>
          <a:sy n="86" d="100"/>
        </p:scale>
        <p:origin x="1248"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ED9FC729-6BF8-47D4-8338-FB3F109E5FE2}"/>
    <pc:docChg chg="modSld">
      <pc:chgData name="Giovanni Verde" userId="d5dc2423-7363-4f52-84c6-1508ec9f9656" providerId="ADAL" clId="{ED9FC729-6BF8-47D4-8338-FB3F109E5FE2}" dt="2023-11-27T11:25:33.412" v="6"/>
      <pc:docMkLst>
        <pc:docMk/>
      </pc:docMkLst>
      <pc:sldChg chg="modSp mod">
        <pc:chgData name="Giovanni Verde" userId="d5dc2423-7363-4f52-84c6-1508ec9f9656" providerId="ADAL" clId="{ED9FC729-6BF8-47D4-8338-FB3F109E5FE2}" dt="2023-11-27T11:25:33.412" v="6"/>
        <pc:sldMkLst>
          <pc:docMk/>
          <pc:sldMk cId="0" sldId="577"/>
        </pc:sldMkLst>
        <pc:spChg chg="mod">
          <ac:chgData name="Giovanni Verde" userId="d5dc2423-7363-4f52-84c6-1508ec9f9656" providerId="ADAL" clId="{ED9FC729-6BF8-47D4-8338-FB3F109E5FE2}" dt="2023-11-27T11:25:33.412" v="6"/>
          <ac:spMkLst>
            <pc:docMk/>
            <pc:sldMk cId="0" sldId="577"/>
            <ac:spMk id="9" creationId="{ECBB4E9B-3EF0-49C9-AB50-D7013E643D93}"/>
          </ac:spMkLst>
        </pc:spChg>
      </pc:sldChg>
    </pc:docChg>
  </pc:docChgLst>
  <pc:docChgLst>
    <pc:chgData name="Giovanni Verde" userId="d5dc2423-7363-4f52-84c6-1508ec9f9656" providerId="ADAL" clId="{6E722227-C4D2-4FCE-9EF4-4D630A940295}"/>
    <pc:docChg chg="modSld modNotesMaster modHandout">
      <pc:chgData name="Giovanni Verde" userId="d5dc2423-7363-4f52-84c6-1508ec9f9656" providerId="ADAL" clId="{6E722227-C4D2-4FCE-9EF4-4D630A940295}" dt="2022-12-02T12:49:09.863" v="3"/>
      <pc:docMkLst>
        <pc:docMk/>
      </pc:docMkLst>
      <pc:sldChg chg="modSp mod">
        <pc:chgData name="Giovanni Verde" userId="d5dc2423-7363-4f52-84c6-1508ec9f9656" providerId="ADAL" clId="{6E722227-C4D2-4FCE-9EF4-4D630A940295}" dt="2022-11-29T15:46:35.005" v="2" actId="20577"/>
        <pc:sldMkLst>
          <pc:docMk/>
          <pc:sldMk cId="0" sldId="577"/>
        </pc:sldMkLst>
        <pc:spChg chg="mod">
          <ac:chgData name="Giovanni Verde" userId="d5dc2423-7363-4f52-84c6-1508ec9f9656" providerId="ADAL" clId="{6E722227-C4D2-4FCE-9EF4-4D630A940295}" dt="2022-11-29T15:46:35.005" v="2" actId="20577"/>
          <ac:spMkLst>
            <pc:docMk/>
            <pc:sldMk cId="0" sldId="577"/>
            <ac:spMk id="9" creationId="{ECBB4E9B-3EF0-49C9-AB50-D7013E643D9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851699-4EBD-4973-81AE-893318BC6E2A}"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it-IT"/>
        </a:p>
      </dgm:t>
    </dgm:pt>
    <dgm:pt modelId="{DD04B1ED-52E2-4D21-B250-500E75C5AC59}">
      <dgm:prSet phldrT="[Testo]" custT="1"/>
      <dgm:spPr>
        <a:solidFill>
          <a:srgbClr val="E7E7E7"/>
        </a:solidFill>
      </dgm:spPr>
      <dgm:t>
        <a:bodyPr/>
        <a:lstStyle/>
        <a:p>
          <a:r>
            <a:rPr lang="it-IT" sz="1400" b="1" dirty="0">
              <a:solidFill>
                <a:srgbClr val="ED1A3B"/>
              </a:solidFill>
            </a:rPr>
            <a:t>ISA Italia 700  </a:t>
          </a:r>
          <a:r>
            <a:rPr lang="it-IT" sz="1400" dirty="0">
              <a:solidFill>
                <a:srgbClr val="404040"/>
              </a:solidFill>
            </a:rPr>
            <a:t>“Formazione del giudizio e relazione sul bilancio”</a:t>
          </a:r>
        </a:p>
      </dgm:t>
    </dgm:pt>
    <dgm:pt modelId="{F2A69C52-3939-471A-B6A3-01F732D02D7C}" type="parTrans" cxnId="{FEFEE2F3-BB32-4FC0-9549-5576D364180B}">
      <dgm:prSet/>
      <dgm:spPr/>
      <dgm:t>
        <a:bodyPr/>
        <a:lstStyle/>
        <a:p>
          <a:endParaRPr lang="it-IT"/>
        </a:p>
      </dgm:t>
    </dgm:pt>
    <dgm:pt modelId="{DF6B036B-CC98-453D-BA7F-28D2A6E57C2A}" type="sibTrans" cxnId="{FEFEE2F3-BB32-4FC0-9549-5576D364180B}">
      <dgm:prSet/>
      <dgm:spPr/>
      <dgm:t>
        <a:bodyPr/>
        <a:lstStyle/>
        <a:p>
          <a:endParaRPr lang="it-IT"/>
        </a:p>
      </dgm:t>
    </dgm:pt>
    <dgm:pt modelId="{ACB19C30-A7D1-4B9E-9D66-4CB99B823446}">
      <dgm:prSet phldrT="[Testo]" custT="1"/>
      <dgm:spPr>
        <a:solidFill>
          <a:srgbClr val="E7E7E7"/>
        </a:solidFill>
        <a:ln>
          <a:solidFill>
            <a:srgbClr val="E7E7E7"/>
          </a:solidFill>
        </a:ln>
      </dgm:spPr>
      <dgm:t>
        <a:bodyPr/>
        <a:lstStyle/>
        <a:p>
          <a:r>
            <a:rPr lang="it-IT" sz="1100" b="1" dirty="0">
              <a:solidFill>
                <a:srgbClr val="ED1A3B"/>
              </a:solidFill>
            </a:rPr>
            <a:t>ISA Italia 701 </a:t>
          </a:r>
          <a:r>
            <a:rPr lang="it-IT" sz="1100" dirty="0">
              <a:solidFill>
                <a:srgbClr val="404040"/>
              </a:solidFill>
            </a:rPr>
            <a:t>comunicazione degli aspetti chiave della revisione contabile nella relazione del revisore indipendente</a:t>
          </a:r>
        </a:p>
      </dgm:t>
    </dgm:pt>
    <dgm:pt modelId="{2EFED1D5-18A8-4A84-9BD7-6BFF8AA7E855}" type="parTrans" cxnId="{C16384AA-C894-4F7D-A7EC-4BA3827AB022}">
      <dgm:prSet/>
      <dgm:spPr/>
      <dgm:t>
        <a:bodyPr/>
        <a:lstStyle/>
        <a:p>
          <a:endParaRPr lang="it-IT"/>
        </a:p>
      </dgm:t>
    </dgm:pt>
    <dgm:pt modelId="{56A26F8B-DF71-41F2-B2C8-27D113237250}" type="sibTrans" cxnId="{C16384AA-C894-4F7D-A7EC-4BA3827AB022}">
      <dgm:prSet/>
      <dgm:spPr>
        <a:solidFill>
          <a:srgbClr val="404040"/>
        </a:solidFill>
      </dgm:spPr>
      <dgm:t>
        <a:bodyPr/>
        <a:lstStyle/>
        <a:p>
          <a:endParaRPr lang="it-IT"/>
        </a:p>
      </dgm:t>
    </dgm:pt>
    <dgm:pt modelId="{0415B125-9B7B-4C64-93BD-879CE00FBC0B}">
      <dgm:prSet phldrT="[Testo]" custT="1"/>
      <dgm:spPr>
        <a:solidFill>
          <a:srgbClr val="E7E7E7"/>
        </a:solidFill>
      </dgm:spPr>
      <dgm:t>
        <a:bodyPr/>
        <a:lstStyle/>
        <a:p>
          <a:pPr algn="ctr"/>
          <a:r>
            <a:rPr lang="it-IT" sz="1100" b="1" dirty="0">
              <a:solidFill>
                <a:srgbClr val="ED1A3B"/>
              </a:solidFill>
            </a:rPr>
            <a:t>ISA Italia 705 </a:t>
          </a:r>
          <a:r>
            <a:rPr lang="it-IT" sz="1100" dirty="0">
              <a:solidFill>
                <a:srgbClr val="404040"/>
              </a:solidFill>
            </a:rPr>
            <a:t>“Modifiche al giudizio nella relazione del revisore indipendente</a:t>
          </a:r>
          <a:r>
            <a:rPr lang="it-IT" sz="1100" dirty="0">
              <a:solidFill>
                <a:schemeClr val="tx1"/>
              </a:solidFill>
            </a:rPr>
            <a:t>”</a:t>
          </a:r>
        </a:p>
      </dgm:t>
    </dgm:pt>
    <dgm:pt modelId="{CD4D61B7-922F-4DA1-AA66-57658D60B49F}" type="parTrans" cxnId="{DF51BC2F-73B3-4DB5-8CCB-7E832C99BAAA}">
      <dgm:prSet/>
      <dgm:spPr/>
      <dgm:t>
        <a:bodyPr/>
        <a:lstStyle/>
        <a:p>
          <a:endParaRPr lang="it-IT"/>
        </a:p>
      </dgm:t>
    </dgm:pt>
    <dgm:pt modelId="{EA17AA42-F937-40F9-A610-9EC51CA2BF40}" type="sibTrans" cxnId="{DF51BC2F-73B3-4DB5-8CCB-7E832C99BAAA}">
      <dgm:prSet/>
      <dgm:spPr>
        <a:solidFill>
          <a:srgbClr val="404040"/>
        </a:solidFill>
      </dgm:spPr>
      <dgm:t>
        <a:bodyPr/>
        <a:lstStyle/>
        <a:p>
          <a:endParaRPr lang="it-IT"/>
        </a:p>
      </dgm:t>
    </dgm:pt>
    <dgm:pt modelId="{EA164EF2-7FAC-489D-8AB1-749715AC149B}">
      <dgm:prSet phldrT="[Testo]" custT="1"/>
      <dgm:spPr>
        <a:solidFill>
          <a:srgbClr val="E7E7E7"/>
        </a:solidFill>
      </dgm:spPr>
      <dgm:t>
        <a:bodyPr/>
        <a:lstStyle/>
        <a:p>
          <a:r>
            <a:rPr lang="it-IT" sz="1100" b="1" dirty="0">
              <a:solidFill>
                <a:srgbClr val="ED1A3B"/>
              </a:solidFill>
            </a:rPr>
            <a:t>ISA Italia 710 </a:t>
          </a:r>
        </a:p>
        <a:p>
          <a:r>
            <a:rPr lang="it-IT" sz="1100" b="0" dirty="0">
              <a:solidFill>
                <a:srgbClr val="404040"/>
              </a:solidFill>
            </a:rPr>
            <a:t>“Informazioni comparative – dati corrispondenti e bilancio comparativo”</a:t>
          </a:r>
        </a:p>
      </dgm:t>
    </dgm:pt>
    <dgm:pt modelId="{34ECBE56-8F3E-4CB0-945E-B387AB82C9FF}" type="parTrans" cxnId="{675F567A-D789-4FFA-9CF0-59C68CDF7C4E}">
      <dgm:prSet/>
      <dgm:spPr/>
      <dgm:t>
        <a:bodyPr/>
        <a:lstStyle/>
        <a:p>
          <a:endParaRPr lang="it-IT"/>
        </a:p>
      </dgm:t>
    </dgm:pt>
    <dgm:pt modelId="{945AB2FF-2F41-4EE0-915E-63C3584E0CCC}" type="sibTrans" cxnId="{675F567A-D789-4FFA-9CF0-59C68CDF7C4E}">
      <dgm:prSet/>
      <dgm:spPr>
        <a:solidFill>
          <a:srgbClr val="404040"/>
        </a:solidFill>
      </dgm:spPr>
      <dgm:t>
        <a:bodyPr/>
        <a:lstStyle/>
        <a:p>
          <a:endParaRPr lang="it-IT"/>
        </a:p>
      </dgm:t>
    </dgm:pt>
    <dgm:pt modelId="{44E6CACF-D0AC-4997-891E-88D8B9437EE4}">
      <dgm:prSet custT="1"/>
      <dgm:spPr>
        <a:solidFill>
          <a:srgbClr val="E7E7E7"/>
        </a:solidFill>
      </dgm:spPr>
      <dgm:t>
        <a:bodyPr/>
        <a:lstStyle/>
        <a:p>
          <a:r>
            <a:rPr lang="it-IT" sz="1100" b="1" dirty="0">
              <a:solidFill>
                <a:srgbClr val="ED1A3B"/>
              </a:solidFill>
            </a:rPr>
            <a:t>ISA Italia 706</a:t>
          </a:r>
          <a:endParaRPr lang="it-IT" sz="1100" dirty="0">
            <a:solidFill>
              <a:srgbClr val="ED1A3B"/>
            </a:solidFill>
          </a:endParaRPr>
        </a:p>
        <a:p>
          <a:r>
            <a:rPr lang="it-IT" sz="1100" dirty="0">
              <a:solidFill>
                <a:srgbClr val="404040"/>
              </a:solidFill>
            </a:rPr>
            <a:t>“Richiami d’informativa e paragrafi relativi ad altri aspetti nella relazione del revisore indipendente”</a:t>
          </a:r>
        </a:p>
      </dgm:t>
    </dgm:pt>
    <dgm:pt modelId="{10164229-7961-4F75-929D-DED6FA0E4114}" type="parTrans" cxnId="{8B717935-9726-4302-B92D-F708335DD28E}">
      <dgm:prSet/>
      <dgm:spPr/>
      <dgm:t>
        <a:bodyPr/>
        <a:lstStyle/>
        <a:p>
          <a:endParaRPr lang="it-IT"/>
        </a:p>
      </dgm:t>
    </dgm:pt>
    <dgm:pt modelId="{3979E7D8-A399-4167-9C26-A4261B8FC9EA}" type="sibTrans" cxnId="{8B717935-9726-4302-B92D-F708335DD28E}">
      <dgm:prSet/>
      <dgm:spPr>
        <a:solidFill>
          <a:srgbClr val="404040"/>
        </a:solidFill>
      </dgm:spPr>
      <dgm:t>
        <a:bodyPr/>
        <a:lstStyle/>
        <a:p>
          <a:endParaRPr lang="it-IT"/>
        </a:p>
      </dgm:t>
    </dgm:pt>
    <dgm:pt modelId="{D53B616A-0FC1-43F6-A6AB-EB5770769783}" type="pres">
      <dgm:prSet presAssocID="{E1851699-4EBD-4973-81AE-893318BC6E2A}" presName="Name0" presStyleCnt="0">
        <dgm:presLayoutVars>
          <dgm:chMax val="1"/>
          <dgm:dir/>
          <dgm:animLvl val="ctr"/>
          <dgm:resizeHandles val="exact"/>
        </dgm:presLayoutVars>
      </dgm:prSet>
      <dgm:spPr/>
    </dgm:pt>
    <dgm:pt modelId="{760D52FC-5B50-4A57-B7C4-FA1823DCD1FC}" type="pres">
      <dgm:prSet presAssocID="{DD04B1ED-52E2-4D21-B250-500E75C5AC59}" presName="centerShape" presStyleLbl="node0" presStyleIdx="0" presStyleCnt="1"/>
      <dgm:spPr/>
    </dgm:pt>
    <dgm:pt modelId="{DE5C69F9-BEE0-4393-981B-FD71BCDFD2E5}" type="pres">
      <dgm:prSet presAssocID="{ACB19C30-A7D1-4B9E-9D66-4CB99B823446}" presName="node" presStyleLbl="node1" presStyleIdx="0" presStyleCnt="4" custScaleX="195317" custRadScaleRad="100108" custRadScaleInc="-2336">
        <dgm:presLayoutVars>
          <dgm:bulletEnabled val="1"/>
        </dgm:presLayoutVars>
      </dgm:prSet>
      <dgm:spPr/>
    </dgm:pt>
    <dgm:pt modelId="{34C9936E-5E6E-4565-9448-F6CDA63A1FCD}" type="pres">
      <dgm:prSet presAssocID="{ACB19C30-A7D1-4B9E-9D66-4CB99B823446}" presName="dummy" presStyleCnt="0"/>
      <dgm:spPr/>
    </dgm:pt>
    <dgm:pt modelId="{53F35660-82BB-460E-B87F-8F8D5A8DF78E}" type="pres">
      <dgm:prSet presAssocID="{56A26F8B-DF71-41F2-B2C8-27D113237250}" presName="sibTrans" presStyleLbl="sibTrans2D1" presStyleIdx="0" presStyleCnt="4" custScaleX="138788" custLinFactNeighborX="-5128" custLinFactNeighborY="-3754"/>
      <dgm:spPr/>
    </dgm:pt>
    <dgm:pt modelId="{DE219D43-D2C3-4BEA-91B3-73EF17D7D5BF}" type="pres">
      <dgm:prSet presAssocID="{0415B125-9B7B-4C64-93BD-879CE00FBC0B}" presName="node" presStyleLbl="node1" presStyleIdx="1" presStyleCnt="4" custScaleX="179626" custScaleY="80501" custRadScaleRad="118435" custRadScaleInc="0">
        <dgm:presLayoutVars>
          <dgm:bulletEnabled val="1"/>
        </dgm:presLayoutVars>
      </dgm:prSet>
      <dgm:spPr/>
    </dgm:pt>
    <dgm:pt modelId="{1251EFB7-A354-461C-AEA2-E81B8C230B3B}" type="pres">
      <dgm:prSet presAssocID="{0415B125-9B7B-4C64-93BD-879CE00FBC0B}" presName="dummy" presStyleCnt="0"/>
      <dgm:spPr/>
    </dgm:pt>
    <dgm:pt modelId="{E69EA544-4E2D-4AE9-8655-66C20B9D867C}" type="pres">
      <dgm:prSet presAssocID="{EA17AA42-F937-40F9-A610-9EC51CA2BF40}" presName="sibTrans" presStyleLbl="sibTrans2D1" presStyleIdx="1" presStyleCnt="4" custLinFactNeighborX="11480" custLinFactNeighborY="6198"/>
      <dgm:spPr/>
    </dgm:pt>
    <dgm:pt modelId="{DB267D86-463C-435C-AF8D-7925B0CC56E5}" type="pres">
      <dgm:prSet presAssocID="{EA164EF2-7FAC-489D-8AB1-749715AC149B}" presName="node" presStyleLbl="node1" presStyleIdx="2" presStyleCnt="4" custScaleX="231211" custRadScaleRad="98133" custRadScaleInc="-2597">
        <dgm:presLayoutVars>
          <dgm:bulletEnabled val="1"/>
        </dgm:presLayoutVars>
      </dgm:prSet>
      <dgm:spPr/>
    </dgm:pt>
    <dgm:pt modelId="{EB0579DF-90EF-4B59-AD6C-07D4C1C9DACC}" type="pres">
      <dgm:prSet presAssocID="{EA164EF2-7FAC-489D-8AB1-749715AC149B}" presName="dummy" presStyleCnt="0"/>
      <dgm:spPr/>
    </dgm:pt>
    <dgm:pt modelId="{A0C9D21C-0FD1-4B13-A98F-BA461C7A5ED8}" type="pres">
      <dgm:prSet presAssocID="{945AB2FF-2F41-4EE0-915E-63C3584E0CCC}" presName="sibTrans" presStyleLbl="sibTrans2D1" presStyleIdx="2" presStyleCnt="4" custLinFactNeighborX="-10343" custLinFactNeighborY="4474"/>
      <dgm:spPr/>
    </dgm:pt>
    <dgm:pt modelId="{679912E5-0AF5-420E-A75D-A62DCC3DABD2}" type="pres">
      <dgm:prSet presAssocID="{44E6CACF-D0AC-4997-891E-88D8B9437EE4}" presName="node" presStyleLbl="node1" presStyleIdx="3" presStyleCnt="4" custScaleX="203222" custScaleY="75041" custRadScaleRad="126275">
        <dgm:presLayoutVars>
          <dgm:bulletEnabled val="1"/>
        </dgm:presLayoutVars>
      </dgm:prSet>
      <dgm:spPr/>
    </dgm:pt>
    <dgm:pt modelId="{3F1E5DED-A5BF-4F4C-A9E1-9474DAF9057A}" type="pres">
      <dgm:prSet presAssocID="{44E6CACF-D0AC-4997-891E-88D8B9437EE4}" presName="dummy" presStyleCnt="0"/>
      <dgm:spPr/>
    </dgm:pt>
    <dgm:pt modelId="{52FDE4BA-C5EC-4604-92A2-84F4B8737DE5}" type="pres">
      <dgm:prSet presAssocID="{3979E7D8-A399-4167-9C26-A4261B8FC9EA}" presName="sibTrans" presStyleLbl="sibTrans2D1" presStyleIdx="3" presStyleCnt="4" custLinFactNeighborX="-12284" custLinFactNeighborY="-2423"/>
      <dgm:spPr/>
    </dgm:pt>
  </dgm:ptLst>
  <dgm:cxnLst>
    <dgm:cxn modelId="{178D6F07-E60F-4F5D-A3CF-51496B91F8A2}" type="presOf" srcId="{EA164EF2-7FAC-489D-8AB1-749715AC149B}" destId="{DB267D86-463C-435C-AF8D-7925B0CC56E5}" srcOrd="0" destOrd="0" presId="urn:microsoft.com/office/officeart/2005/8/layout/radial6"/>
    <dgm:cxn modelId="{54B33E1A-224E-47F5-93C6-CA031ECE5BD6}" type="presOf" srcId="{0415B125-9B7B-4C64-93BD-879CE00FBC0B}" destId="{DE219D43-D2C3-4BEA-91B3-73EF17D7D5BF}" srcOrd="0" destOrd="0" presId="urn:microsoft.com/office/officeart/2005/8/layout/radial6"/>
    <dgm:cxn modelId="{DF51BC2F-73B3-4DB5-8CCB-7E832C99BAAA}" srcId="{DD04B1ED-52E2-4D21-B250-500E75C5AC59}" destId="{0415B125-9B7B-4C64-93BD-879CE00FBC0B}" srcOrd="1" destOrd="0" parTransId="{CD4D61B7-922F-4DA1-AA66-57658D60B49F}" sibTransId="{EA17AA42-F937-40F9-A610-9EC51CA2BF40}"/>
    <dgm:cxn modelId="{8B717935-9726-4302-B92D-F708335DD28E}" srcId="{DD04B1ED-52E2-4D21-B250-500E75C5AC59}" destId="{44E6CACF-D0AC-4997-891E-88D8B9437EE4}" srcOrd="3" destOrd="0" parTransId="{10164229-7961-4F75-929D-DED6FA0E4114}" sibTransId="{3979E7D8-A399-4167-9C26-A4261B8FC9EA}"/>
    <dgm:cxn modelId="{675F567A-D789-4FFA-9CF0-59C68CDF7C4E}" srcId="{DD04B1ED-52E2-4D21-B250-500E75C5AC59}" destId="{EA164EF2-7FAC-489D-8AB1-749715AC149B}" srcOrd="2" destOrd="0" parTransId="{34ECBE56-8F3E-4CB0-945E-B387AB82C9FF}" sibTransId="{945AB2FF-2F41-4EE0-915E-63C3584E0CCC}"/>
    <dgm:cxn modelId="{40A8AA5A-64FD-4A73-BB54-8E7BB57FF901}" type="presOf" srcId="{44E6CACF-D0AC-4997-891E-88D8B9437EE4}" destId="{679912E5-0AF5-420E-A75D-A62DCC3DABD2}" srcOrd="0" destOrd="0" presId="urn:microsoft.com/office/officeart/2005/8/layout/radial6"/>
    <dgm:cxn modelId="{040B317B-8D51-4A10-8643-FA9CC0DA5F49}" type="presOf" srcId="{ACB19C30-A7D1-4B9E-9D66-4CB99B823446}" destId="{DE5C69F9-BEE0-4393-981B-FD71BCDFD2E5}" srcOrd="0" destOrd="0" presId="urn:microsoft.com/office/officeart/2005/8/layout/radial6"/>
    <dgm:cxn modelId="{46B3C87B-3CB5-49DA-9259-BDC185078F12}" type="presOf" srcId="{56A26F8B-DF71-41F2-B2C8-27D113237250}" destId="{53F35660-82BB-460E-B87F-8F8D5A8DF78E}" srcOrd="0" destOrd="0" presId="urn:microsoft.com/office/officeart/2005/8/layout/radial6"/>
    <dgm:cxn modelId="{6C39D78F-3D2C-443C-ABD2-37D0D4BA8EAF}" type="presOf" srcId="{3979E7D8-A399-4167-9C26-A4261B8FC9EA}" destId="{52FDE4BA-C5EC-4604-92A2-84F4B8737DE5}" srcOrd="0" destOrd="0" presId="urn:microsoft.com/office/officeart/2005/8/layout/radial6"/>
    <dgm:cxn modelId="{C16384AA-C894-4F7D-A7EC-4BA3827AB022}" srcId="{DD04B1ED-52E2-4D21-B250-500E75C5AC59}" destId="{ACB19C30-A7D1-4B9E-9D66-4CB99B823446}" srcOrd="0" destOrd="0" parTransId="{2EFED1D5-18A8-4A84-9BD7-6BFF8AA7E855}" sibTransId="{56A26F8B-DF71-41F2-B2C8-27D113237250}"/>
    <dgm:cxn modelId="{3FACBFAB-86C6-4B4A-B4DF-29F417A45F16}" type="presOf" srcId="{EA17AA42-F937-40F9-A610-9EC51CA2BF40}" destId="{E69EA544-4E2D-4AE9-8655-66C20B9D867C}" srcOrd="0" destOrd="0" presId="urn:microsoft.com/office/officeart/2005/8/layout/radial6"/>
    <dgm:cxn modelId="{E8E405B0-468C-4333-9018-B8E6753FDC03}" type="presOf" srcId="{DD04B1ED-52E2-4D21-B250-500E75C5AC59}" destId="{760D52FC-5B50-4A57-B7C4-FA1823DCD1FC}" srcOrd="0" destOrd="0" presId="urn:microsoft.com/office/officeart/2005/8/layout/radial6"/>
    <dgm:cxn modelId="{7BC321BD-F98F-452A-9A7C-F67F14DBAE6A}" type="presOf" srcId="{945AB2FF-2F41-4EE0-915E-63C3584E0CCC}" destId="{A0C9D21C-0FD1-4B13-A98F-BA461C7A5ED8}" srcOrd="0" destOrd="0" presId="urn:microsoft.com/office/officeart/2005/8/layout/radial6"/>
    <dgm:cxn modelId="{305501C1-770A-40D3-99A5-E07ED182C98E}" type="presOf" srcId="{E1851699-4EBD-4973-81AE-893318BC6E2A}" destId="{D53B616A-0FC1-43F6-A6AB-EB5770769783}" srcOrd="0" destOrd="0" presId="urn:microsoft.com/office/officeart/2005/8/layout/radial6"/>
    <dgm:cxn modelId="{FEFEE2F3-BB32-4FC0-9549-5576D364180B}" srcId="{E1851699-4EBD-4973-81AE-893318BC6E2A}" destId="{DD04B1ED-52E2-4D21-B250-500E75C5AC59}" srcOrd="0" destOrd="0" parTransId="{F2A69C52-3939-471A-B6A3-01F732D02D7C}" sibTransId="{DF6B036B-CC98-453D-BA7F-28D2A6E57C2A}"/>
    <dgm:cxn modelId="{3316D8B0-0012-4295-BFE8-8B0C38B7DF71}" type="presParOf" srcId="{D53B616A-0FC1-43F6-A6AB-EB5770769783}" destId="{760D52FC-5B50-4A57-B7C4-FA1823DCD1FC}" srcOrd="0" destOrd="0" presId="urn:microsoft.com/office/officeart/2005/8/layout/radial6"/>
    <dgm:cxn modelId="{CB6D2FB0-1BE1-4D17-B736-5C42A8503362}" type="presParOf" srcId="{D53B616A-0FC1-43F6-A6AB-EB5770769783}" destId="{DE5C69F9-BEE0-4393-981B-FD71BCDFD2E5}" srcOrd="1" destOrd="0" presId="urn:microsoft.com/office/officeart/2005/8/layout/radial6"/>
    <dgm:cxn modelId="{E717EE9A-A8D4-41E8-BC44-F234770E991A}" type="presParOf" srcId="{D53B616A-0FC1-43F6-A6AB-EB5770769783}" destId="{34C9936E-5E6E-4565-9448-F6CDA63A1FCD}" srcOrd="2" destOrd="0" presId="urn:microsoft.com/office/officeart/2005/8/layout/radial6"/>
    <dgm:cxn modelId="{FBDC23F6-4EA3-42BD-B5A7-A0F2E6CD46FD}" type="presParOf" srcId="{D53B616A-0FC1-43F6-A6AB-EB5770769783}" destId="{53F35660-82BB-460E-B87F-8F8D5A8DF78E}" srcOrd="3" destOrd="0" presId="urn:microsoft.com/office/officeart/2005/8/layout/radial6"/>
    <dgm:cxn modelId="{521FCEC3-D512-4161-8E25-A8D98E357CD8}" type="presParOf" srcId="{D53B616A-0FC1-43F6-A6AB-EB5770769783}" destId="{DE219D43-D2C3-4BEA-91B3-73EF17D7D5BF}" srcOrd="4" destOrd="0" presId="urn:microsoft.com/office/officeart/2005/8/layout/radial6"/>
    <dgm:cxn modelId="{49CF35DC-94E8-4EF3-AFAF-C9C82C284BCD}" type="presParOf" srcId="{D53B616A-0FC1-43F6-A6AB-EB5770769783}" destId="{1251EFB7-A354-461C-AEA2-E81B8C230B3B}" srcOrd="5" destOrd="0" presId="urn:microsoft.com/office/officeart/2005/8/layout/radial6"/>
    <dgm:cxn modelId="{E082DB16-2190-41F0-B3B1-7AFDE5053D13}" type="presParOf" srcId="{D53B616A-0FC1-43F6-A6AB-EB5770769783}" destId="{E69EA544-4E2D-4AE9-8655-66C20B9D867C}" srcOrd="6" destOrd="0" presId="urn:microsoft.com/office/officeart/2005/8/layout/radial6"/>
    <dgm:cxn modelId="{0F7A3685-1B65-49AB-AF29-0994D15532CB}" type="presParOf" srcId="{D53B616A-0FC1-43F6-A6AB-EB5770769783}" destId="{DB267D86-463C-435C-AF8D-7925B0CC56E5}" srcOrd="7" destOrd="0" presId="urn:microsoft.com/office/officeart/2005/8/layout/radial6"/>
    <dgm:cxn modelId="{4896AD8D-31A1-48A5-B76D-5061264599FE}" type="presParOf" srcId="{D53B616A-0FC1-43F6-A6AB-EB5770769783}" destId="{EB0579DF-90EF-4B59-AD6C-07D4C1C9DACC}" srcOrd="8" destOrd="0" presId="urn:microsoft.com/office/officeart/2005/8/layout/radial6"/>
    <dgm:cxn modelId="{4165743F-9811-4312-9850-EEDB4E1FBECB}" type="presParOf" srcId="{D53B616A-0FC1-43F6-A6AB-EB5770769783}" destId="{A0C9D21C-0FD1-4B13-A98F-BA461C7A5ED8}" srcOrd="9" destOrd="0" presId="urn:microsoft.com/office/officeart/2005/8/layout/radial6"/>
    <dgm:cxn modelId="{22A49682-1398-40D5-8EF6-0017854685B3}" type="presParOf" srcId="{D53B616A-0FC1-43F6-A6AB-EB5770769783}" destId="{679912E5-0AF5-420E-A75D-A62DCC3DABD2}" srcOrd="10" destOrd="0" presId="urn:microsoft.com/office/officeart/2005/8/layout/radial6"/>
    <dgm:cxn modelId="{309E70FA-6EDD-4235-B30B-903F450A13BB}" type="presParOf" srcId="{D53B616A-0FC1-43F6-A6AB-EB5770769783}" destId="{3F1E5DED-A5BF-4F4C-A9E1-9474DAF9057A}" srcOrd="11" destOrd="0" presId="urn:microsoft.com/office/officeart/2005/8/layout/radial6"/>
    <dgm:cxn modelId="{E48DEC21-DF74-4ECD-A31D-CB76315F67BE}" type="presParOf" srcId="{D53B616A-0FC1-43F6-A6AB-EB5770769783}" destId="{52FDE4BA-C5EC-4604-92A2-84F4B8737DE5}"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B5B0E2-DFDA-4FFA-8E9B-A122CEBD41A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it-IT"/>
        </a:p>
      </dgm:t>
    </dgm:pt>
    <dgm:pt modelId="{482A67FB-1448-4EB9-A6D2-947920B5DBC1}">
      <dgm:prSet phldrT="[Testo]" custT="1"/>
      <dgm:spPr>
        <a:solidFill>
          <a:schemeClr val="accent2"/>
        </a:solidFill>
      </dgm:spPr>
      <dgm:t>
        <a:bodyPr/>
        <a:lstStyle/>
        <a:p>
          <a:r>
            <a:rPr lang="it-IT" sz="1400" b="1" dirty="0">
              <a:solidFill>
                <a:schemeClr val="bg1"/>
              </a:solidFill>
            </a:rPr>
            <a:t>Sì</a:t>
          </a:r>
        </a:p>
      </dgm:t>
    </dgm:pt>
    <dgm:pt modelId="{49AD9B1E-01C4-488D-A998-32A3BF57A785}" type="parTrans" cxnId="{575597DD-DC4F-49BB-8ECE-D555E4547F95}">
      <dgm:prSet/>
      <dgm:spPr/>
      <dgm:t>
        <a:bodyPr/>
        <a:lstStyle/>
        <a:p>
          <a:endParaRPr lang="it-IT" sz="1200"/>
        </a:p>
      </dgm:t>
    </dgm:pt>
    <dgm:pt modelId="{9C6D3F2F-9973-4106-9EC6-C7BF871A87A3}" type="sibTrans" cxnId="{575597DD-DC4F-49BB-8ECE-D555E4547F95}">
      <dgm:prSet/>
      <dgm:spPr/>
      <dgm:t>
        <a:bodyPr/>
        <a:lstStyle/>
        <a:p>
          <a:endParaRPr lang="it-IT" sz="1200"/>
        </a:p>
      </dgm:t>
    </dgm:pt>
    <dgm:pt modelId="{B16F64E5-76AB-4009-9975-270DE6DC3FCA}">
      <dgm:prSet phldrT="[Testo]" custT="1"/>
      <dgm:spPr>
        <a:solidFill>
          <a:schemeClr val="accent2">
            <a:lumMod val="40000"/>
            <a:lumOff val="60000"/>
            <a:alpha val="90000"/>
          </a:schemeClr>
        </a:solidFill>
        <a:ln>
          <a:solidFill>
            <a:schemeClr val="accent2">
              <a:lumMod val="40000"/>
              <a:lumOff val="60000"/>
              <a:alpha val="90000"/>
            </a:schemeClr>
          </a:solidFill>
        </a:ln>
      </dgm:spPr>
      <dgm:t>
        <a:bodyPr/>
        <a:lstStyle/>
        <a:p>
          <a:r>
            <a:rPr lang="it-IT" sz="1200" dirty="0">
              <a:solidFill>
                <a:schemeClr val="tx1"/>
              </a:solidFill>
            </a:rPr>
            <a:t>Verificare l’avvenuta correzione</a:t>
          </a:r>
        </a:p>
      </dgm:t>
    </dgm:pt>
    <dgm:pt modelId="{2084D356-0D2A-4C1C-AA2B-0A5397B4D8DD}" type="parTrans" cxnId="{AF8E3553-11FB-46FC-BF67-EE9A3752A485}">
      <dgm:prSet>
        <dgm:style>
          <a:lnRef idx="2">
            <a:schemeClr val="accent2"/>
          </a:lnRef>
          <a:fillRef idx="0">
            <a:schemeClr val="accent2"/>
          </a:fillRef>
          <a:effectRef idx="1">
            <a:schemeClr val="accent2"/>
          </a:effectRef>
          <a:fontRef idx="minor">
            <a:schemeClr val="tx1"/>
          </a:fontRef>
        </dgm:style>
      </dgm:prSet>
      <dgm:spPr/>
      <dgm:t>
        <a:bodyPr/>
        <a:lstStyle/>
        <a:p>
          <a:endParaRPr lang="it-IT" sz="1200"/>
        </a:p>
      </dgm:t>
    </dgm:pt>
    <dgm:pt modelId="{BBD57D3E-E670-42D7-ADFC-65A7E8E5F91B}" type="sibTrans" cxnId="{AF8E3553-11FB-46FC-BF67-EE9A3752A485}">
      <dgm:prSet/>
      <dgm:spPr/>
      <dgm:t>
        <a:bodyPr/>
        <a:lstStyle/>
        <a:p>
          <a:endParaRPr lang="it-IT" sz="1200"/>
        </a:p>
      </dgm:t>
    </dgm:pt>
    <dgm:pt modelId="{D81D6F0E-CF29-46AA-ADF4-00286C1BF488}">
      <dgm:prSet phldrT="[Testo]" custT="1"/>
      <dgm:spPr>
        <a:solidFill>
          <a:schemeClr val="accent2"/>
        </a:solidFill>
      </dgm:spPr>
      <dgm:t>
        <a:bodyPr/>
        <a:lstStyle/>
        <a:p>
          <a:r>
            <a:rPr lang="it-IT" sz="1400" b="1" dirty="0">
              <a:solidFill>
                <a:schemeClr val="bg1"/>
              </a:solidFill>
            </a:rPr>
            <a:t>No</a:t>
          </a:r>
        </a:p>
      </dgm:t>
    </dgm:pt>
    <dgm:pt modelId="{B2F4C794-11CA-405A-8A9F-6854739A3D1A}" type="parTrans" cxnId="{7F3F6BE4-E5B7-40A9-B023-BB5A61B97971}">
      <dgm:prSet/>
      <dgm:spPr/>
      <dgm:t>
        <a:bodyPr/>
        <a:lstStyle/>
        <a:p>
          <a:endParaRPr lang="it-IT" sz="1200"/>
        </a:p>
      </dgm:t>
    </dgm:pt>
    <dgm:pt modelId="{47276B0A-145C-4679-A094-4AE93C032591}" type="sibTrans" cxnId="{7F3F6BE4-E5B7-40A9-B023-BB5A61B97971}">
      <dgm:prSet/>
      <dgm:spPr/>
      <dgm:t>
        <a:bodyPr/>
        <a:lstStyle/>
        <a:p>
          <a:endParaRPr lang="it-IT" sz="1200"/>
        </a:p>
      </dgm:t>
    </dgm:pt>
    <dgm:pt modelId="{F7FCEEC2-CEC7-43B8-8163-434CBF8D98A3}">
      <dgm:prSet phldrT="[Testo]" custT="1"/>
      <dgm:spPr>
        <a:solidFill>
          <a:schemeClr val="accent2">
            <a:lumMod val="40000"/>
            <a:lumOff val="60000"/>
            <a:alpha val="90000"/>
          </a:schemeClr>
        </a:solidFill>
        <a:ln>
          <a:solidFill>
            <a:schemeClr val="accent2">
              <a:lumMod val="40000"/>
              <a:lumOff val="60000"/>
              <a:alpha val="90000"/>
            </a:schemeClr>
          </a:solidFill>
        </a:ln>
      </dgm:spPr>
      <dgm:t>
        <a:bodyPr/>
        <a:lstStyle/>
        <a:p>
          <a:r>
            <a:rPr lang="it-IT" sz="1200" dirty="0">
              <a:solidFill>
                <a:schemeClr val="tx1"/>
              </a:solidFill>
            </a:rPr>
            <a:t>Comunicarlo ai responsabili delle attività di governance</a:t>
          </a:r>
        </a:p>
      </dgm:t>
    </dgm:pt>
    <dgm:pt modelId="{8A8F2246-EA4B-4954-BF37-03DC56EE1E35}" type="parTrans" cxnId="{C502CC29-FB9A-4D0B-A7D6-F7EBD3A65B49}">
      <dgm:prSet>
        <dgm:style>
          <a:lnRef idx="2">
            <a:schemeClr val="accent2"/>
          </a:lnRef>
          <a:fillRef idx="0">
            <a:schemeClr val="accent2"/>
          </a:fillRef>
          <a:effectRef idx="1">
            <a:schemeClr val="accent2"/>
          </a:effectRef>
          <a:fontRef idx="minor">
            <a:schemeClr val="tx1"/>
          </a:fontRef>
        </dgm:style>
      </dgm:prSet>
      <dgm:spPr/>
      <dgm:t>
        <a:bodyPr/>
        <a:lstStyle/>
        <a:p>
          <a:endParaRPr lang="it-IT" sz="1200"/>
        </a:p>
      </dgm:t>
    </dgm:pt>
    <dgm:pt modelId="{CA23C13F-3BA0-4B6E-B5C7-C4FA0C566DB9}" type="sibTrans" cxnId="{C502CC29-FB9A-4D0B-A7D6-F7EBD3A65B49}">
      <dgm:prSet/>
      <dgm:spPr/>
      <dgm:t>
        <a:bodyPr/>
        <a:lstStyle/>
        <a:p>
          <a:endParaRPr lang="it-IT" sz="1200"/>
        </a:p>
      </dgm:t>
    </dgm:pt>
    <dgm:pt modelId="{625ABE99-3ADA-4E39-ADCD-B1FECA7C052F}" type="pres">
      <dgm:prSet presAssocID="{CEB5B0E2-DFDA-4FFA-8E9B-A122CEBD41A9}" presName="Name0" presStyleCnt="0">
        <dgm:presLayoutVars>
          <dgm:dir/>
          <dgm:animLvl val="lvl"/>
          <dgm:resizeHandles val="exact"/>
        </dgm:presLayoutVars>
      </dgm:prSet>
      <dgm:spPr/>
    </dgm:pt>
    <dgm:pt modelId="{F925B84A-BB15-4600-BF50-01A46902C1DB}" type="pres">
      <dgm:prSet presAssocID="{482A67FB-1448-4EB9-A6D2-947920B5DBC1}" presName="vertFlow" presStyleCnt="0"/>
      <dgm:spPr/>
    </dgm:pt>
    <dgm:pt modelId="{2500FDFD-1B62-4764-AD00-463F88CB6EE5}" type="pres">
      <dgm:prSet presAssocID="{482A67FB-1448-4EB9-A6D2-947920B5DBC1}" presName="header" presStyleLbl="node1" presStyleIdx="0" presStyleCnt="2" custLinFactY="-16207" custLinFactNeighborX="-80439" custLinFactNeighborY="-100000"/>
      <dgm:spPr/>
    </dgm:pt>
    <dgm:pt modelId="{F16E0A8B-553E-4D53-8DE4-FE6D3E3B00CA}" type="pres">
      <dgm:prSet presAssocID="{2084D356-0D2A-4C1C-AA2B-0A5397B4D8DD}" presName="parTrans" presStyleLbl="sibTrans2D1" presStyleIdx="0" presStyleCnt="2"/>
      <dgm:spPr/>
    </dgm:pt>
    <dgm:pt modelId="{B35FC6DF-19B6-481B-8317-52FC62B395CB}" type="pres">
      <dgm:prSet presAssocID="{B16F64E5-76AB-4009-9975-270DE6DC3FCA}" presName="child" presStyleLbl="alignAccFollowNode1" presStyleIdx="0" presStyleCnt="2">
        <dgm:presLayoutVars>
          <dgm:chMax val="0"/>
          <dgm:bulletEnabled val="1"/>
        </dgm:presLayoutVars>
      </dgm:prSet>
      <dgm:spPr/>
    </dgm:pt>
    <dgm:pt modelId="{2743A1C6-0D8D-4765-A697-532997FC7916}" type="pres">
      <dgm:prSet presAssocID="{482A67FB-1448-4EB9-A6D2-947920B5DBC1}" presName="hSp" presStyleCnt="0"/>
      <dgm:spPr/>
    </dgm:pt>
    <dgm:pt modelId="{83B1FDC5-48CA-48BF-A173-D05C09B252C2}" type="pres">
      <dgm:prSet presAssocID="{D81D6F0E-CF29-46AA-ADF4-00286C1BF488}" presName="vertFlow" presStyleCnt="0"/>
      <dgm:spPr/>
    </dgm:pt>
    <dgm:pt modelId="{CB3DA016-56E5-4FB5-A609-0D54869131B6}" type="pres">
      <dgm:prSet presAssocID="{D81D6F0E-CF29-46AA-ADF4-00286C1BF488}" presName="header" presStyleLbl="node1" presStyleIdx="1" presStyleCnt="2" custLinFactY="-10932" custLinFactNeighborY="-100000"/>
      <dgm:spPr/>
    </dgm:pt>
    <dgm:pt modelId="{510C7972-8676-45AB-86D1-9E99BD49EBD8}" type="pres">
      <dgm:prSet presAssocID="{8A8F2246-EA4B-4954-BF37-03DC56EE1E35}" presName="parTrans" presStyleLbl="sibTrans2D1" presStyleIdx="1" presStyleCnt="2"/>
      <dgm:spPr/>
    </dgm:pt>
    <dgm:pt modelId="{28BD4371-4902-46AD-9AD6-17B20669B48A}" type="pres">
      <dgm:prSet presAssocID="{F7FCEEC2-CEC7-43B8-8163-434CBF8D98A3}" presName="child" presStyleLbl="alignAccFollowNode1" presStyleIdx="1" presStyleCnt="2" custScaleX="100888" custScaleY="113182">
        <dgm:presLayoutVars>
          <dgm:chMax val="0"/>
          <dgm:bulletEnabled val="1"/>
        </dgm:presLayoutVars>
      </dgm:prSet>
      <dgm:spPr/>
    </dgm:pt>
  </dgm:ptLst>
  <dgm:cxnLst>
    <dgm:cxn modelId="{94B57300-F988-4F62-BBC5-F0343946CE2C}" type="presOf" srcId="{2084D356-0D2A-4C1C-AA2B-0A5397B4D8DD}" destId="{F16E0A8B-553E-4D53-8DE4-FE6D3E3B00CA}" srcOrd="0" destOrd="0" presId="urn:microsoft.com/office/officeart/2005/8/layout/lProcess1"/>
    <dgm:cxn modelId="{FC97DA0C-3696-4D1A-954C-766A32548FD2}" type="presOf" srcId="{482A67FB-1448-4EB9-A6D2-947920B5DBC1}" destId="{2500FDFD-1B62-4764-AD00-463F88CB6EE5}" srcOrd="0" destOrd="0" presId="urn:microsoft.com/office/officeart/2005/8/layout/lProcess1"/>
    <dgm:cxn modelId="{C502CC29-FB9A-4D0B-A7D6-F7EBD3A65B49}" srcId="{D81D6F0E-CF29-46AA-ADF4-00286C1BF488}" destId="{F7FCEEC2-CEC7-43B8-8163-434CBF8D98A3}" srcOrd="0" destOrd="0" parTransId="{8A8F2246-EA4B-4954-BF37-03DC56EE1E35}" sibTransId="{CA23C13F-3BA0-4B6E-B5C7-C4FA0C566DB9}"/>
    <dgm:cxn modelId="{AF8E3553-11FB-46FC-BF67-EE9A3752A485}" srcId="{482A67FB-1448-4EB9-A6D2-947920B5DBC1}" destId="{B16F64E5-76AB-4009-9975-270DE6DC3FCA}" srcOrd="0" destOrd="0" parTransId="{2084D356-0D2A-4C1C-AA2B-0A5397B4D8DD}" sibTransId="{BBD57D3E-E670-42D7-ADFC-65A7E8E5F91B}"/>
    <dgm:cxn modelId="{A01F5C9E-C615-4A4A-BB41-9AE9329D4F3E}" type="presOf" srcId="{8A8F2246-EA4B-4954-BF37-03DC56EE1E35}" destId="{510C7972-8676-45AB-86D1-9E99BD49EBD8}" srcOrd="0" destOrd="0" presId="urn:microsoft.com/office/officeart/2005/8/layout/lProcess1"/>
    <dgm:cxn modelId="{B25DF8B2-CC2E-4A28-8798-9256A0A61547}" type="presOf" srcId="{B16F64E5-76AB-4009-9975-270DE6DC3FCA}" destId="{B35FC6DF-19B6-481B-8317-52FC62B395CB}" srcOrd="0" destOrd="0" presId="urn:microsoft.com/office/officeart/2005/8/layout/lProcess1"/>
    <dgm:cxn modelId="{D57D9DB4-7FDE-4083-8C07-EFBDFCA7CF34}" type="presOf" srcId="{D81D6F0E-CF29-46AA-ADF4-00286C1BF488}" destId="{CB3DA016-56E5-4FB5-A609-0D54869131B6}" srcOrd="0" destOrd="0" presId="urn:microsoft.com/office/officeart/2005/8/layout/lProcess1"/>
    <dgm:cxn modelId="{164C3ED2-F846-452C-A1EA-E8FD0B83E513}" type="presOf" srcId="{F7FCEEC2-CEC7-43B8-8163-434CBF8D98A3}" destId="{28BD4371-4902-46AD-9AD6-17B20669B48A}" srcOrd="0" destOrd="0" presId="urn:microsoft.com/office/officeart/2005/8/layout/lProcess1"/>
    <dgm:cxn modelId="{575597DD-DC4F-49BB-8ECE-D555E4547F95}" srcId="{CEB5B0E2-DFDA-4FFA-8E9B-A122CEBD41A9}" destId="{482A67FB-1448-4EB9-A6D2-947920B5DBC1}" srcOrd="0" destOrd="0" parTransId="{49AD9B1E-01C4-488D-A998-32A3BF57A785}" sibTransId="{9C6D3F2F-9973-4106-9EC6-C7BF871A87A3}"/>
    <dgm:cxn modelId="{7F3F6BE4-E5B7-40A9-B023-BB5A61B97971}" srcId="{CEB5B0E2-DFDA-4FFA-8E9B-A122CEBD41A9}" destId="{D81D6F0E-CF29-46AA-ADF4-00286C1BF488}" srcOrd="1" destOrd="0" parTransId="{B2F4C794-11CA-405A-8A9F-6854739A3D1A}" sibTransId="{47276B0A-145C-4679-A094-4AE93C032591}"/>
    <dgm:cxn modelId="{737126FE-BF08-4105-88A0-0F04EF59FBAB}" type="presOf" srcId="{CEB5B0E2-DFDA-4FFA-8E9B-A122CEBD41A9}" destId="{625ABE99-3ADA-4E39-ADCD-B1FECA7C052F}" srcOrd="0" destOrd="0" presId="urn:microsoft.com/office/officeart/2005/8/layout/lProcess1"/>
    <dgm:cxn modelId="{2FAE3D18-28E9-4803-8998-33C1D6155875}" type="presParOf" srcId="{625ABE99-3ADA-4E39-ADCD-B1FECA7C052F}" destId="{F925B84A-BB15-4600-BF50-01A46902C1DB}" srcOrd="0" destOrd="0" presId="urn:microsoft.com/office/officeart/2005/8/layout/lProcess1"/>
    <dgm:cxn modelId="{C7C17618-D2BE-4D9D-A988-EFB5BEF08560}" type="presParOf" srcId="{F925B84A-BB15-4600-BF50-01A46902C1DB}" destId="{2500FDFD-1B62-4764-AD00-463F88CB6EE5}" srcOrd="0" destOrd="0" presId="urn:microsoft.com/office/officeart/2005/8/layout/lProcess1"/>
    <dgm:cxn modelId="{19663C59-2827-4219-92C0-F3B63084E530}" type="presParOf" srcId="{F925B84A-BB15-4600-BF50-01A46902C1DB}" destId="{F16E0A8B-553E-4D53-8DE4-FE6D3E3B00CA}" srcOrd="1" destOrd="0" presId="urn:microsoft.com/office/officeart/2005/8/layout/lProcess1"/>
    <dgm:cxn modelId="{8149E5DF-BBF2-4E51-B56A-C344223C6FBE}" type="presParOf" srcId="{F925B84A-BB15-4600-BF50-01A46902C1DB}" destId="{B35FC6DF-19B6-481B-8317-52FC62B395CB}" srcOrd="2" destOrd="0" presId="urn:microsoft.com/office/officeart/2005/8/layout/lProcess1"/>
    <dgm:cxn modelId="{1F8F0192-4055-4810-9CFC-6D528E5B6D69}" type="presParOf" srcId="{625ABE99-3ADA-4E39-ADCD-B1FECA7C052F}" destId="{2743A1C6-0D8D-4765-A697-532997FC7916}" srcOrd="1" destOrd="0" presId="urn:microsoft.com/office/officeart/2005/8/layout/lProcess1"/>
    <dgm:cxn modelId="{1A579BBC-A037-439B-968A-85F7BD194DC6}" type="presParOf" srcId="{625ABE99-3ADA-4E39-ADCD-B1FECA7C052F}" destId="{83B1FDC5-48CA-48BF-A173-D05C09B252C2}" srcOrd="2" destOrd="0" presId="urn:microsoft.com/office/officeart/2005/8/layout/lProcess1"/>
    <dgm:cxn modelId="{737DFDEF-A4F9-490D-B7AD-5BD09CB79840}" type="presParOf" srcId="{83B1FDC5-48CA-48BF-A173-D05C09B252C2}" destId="{CB3DA016-56E5-4FB5-A609-0D54869131B6}" srcOrd="0" destOrd="0" presId="urn:microsoft.com/office/officeart/2005/8/layout/lProcess1"/>
    <dgm:cxn modelId="{737D4637-F282-40F5-B9BB-5F785D11C2BC}" type="presParOf" srcId="{83B1FDC5-48CA-48BF-A173-D05C09B252C2}" destId="{510C7972-8676-45AB-86D1-9E99BD49EBD8}" srcOrd="1" destOrd="0" presId="urn:microsoft.com/office/officeart/2005/8/layout/lProcess1"/>
    <dgm:cxn modelId="{3F9C22B1-8460-481E-A2B3-FD2C5012EDB4}" type="presParOf" srcId="{83B1FDC5-48CA-48BF-A173-D05C09B252C2}" destId="{28BD4371-4902-46AD-9AD6-17B20669B48A}" srcOrd="2"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B5B0E2-DFDA-4FFA-8E9B-A122CEBD41A9}"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it-IT"/>
        </a:p>
      </dgm:t>
    </dgm:pt>
    <dgm:pt modelId="{482A67FB-1448-4EB9-A6D2-947920B5DBC1}">
      <dgm:prSet phldrT="[Testo]" custT="1"/>
      <dgm:spPr>
        <a:solidFill>
          <a:schemeClr val="accent2"/>
        </a:solidFill>
      </dgm:spPr>
      <dgm:t>
        <a:bodyPr/>
        <a:lstStyle/>
        <a:p>
          <a:r>
            <a:rPr lang="it-IT" sz="1400" b="1" dirty="0">
              <a:solidFill>
                <a:schemeClr val="tx1"/>
              </a:solidFill>
            </a:rPr>
            <a:t>Sì</a:t>
          </a:r>
        </a:p>
      </dgm:t>
    </dgm:pt>
    <dgm:pt modelId="{49AD9B1E-01C4-488D-A998-32A3BF57A785}" type="parTrans" cxnId="{575597DD-DC4F-49BB-8ECE-D555E4547F95}">
      <dgm:prSet/>
      <dgm:spPr/>
      <dgm:t>
        <a:bodyPr/>
        <a:lstStyle/>
        <a:p>
          <a:endParaRPr lang="it-IT" sz="1200"/>
        </a:p>
      </dgm:t>
    </dgm:pt>
    <dgm:pt modelId="{9C6D3F2F-9973-4106-9EC6-C7BF871A87A3}" type="sibTrans" cxnId="{575597DD-DC4F-49BB-8ECE-D555E4547F95}">
      <dgm:prSet/>
      <dgm:spPr/>
      <dgm:t>
        <a:bodyPr/>
        <a:lstStyle/>
        <a:p>
          <a:endParaRPr lang="it-IT" sz="1200"/>
        </a:p>
      </dgm:t>
    </dgm:pt>
    <dgm:pt modelId="{B16F64E5-76AB-4009-9975-270DE6DC3FCA}">
      <dgm:prSet phldrT="[Testo]" custT="1"/>
      <dgm:spPr>
        <a:solidFill>
          <a:schemeClr val="accent2">
            <a:lumMod val="40000"/>
            <a:lumOff val="60000"/>
            <a:alpha val="90000"/>
          </a:schemeClr>
        </a:solidFill>
        <a:ln>
          <a:solidFill>
            <a:schemeClr val="accent2">
              <a:lumMod val="40000"/>
              <a:lumOff val="60000"/>
              <a:alpha val="90000"/>
            </a:schemeClr>
          </a:solidFill>
        </a:ln>
      </dgm:spPr>
      <dgm:t>
        <a:bodyPr/>
        <a:lstStyle/>
        <a:p>
          <a:r>
            <a:rPr lang="it-IT" sz="1200" dirty="0">
              <a:solidFill>
                <a:schemeClr val="tx1"/>
              </a:solidFill>
            </a:rPr>
            <a:t>Verificare l’avvenuta correzione</a:t>
          </a:r>
        </a:p>
      </dgm:t>
    </dgm:pt>
    <dgm:pt modelId="{2084D356-0D2A-4C1C-AA2B-0A5397B4D8DD}" type="parTrans" cxnId="{AF8E3553-11FB-46FC-BF67-EE9A3752A485}">
      <dgm:prSet>
        <dgm:style>
          <a:lnRef idx="2">
            <a:schemeClr val="accent2"/>
          </a:lnRef>
          <a:fillRef idx="1">
            <a:schemeClr val="lt1"/>
          </a:fillRef>
          <a:effectRef idx="0">
            <a:schemeClr val="accent2"/>
          </a:effectRef>
          <a:fontRef idx="minor">
            <a:schemeClr val="dk1"/>
          </a:fontRef>
        </dgm:style>
      </dgm:prSet>
      <dgm:spPr/>
      <dgm:t>
        <a:bodyPr/>
        <a:lstStyle/>
        <a:p>
          <a:endParaRPr lang="it-IT" sz="1200"/>
        </a:p>
      </dgm:t>
    </dgm:pt>
    <dgm:pt modelId="{BBD57D3E-E670-42D7-ADFC-65A7E8E5F91B}" type="sibTrans" cxnId="{AF8E3553-11FB-46FC-BF67-EE9A3752A485}">
      <dgm:prSet/>
      <dgm:spPr/>
      <dgm:t>
        <a:bodyPr/>
        <a:lstStyle/>
        <a:p>
          <a:endParaRPr lang="it-IT" sz="1200"/>
        </a:p>
      </dgm:t>
    </dgm:pt>
    <dgm:pt modelId="{D81D6F0E-CF29-46AA-ADF4-00286C1BF488}">
      <dgm:prSet phldrT="[Testo]" custT="1"/>
      <dgm:spPr>
        <a:solidFill>
          <a:schemeClr val="accent2"/>
        </a:solidFill>
      </dgm:spPr>
      <dgm:t>
        <a:bodyPr/>
        <a:lstStyle/>
        <a:p>
          <a:r>
            <a:rPr lang="it-IT" sz="1400" b="1" dirty="0">
              <a:solidFill>
                <a:schemeClr val="tx1"/>
              </a:solidFill>
            </a:rPr>
            <a:t>No</a:t>
          </a:r>
        </a:p>
      </dgm:t>
    </dgm:pt>
    <dgm:pt modelId="{B2F4C794-11CA-405A-8A9F-6854739A3D1A}" type="parTrans" cxnId="{7F3F6BE4-E5B7-40A9-B023-BB5A61B97971}">
      <dgm:prSet/>
      <dgm:spPr/>
      <dgm:t>
        <a:bodyPr/>
        <a:lstStyle/>
        <a:p>
          <a:endParaRPr lang="it-IT" sz="1200"/>
        </a:p>
      </dgm:t>
    </dgm:pt>
    <dgm:pt modelId="{47276B0A-145C-4679-A094-4AE93C032591}" type="sibTrans" cxnId="{7F3F6BE4-E5B7-40A9-B023-BB5A61B97971}">
      <dgm:prSet/>
      <dgm:spPr/>
      <dgm:t>
        <a:bodyPr/>
        <a:lstStyle/>
        <a:p>
          <a:endParaRPr lang="it-IT" sz="1200"/>
        </a:p>
      </dgm:t>
    </dgm:pt>
    <dgm:pt modelId="{F7FCEEC2-CEC7-43B8-8163-434CBF8D98A3}">
      <dgm:prSet phldrT="[Testo]" custT="1"/>
      <dgm:spPr>
        <a:solidFill>
          <a:schemeClr val="accent2">
            <a:lumMod val="40000"/>
            <a:lumOff val="60000"/>
            <a:alpha val="90000"/>
          </a:schemeClr>
        </a:solidFill>
        <a:ln>
          <a:solidFill>
            <a:schemeClr val="accent2">
              <a:lumMod val="40000"/>
              <a:lumOff val="60000"/>
              <a:alpha val="90000"/>
            </a:schemeClr>
          </a:solidFill>
        </a:ln>
      </dgm:spPr>
      <dgm:t>
        <a:bodyPr/>
        <a:lstStyle/>
        <a:p>
          <a:r>
            <a:rPr lang="it-IT" sz="1200" dirty="0">
              <a:solidFill>
                <a:schemeClr val="tx1"/>
              </a:solidFill>
            </a:rPr>
            <a:t>valutare le implicazioni per la relazione di revisione</a:t>
          </a:r>
        </a:p>
      </dgm:t>
    </dgm:pt>
    <dgm:pt modelId="{8A8F2246-EA4B-4954-BF37-03DC56EE1E35}" type="parTrans" cxnId="{C502CC29-FB9A-4D0B-A7D6-F7EBD3A65B49}">
      <dgm:prSet>
        <dgm:style>
          <a:lnRef idx="2">
            <a:schemeClr val="accent2"/>
          </a:lnRef>
          <a:fillRef idx="1">
            <a:schemeClr val="lt1"/>
          </a:fillRef>
          <a:effectRef idx="0">
            <a:schemeClr val="accent2"/>
          </a:effectRef>
          <a:fontRef idx="minor">
            <a:schemeClr val="dk1"/>
          </a:fontRef>
        </dgm:style>
      </dgm:prSet>
      <dgm:spPr/>
      <dgm:t>
        <a:bodyPr/>
        <a:lstStyle/>
        <a:p>
          <a:endParaRPr lang="it-IT" sz="1200"/>
        </a:p>
      </dgm:t>
    </dgm:pt>
    <dgm:pt modelId="{CA23C13F-3BA0-4B6E-B5C7-C4FA0C566DB9}" type="sibTrans" cxnId="{C502CC29-FB9A-4D0B-A7D6-F7EBD3A65B49}">
      <dgm:prSet/>
      <dgm:spPr/>
      <dgm:t>
        <a:bodyPr/>
        <a:lstStyle/>
        <a:p>
          <a:endParaRPr lang="it-IT" sz="1200"/>
        </a:p>
      </dgm:t>
    </dgm:pt>
    <dgm:pt modelId="{625ABE99-3ADA-4E39-ADCD-B1FECA7C052F}" type="pres">
      <dgm:prSet presAssocID="{CEB5B0E2-DFDA-4FFA-8E9B-A122CEBD41A9}" presName="Name0" presStyleCnt="0">
        <dgm:presLayoutVars>
          <dgm:dir/>
          <dgm:animLvl val="lvl"/>
          <dgm:resizeHandles val="exact"/>
        </dgm:presLayoutVars>
      </dgm:prSet>
      <dgm:spPr/>
    </dgm:pt>
    <dgm:pt modelId="{F925B84A-BB15-4600-BF50-01A46902C1DB}" type="pres">
      <dgm:prSet presAssocID="{482A67FB-1448-4EB9-A6D2-947920B5DBC1}" presName="vertFlow" presStyleCnt="0"/>
      <dgm:spPr/>
    </dgm:pt>
    <dgm:pt modelId="{2500FDFD-1B62-4764-AD00-463F88CB6EE5}" type="pres">
      <dgm:prSet presAssocID="{482A67FB-1448-4EB9-A6D2-947920B5DBC1}" presName="header" presStyleLbl="node1" presStyleIdx="0" presStyleCnt="2" custLinFactNeighborX="-522"/>
      <dgm:spPr/>
    </dgm:pt>
    <dgm:pt modelId="{F16E0A8B-553E-4D53-8DE4-FE6D3E3B00CA}" type="pres">
      <dgm:prSet presAssocID="{2084D356-0D2A-4C1C-AA2B-0A5397B4D8DD}" presName="parTrans" presStyleLbl="sibTrans2D1" presStyleIdx="0" presStyleCnt="2"/>
      <dgm:spPr/>
    </dgm:pt>
    <dgm:pt modelId="{B35FC6DF-19B6-481B-8317-52FC62B395CB}" type="pres">
      <dgm:prSet presAssocID="{B16F64E5-76AB-4009-9975-270DE6DC3FCA}" presName="child" presStyleLbl="alignAccFollowNode1" presStyleIdx="0" presStyleCnt="2" custLinFactNeighborY="74050">
        <dgm:presLayoutVars>
          <dgm:chMax val="0"/>
          <dgm:bulletEnabled val="1"/>
        </dgm:presLayoutVars>
      </dgm:prSet>
      <dgm:spPr/>
    </dgm:pt>
    <dgm:pt modelId="{2743A1C6-0D8D-4765-A697-532997FC7916}" type="pres">
      <dgm:prSet presAssocID="{482A67FB-1448-4EB9-A6D2-947920B5DBC1}" presName="hSp" presStyleCnt="0"/>
      <dgm:spPr/>
    </dgm:pt>
    <dgm:pt modelId="{83B1FDC5-48CA-48BF-A173-D05C09B252C2}" type="pres">
      <dgm:prSet presAssocID="{D81D6F0E-CF29-46AA-ADF4-00286C1BF488}" presName="vertFlow" presStyleCnt="0"/>
      <dgm:spPr/>
    </dgm:pt>
    <dgm:pt modelId="{CB3DA016-56E5-4FB5-A609-0D54869131B6}" type="pres">
      <dgm:prSet presAssocID="{D81D6F0E-CF29-46AA-ADF4-00286C1BF488}" presName="header" presStyleLbl="node1" presStyleIdx="1" presStyleCnt="2"/>
      <dgm:spPr/>
    </dgm:pt>
    <dgm:pt modelId="{510C7972-8676-45AB-86D1-9E99BD49EBD8}" type="pres">
      <dgm:prSet presAssocID="{8A8F2246-EA4B-4954-BF37-03DC56EE1E35}" presName="parTrans" presStyleLbl="sibTrans2D1" presStyleIdx="1" presStyleCnt="2"/>
      <dgm:spPr/>
    </dgm:pt>
    <dgm:pt modelId="{28BD4371-4902-46AD-9AD6-17B20669B48A}" type="pres">
      <dgm:prSet presAssocID="{F7FCEEC2-CEC7-43B8-8163-434CBF8D98A3}" presName="child" presStyleLbl="alignAccFollowNode1" presStyleIdx="1" presStyleCnt="2" custScaleX="106749" custScaleY="127592" custLinFactNeighborY="74050">
        <dgm:presLayoutVars>
          <dgm:chMax val="0"/>
          <dgm:bulletEnabled val="1"/>
        </dgm:presLayoutVars>
      </dgm:prSet>
      <dgm:spPr/>
    </dgm:pt>
  </dgm:ptLst>
  <dgm:cxnLst>
    <dgm:cxn modelId="{94B57300-F988-4F62-BBC5-F0343946CE2C}" type="presOf" srcId="{2084D356-0D2A-4C1C-AA2B-0A5397B4D8DD}" destId="{F16E0A8B-553E-4D53-8DE4-FE6D3E3B00CA}" srcOrd="0" destOrd="0" presId="urn:microsoft.com/office/officeart/2005/8/layout/lProcess1"/>
    <dgm:cxn modelId="{FC97DA0C-3696-4D1A-954C-766A32548FD2}" type="presOf" srcId="{482A67FB-1448-4EB9-A6D2-947920B5DBC1}" destId="{2500FDFD-1B62-4764-AD00-463F88CB6EE5}" srcOrd="0" destOrd="0" presId="urn:microsoft.com/office/officeart/2005/8/layout/lProcess1"/>
    <dgm:cxn modelId="{C502CC29-FB9A-4D0B-A7D6-F7EBD3A65B49}" srcId="{D81D6F0E-CF29-46AA-ADF4-00286C1BF488}" destId="{F7FCEEC2-CEC7-43B8-8163-434CBF8D98A3}" srcOrd="0" destOrd="0" parTransId="{8A8F2246-EA4B-4954-BF37-03DC56EE1E35}" sibTransId="{CA23C13F-3BA0-4B6E-B5C7-C4FA0C566DB9}"/>
    <dgm:cxn modelId="{AF8E3553-11FB-46FC-BF67-EE9A3752A485}" srcId="{482A67FB-1448-4EB9-A6D2-947920B5DBC1}" destId="{B16F64E5-76AB-4009-9975-270DE6DC3FCA}" srcOrd="0" destOrd="0" parTransId="{2084D356-0D2A-4C1C-AA2B-0A5397B4D8DD}" sibTransId="{BBD57D3E-E670-42D7-ADFC-65A7E8E5F91B}"/>
    <dgm:cxn modelId="{A01F5C9E-C615-4A4A-BB41-9AE9329D4F3E}" type="presOf" srcId="{8A8F2246-EA4B-4954-BF37-03DC56EE1E35}" destId="{510C7972-8676-45AB-86D1-9E99BD49EBD8}" srcOrd="0" destOrd="0" presId="urn:microsoft.com/office/officeart/2005/8/layout/lProcess1"/>
    <dgm:cxn modelId="{B25DF8B2-CC2E-4A28-8798-9256A0A61547}" type="presOf" srcId="{B16F64E5-76AB-4009-9975-270DE6DC3FCA}" destId="{B35FC6DF-19B6-481B-8317-52FC62B395CB}" srcOrd="0" destOrd="0" presId="urn:microsoft.com/office/officeart/2005/8/layout/lProcess1"/>
    <dgm:cxn modelId="{D57D9DB4-7FDE-4083-8C07-EFBDFCA7CF34}" type="presOf" srcId="{D81D6F0E-CF29-46AA-ADF4-00286C1BF488}" destId="{CB3DA016-56E5-4FB5-A609-0D54869131B6}" srcOrd="0" destOrd="0" presId="urn:microsoft.com/office/officeart/2005/8/layout/lProcess1"/>
    <dgm:cxn modelId="{164C3ED2-F846-452C-A1EA-E8FD0B83E513}" type="presOf" srcId="{F7FCEEC2-CEC7-43B8-8163-434CBF8D98A3}" destId="{28BD4371-4902-46AD-9AD6-17B20669B48A}" srcOrd="0" destOrd="0" presId="urn:microsoft.com/office/officeart/2005/8/layout/lProcess1"/>
    <dgm:cxn modelId="{575597DD-DC4F-49BB-8ECE-D555E4547F95}" srcId="{CEB5B0E2-DFDA-4FFA-8E9B-A122CEBD41A9}" destId="{482A67FB-1448-4EB9-A6D2-947920B5DBC1}" srcOrd="0" destOrd="0" parTransId="{49AD9B1E-01C4-488D-A998-32A3BF57A785}" sibTransId="{9C6D3F2F-9973-4106-9EC6-C7BF871A87A3}"/>
    <dgm:cxn modelId="{7F3F6BE4-E5B7-40A9-B023-BB5A61B97971}" srcId="{CEB5B0E2-DFDA-4FFA-8E9B-A122CEBD41A9}" destId="{D81D6F0E-CF29-46AA-ADF4-00286C1BF488}" srcOrd="1" destOrd="0" parTransId="{B2F4C794-11CA-405A-8A9F-6854739A3D1A}" sibTransId="{47276B0A-145C-4679-A094-4AE93C032591}"/>
    <dgm:cxn modelId="{737126FE-BF08-4105-88A0-0F04EF59FBAB}" type="presOf" srcId="{CEB5B0E2-DFDA-4FFA-8E9B-A122CEBD41A9}" destId="{625ABE99-3ADA-4E39-ADCD-B1FECA7C052F}" srcOrd="0" destOrd="0" presId="urn:microsoft.com/office/officeart/2005/8/layout/lProcess1"/>
    <dgm:cxn modelId="{2FAE3D18-28E9-4803-8998-33C1D6155875}" type="presParOf" srcId="{625ABE99-3ADA-4E39-ADCD-B1FECA7C052F}" destId="{F925B84A-BB15-4600-BF50-01A46902C1DB}" srcOrd="0" destOrd="0" presId="urn:microsoft.com/office/officeart/2005/8/layout/lProcess1"/>
    <dgm:cxn modelId="{C7C17618-D2BE-4D9D-A988-EFB5BEF08560}" type="presParOf" srcId="{F925B84A-BB15-4600-BF50-01A46902C1DB}" destId="{2500FDFD-1B62-4764-AD00-463F88CB6EE5}" srcOrd="0" destOrd="0" presId="urn:microsoft.com/office/officeart/2005/8/layout/lProcess1"/>
    <dgm:cxn modelId="{19663C59-2827-4219-92C0-F3B63084E530}" type="presParOf" srcId="{F925B84A-BB15-4600-BF50-01A46902C1DB}" destId="{F16E0A8B-553E-4D53-8DE4-FE6D3E3B00CA}" srcOrd="1" destOrd="0" presId="urn:microsoft.com/office/officeart/2005/8/layout/lProcess1"/>
    <dgm:cxn modelId="{8149E5DF-BBF2-4E51-B56A-C344223C6FBE}" type="presParOf" srcId="{F925B84A-BB15-4600-BF50-01A46902C1DB}" destId="{B35FC6DF-19B6-481B-8317-52FC62B395CB}" srcOrd="2" destOrd="0" presId="urn:microsoft.com/office/officeart/2005/8/layout/lProcess1"/>
    <dgm:cxn modelId="{1F8F0192-4055-4810-9CFC-6D528E5B6D69}" type="presParOf" srcId="{625ABE99-3ADA-4E39-ADCD-B1FECA7C052F}" destId="{2743A1C6-0D8D-4765-A697-532997FC7916}" srcOrd="1" destOrd="0" presId="urn:microsoft.com/office/officeart/2005/8/layout/lProcess1"/>
    <dgm:cxn modelId="{1A579BBC-A037-439B-968A-85F7BD194DC6}" type="presParOf" srcId="{625ABE99-3ADA-4E39-ADCD-B1FECA7C052F}" destId="{83B1FDC5-48CA-48BF-A173-D05C09B252C2}" srcOrd="2" destOrd="0" presId="urn:microsoft.com/office/officeart/2005/8/layout/lProcess1"/>
    <dgm:cxn modelId="{737DFDEF-A4F9-490D-B7AD-5BD09CB79840}" type="presParOf" srcId="{83B1FDC5-48CA-48BF-A173-D05C09B252C2}" destId="{CB3DA016-56E5-4FB5-A609-0D54869131B6}" srcOrd="0" destOrd="0" presId="urn:microsoft.com/office/officeart/2005/8/layout/lProcess1"/>
    <dgm:cxn modelId="{737D4637-F282-40F5-B9BB-5F785D11C2BC}" type="presParOf" srcId="{83B1FDC5-48CA-48BF-A173-D05C09B252C2}" destId="{510C7972-8676-45AB-86D1-9E99BD49EBD8}" srcOrd="1" destOrd="0" presId="urn:microsoft.com/office/officeart/2005/8/layout/lProcess1"/>
    <dgm:cxn modelId="{3F9C22B1-8460-481E-A2B3-FD2C5012EDB4}" type="presParOf" srcId="{83B1FDC5-48CA-48BF-A173-D05C09B252C2}" destId="{28BD4371-4902-46AD-9AD6-17B20669B48A}" srcOrd="2" destOrd="0" presId="urn:microsoft.com/office/officeart/2005/8/layout/l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DE4BA-C5EC-4604-92A2-84F4B8737DE5}">
      <dsp:nvSpPr>
        <dsp:cNvPr id="0" name=""/>
        <dsp:cNvSpPr/>
      </dsp:nvSpPr>
      <dsp:spPr>
        <a:xfrm>
          <a:off x="703586" y="430915"/>
          <a:ext cx="3648205" cy="3648205"/>
        </a:xfrm>
        <a:prstGeom prst="blockArc">
          <a:avLst>
            <a:gd name="adj1" fmla="val 10748892"/>
            <a:gd name="adj2" fmla="val 16788349"/>
            <a:gd name="adj3" fmla="val 4639"/>
          </a:avLst>
        </a:prstGeom>
        <a:solidFill>
          <a:srgbClr val="404040"/>
        </a:solidFill>
        <a:ln>
          <a:noFill/>
        </a:ln>
        <a:effectLst/>
      </dsp:spPr>
      <dsp:style>
        <a:lnRef idx="0">
          <a:scrgbClr r="0" g="0" b="0"/>
        </a:lnRef>
        <a:fillRef idx="1">
          <a:scrgbClr r="0" g="0" b="0"/>
        </a:fillRef>
        <a:effectRef idx="0">
          <a:scrgbClr r="0" g="0" b="0"/>
        </a:effectRef>
        <a:fontRef idx="minor">
          <a:schemeClr val="lt1"/>
        </a:fontRef>
      </dsp:style>
    </dsp:sp>
    <dsp:sp modelId="{A0C9D21C-0FD1-4B13-A98F-BA461C7A5ED8}">
      <dsp:nvSpPr>
        <dsp:cNvPr id="0" name=""/>
        <dsp:cNvSpPr/>
      </dsp:nvSpPr>
      <dsp:spPr>
        <a:xfrm>
          <a:off x="774595" y="710076"/>
          <a:ext cx="3648205" cy="3648205"/>
        </a:xfrm>
        <a:prstGeom prst="blockArc">
          <a:avLst>
            <a:gd name="adj1" fmla="val 4722558"/>
            <a:gd name="adj2" fmla="val 10802038"/>
            <a:gd name="adj3" fmla="val 4639"/>
          </a:avLst>
        </a:prstGeom>
        <a:solidFill>
          <a:srgbClr val="404040"/>
        </a:solidFill>
        <a:ln>
          <a:noFill/>
        </a:ln>
        <a:effectLst/>
      </dsp:spPr>
      <dsp:style>
        <a:lnRef idx="0">
          <a:scrgbClr r="0" g="0" b="0"/>
        </a:lnRef>
        <a:fillRef idx="1">
          <a:scrgbClr r="0" g="0" b="0"/>
        </a:fillRef>
        <a:effectRef idx="0">
          <a:scrgbClr r="0" g="0" b="0"/>
        </a:effectRef>
        <a:fontRef idx="minor">
          <a:schemeClr val="lt1"/>
        </a:fontRef>
      </dsp:style>
    </dsp:sp>
    <dsp:sp modelId="{E69EA544-4E2D-4AE9-8655-66C20B9D867C}">
      <dsp:nvSpPr>
        <dsp:cNvPr id="0" name=""/>
        <dsp:cNvSpPr/>
      </dsp:nvSpPr>
      <dsp:spPr>
        <a:xfrm>
          <a:off x="2220911" y="764150"/>
          <a:ext cx="3648205" cy="3648205"/>
        </a:xfrm>
        <a:prstGeom prst="blockArc">
          <a:avLst>
            <a:gd name="adj1" fmla="val 14982"/>
            <a:gd name="adj2" fmla="val 5984162"/>
            <a:gd name="adj3" fmla="val 4639"/>
          </a:avLst>
        </a:prstGeom>
        <a:solidFill>
          <a:srgbClr val="404040"/>
        </a:solidFill>
        <a:ln>
          <a:noFill/>
        </a:ln>
        <a:effectLst/>
      </dsp:spPr>
      <dsp:style>
        <a:lnRef idx="0">
          <a:scrgbClr r="0" g="0" b="0"/>
        </a:lnRef>
        <a:fillRef idx="1">
          <a:scrgbClr r="0" g="0" b="0"/>
        </a:fillRef>
        <a:effectRef idx="0">
          <a:scrgbClr r="0" g="0" b="0"/>
        </a:effectRef>
        <a:fontRef idx="minor">
          <a:schemeClr val="lt1"/>
        </a:fontRef>
      </dsp:style>
    </dsp:sp>
    <dsp:sp modelId="{53F35660-82BB-460E-B87F-8F8D5A8DF78E}">
      <dsp:nvSpPr>
        <dsp:cNvPr id="0" name=""/>
        <dsp:cNvSpPr/>
      </dsp:nvSpPr>
      <dsp:spPr>
        <a:xfrm>
          <a:off x="907804" y="374227"/>
          <a:ext cx="5063271" cy="3648205"/>
        </a:xfrm>
        <a:prstGeom prst="blockArc">
          <a:avLst>
            <a:gd name="adj1" fmla="val 15525751"/>
            <a:gd name="adj2" fmla="val 66796"/>
            <a:gd name="adj3" fmla="val 4639"/>
          </a:avLst>
        </a:prstGeom>
        <a:solidFill>
          <a:srgbClr val="404040"/>
        </a:solidFill>
        <a:ln>
          <a:noFill/>
        </a:ln>
        <a:effectLst/>
      </dsp:spPr>
      <dsp:style>
        <a:lnRef idx="0">
          <a:scrgbClr r="0" g="0" b="0"/>
        </a:lnRef>
        <a:fillRef idx="1">
          <a:scrgbClr r="0" g="0" b="0"/>
        </a:fillRef>
        <a:effectRef idx="0">
          <a:scrgbClr r="0" g="0" b="0"/>
        </a:effectRef>
        <a:fontRef idx="minor">
          <a:schemeClr val="lt1"/>
        </a:fontRef>
      </dsp:style>
    </dsp:sp>
    <dsp:sp modelId="{760D52FC-5B50-4A57-B7C4-FA1823DCD1FC}">
      <dsp:nvSpPr>
        <dsp:cNvPr id="0" name=""/>
        <dsp:cNvSpPr/>
      </dsp:nvSpPr>
      <dsp:spPr>
        <a:xfrm>
          <a:off x="2461603" y="1530398"/>
          <a:ext cx="1679008" cy="1679008"/>
        </a:xfrm>
        <a:prstGeom prst="ellipse">
          <a:avLst/>
        </a:prstGeom>
        <a:solidFill>
          <a:srgbClr val="E7E7E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rgbClr val="ED1A3B"/>
              </a:solidFill>
            </a:rPr>
            <a:t>ISA Italia 700  </a:t>
          </a:r>
          <a:r>
            <a:rPr lang="it-IT" sz="1400" kern="1200" dirty="0">
              <a:solidFill>
                <a:srgbClr val="404040"/>
              </a:solidFill>
            </a:rPr>
            <a:t>“Formazione del giudizio e relazione sul bilancio”</a:t>
          </a:r>
        </a:p>
      </dsp:txBody>
      <dsp:txXfrm>
        <a:off x="2707488" y="1776283"/>
        <a:ext cx="1187238" cy="1187238"/>
      </dsp:txXfrm>
    </dsp:sp>
    <dsp:sp modelId="{DE5C69F9-BEE0-4393-981B-FD71BCDFD2E5}">
      <dsp:nvSpPr>
        <dsp:cNvPr id="0" name=""/>
        <dsp:cNvSpPr/>
      </dsp:nvSpPr>
      <dsp:spPr>
        <a:xfrm>
          <a:off x="2131504" y="0"/>
          <a:ext cx="2295572" cy="1175306"/>
        </a:xfrm>
        <a:prstGeom prst="ellipse">
          <a:avLst/>
        </a:prstGeom>
        <a:solidFill>
          <a:srgbClr val="E7E7E7"/>
        </a:solidFill>
        <a:ln w="25400" cap="flat" cmpd="sng" algn="ctr">
          <a:solidFill>
            <a:srgbClr val="E7E7E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a:solidFill>
                <a:srgbClr val="ED1A3B"/>
              </a:solidFill>
            </a:rPr>
            <a:t>ISA Italia 701 </a:t>
          </a:r>
          <a:r>
            <a:rPr lang="it-IT" sz="1100" kern="1200" dirty="0">
              <a:solidFill>
                <a:srgbClr val="404040"/>
              </a:solidFill>
            </a:rPr>
            <a:t>comunicazione degli aspetti chiave della revisione contabile nella relazione del revisore indipendente</a:t>
          </a:r>
        </a:p>
      </dsp:txBody>
      <dsp:txXfrm>
        <a:off x="2467683" y="172120"/>
        <a:ext cx="1623214" cy="831066"/>
      </dsp:txXfrm>
    </dsp:sp>
    <dsp:sp modelId="{DE219D43-D2C3-4BEA-91B3-73EF17D7D5BF}">
      <dsp:nvSpPr>
        <dsp:cNvPr id="0" name=""/>
        <dsp:cNvSpPr/>
      </dsp:nvSpPr>
      <dsp:spPr>
        <a:xfrm>
          <a:off x="4352397" y="1896835"/>
          <a:ext cx="2111155" cy="946133"/>
        </a:xfrm>
        <a:prstGeom prst="ellipse">
          <a:avLst/>
        </a:prstGeom>
        <a:solidFill>
          <a:srgbClr val="E7E7E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a:solidFill>
                <a:srgbClr val="ED1A3B"/>
              </a:solidFill>
            </a:rPr>
            <a:t>ISA Italia 705 </a:t>
          </a:r>
          <a:r>
            <a:rPr lang="it-IT" sz="1100" kern="1200" dirty="0">
              <a:solidFill>
                <a:srgbClr val="404040"/>
              </a:solidFill>
            </a:rPr>
            <a:t>“Modifiche al giudizio nella relazione del revisore indipendente</a:t>
          </a:r>
          <a:r>
            <a:rPr lang="it-IT" sz="1100" kern="1200" dirty="0">
              <a:solidFill>
                <a:schemeClr val="tx1"/>
              </a:solidFill>
            </a:rPr>
            <a:t>”</a:t>
          </a:r>
        </a:p>
      </dsp:txBody>
      <dsp:txXfrm>
        <a:off x="4661568" y="2035393"/>
        <a:ext cx="1492813" cy="669017"/>
      </dsp:txXfrm>
    </dsp:sp>
    <dsp:sp modelId="{DB267D86-463C-435C-AF8D-7925B0CC56E5}">
      <dsp:nvSpPr>
        <dsp:cNvPr id="0" name=""/>
        <dsp:cNvSpPr/>
      </dsp:nvSpPr>
      <dsp:spPr>
        <a:xfrm>
          <a:off x="1966164" y="3530613"/>
          <a:ext cx="2717437" cy="1175306"/>
        </a:xfrm>
        <a:prstGeom prst="ellipse">
          <a:avLst/>
        </a:prstGeom>
        <a:solidFill>
          <a:srgbClr val="E7E7E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a:solidFill>
                <a:srgbClr val="ED1A3B"/>
              </a:solidFill>
            </a:rPr>
            <a:t>ISA Italia 710 </a:t>
          </a:r>
        </a:p>
        <a:p>
          <a:pPr marL="0" lvl="0" indent="0" algn="ctr" defTabSz="488950">
            <a:lnSpc>
              <a:spcPct val="90000"/>
            </a:lnSpc>
            <a:spcBef>
              <a:spcPct val="0"/>
            </a:spcBef>
            <a:spcAft>
              <a:spcPct val="35000"/>
            </a:spcAft>
            <a:buNone/>
          </a:pPr>
          <a:r>
            <a:rPr lang="it-IT" sz="1100" b="0" kern="1200" dirty="0">
              <a:solidFill>
                <a:srgbClr val="404040"/>
              </a:solidFill>
            </a:rPr>
            <a:t>“Informazioni comparative – dati corrispondenti e bilancio comparativo”</a:t>
          </a:r>
        </a:p>
      </dsp:txBody>
      <dsp:txXfrm>
        <a:off x="2364123" y="3702733"/>
        <a:ext cx="1921519" cy="831066"/>
      </dsp:txXfrm>
    </dsp:sp>
    <dsp:sp modelId="{679912E5-0AF5-420E-A75D-A62DCC3DABD2}">
      <dsp:nvSpPr>
        <dsp:cNvPr id="0" name=""/>
        <dsp:cNvSpPr/>
      </dsp:nvSpPr>
      <dsp:spPr>
        <a:xfrm>
          <a:off x="0" y="1928921"/>
          <a:ext cx="2388480" cy="881961"/>
        </a:xfrm>
        <a:prstGeom prst="ellipse">
          <a:avLst/>
        </a:prstGeom>
        <a:solidFill>
          <a:srgbClr val="E7E7E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a:solidFill>
                <a:srgbClr val="ED1A3B"/>
              </a:solidFill>
            </a:rPr>
            <a:t>ISA Italia 706</a:t>
          </a:r>
          <a:endParaRPr lang="it-IT" sz="1100" kern="1200" dirty="0">
            <a:solidFill>
              <a:srgbClr val="ED1A3B"/>
            </a:solidFill>
          </a:endParaRPr>
        </a:p>
        <a:p>
          <a:pPr marL="0" lvl="0" indent="0" algn="ctr" defTabSz="488950">
            <a:lnSpc>
              <a:spcPct val="90000"/>
            </a:lnSpc>
            <a:spcBef>
              <a:spcPct val="0"/>
            </a:spcBef>
            <a:spcAft>
              <a:spcPct val="35000"/>
            </a:spcAft>
            <a:buNone/>
          </a:pPr>
          <a:r>
            <a:rPr lang="it-IT" sz="1100" kern="1200" dirty="0">
              <a:solidFill>
                <a:srgbClr val="404040"/>
              </a:solidFill>
            </a:rPr>
            <a:t>“Richiami d’informativa e paragrafi relativi ad altri aspetti nella relazione del revisore indipendente”</a:t>
          </a:r>
        </a:p>
      </dsp:txBody>
      <dsp:txXfrm>
        <a:off x="349785" y="2058081"/>
        <a:ext cx="1688910" cy="6236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0FDFD-1B62-4764-AD00-463F88CB6EE5}">
      <dsp:nvSpPr>
        <dsp:cNvPr id="0" name=""/>
        <dsp:cNvSpPr/>
      </dsp:nvSpPr>
      <dsp:spPr>
        <a:xfrm>
          <a:off x="0" y="250861"/>
          <a:ext cx="1654573" cy="41364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chemeClr val="bg1"/>
              </a:solidFill>
            </a:rPr>
            <a:t>Sì</a:t>
          </a:r>
        </a:p>
      </dsp:txBody>
      <dsp:txXfrm>
        <a:off x="12115" y="262976"/>
        <a:ext cx="1630343" cy="389413"/>
      </dsp:txXfrm>
    </dsp:sp>
    <dsp:sp modelId="{F16E0A8B-553E-4D53-8DE4-FE6D3E3B00CA}">
      <dsp:nvSpPr>
        <dsp:cNvPr id="0" name=""/>
        <dsp:cNvSpPr/>
      </dsp:nvSpPr>
      <dsp:spPr>
        <a:xfrm rot="5393826">
          <a:off x="738830" y="806605"/>
          <a:ext cx="178295" cy="72387"/>
        </a:xfrm>
        <a:prstGeom prst="rightArrow">
          <a:avLst>
            <a:gd name="adj1" fmla="val 66700"/>
            <a:gd name="adj2" fmla="val 50000"/>
          </a:avLst>
        </a:prstGeom>
        <a:noFill/>
        <a:ln w="25400" cap="flat" cmpd="sng" algn="ctr">
          <a:solidFill>
            <a:schemeClr val="accent2"/>
          </a:solidFill>
          <a:prstDash val="solid"/>
        </a:ln>
        <a:effectLst>
          <a:outerShdw blurRad="40000" dist="20000" dir="5400000" rotWithShape="0">
            <a:srgbClr val="000000">
              <a:alpha val="38000"/>
            </a:srgbClr>
          </a:outerShdw>
        </a:effectLst>
      </dsp:spPr>
      <dsp:style>
        <a:lnRef idx="2">
          <a:schemeClr val="accent2"/>
        </a:lnRef>
        <a:fillRef idx="0">
          <a:schemeClr val="accent2"/>
        </a:fillRef>
        <a:effectRef idx="1">
          <a:schemeClr val="accent2"/>
        </a:effectRef>
        <a:fontRef idx="minor">
          <a:schemeClr val="tx1"/>
        </a:fontRef>
      </dsp:style>
    </dsp:sp>
    <dsp:sp modelId="{B35FC6DF-19B6-481B-8317-52FC62B395CB}">
      <dsp:nvSpPr>
        <dsp:cNvPr id="0" name=""/>
        <dsp:cNvSpPr/>
      </dsp:nvSpPr>
      <dsp:spPr>
        <a:xfrm>
          <a:off x="1383" y="1021093"/>
          <a:ext cx="1654573" cy="413643"/>
        </a:xfrm>
        <a:prstGeom prst="roundRect">
          <a:avLst>
            <a:gd name="adj" fmla="val 10000"/>
          </a:avLst>
        </a:prstGeom>
        <a:solidFill>
          <a:schemeClr val="accent2">
            <a:lumMod val="40000"/>
            <a:lumOff val="60000"/>
            <a:alpha val="90000"/>
          </a:schemeClr>
        </a:solidFill>
        <a:ln w="25400" cap="flat" cmpd="sng" algn="ctr">
          <a:solidFill>
            <a:schemeClr val="accent2">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solidFill>
                <a:schemeClr val="tx1"/>
              </a:solidFill>
            </a:rPr>
            <a:t>Verificare l’avvenuta correzione</a:t>
          </a:r>
        </a:p>
      </dsp:txBody>
      <dsp:txXfrm>
        <a:off x="13498" y="1033208"/>
        <a:ext cx="1630343" cy="389413"/>
      </dsp:txXfrm>
    </dsp:sp>
    <dsp:sp modelId="{CB3DA016-56E5-4FB5-A609-0D54869131B6}">
      <dsp:nvSpPr>
        <dsp:cNvPr id="0" name=""/>
        <dsp:cNvSpPr/>
      </dsp:nvSpPr>
      <dsp:spPr>
        <a:xfrm>
          <a:off x="1894943" y="272680"/>
          <a:ext cx="1654573" cy="41364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chemeClr val="bg1"/>
              </a:solidFill>
            </a:rPr>
            <a:t>No</a:t>
          </a:r>
        </a:p>
      </dsp:txBody>
      <dsp:txXfrm>
        <a:off x="1907058" y="284795"/>
        <a:ext cx="1630343" cy="389413"/>
      </dsp:txXfrm>
    </dsp:sp>
    <dsp:sp modelId="{510C7972-8676-45AB-86D1-9E99BD49EBD8}">
      <dsp:nvSpPr>
        <dsp:cNvPr id="0" name=""/>
        <dsp:cNvSpPr/>
      </dsp:nvSpPr>
      <dsp:spPr>
        <a:xfrm rot="5400000">
          <a:off x="2638537" y="817515"/>
          <a:ext cx="167384" cy="72387"/>
        </a:xfrm>
        <a:prstGeom prst="rightArrow">
          <a:avLst>
            <a:gd name="adj1" fmla="val 66700"/>
            <a:gd name="adj2" fmla="val 50000"/>
          </a:avLst>
        </a:prstGeom>
        <a:noFill/>
        <a:ln w="25400" cap="flat" cmpd="sng" algn="ctr">
          <a:solidFill>
            <a:schemeClr val="accent2"/>
          </a:solidFill>
          <a:prstDash val="solid"/>
        </a:ln>
        <a:effectLst>
          <a:outerShdw blurRad="40000" dist="20000" dir="5400000" rotWithShape="0">
            <a:srgbClr val="000000">
              <a:alpha val="38000"/>
            </a:srgbClr>
          </a:outerShdw>
        </a:effectLst>
      </dsp:spPr>
      <dsp:style>
        <a:lnRef idx="2">
          <a:schemeClr val="accent2"/>
        </a:lnRef>
        <a:fillRef idx="0">
          <a:schemeClr val="accent2"/>
        </a:fillRef>
        <a:effectRef idx="1">
          <a:schemeClr val="accent2"/>
        </a:effectRef>
        <a:fontRef idx="minor">
          <a:schemeClr val="tx1"/>
        </a:fontRef>
      </dsp:style>
    </dsp:sp>
    <dsp:sp modelId="{28BD4371-4902-46AD-9AD6-17B20669B48A}">
      <dsp:nvSpPr>
        <dsp:cNvPr id="0" name=""/>
        <dsp:cNvSpPr/>
      </dsp:nvSpPr>
      <dsp:spPr>
        <a:xfrm>
          <a:off x="1887596" y="1021093"/>
          <a:ext cx="1669265" cy="468169"/>
        </a:xfrm>
        <a:prstGeom prst="roundRect">
          <a:avLst>
            <a:gd name="adj" fmla="val 10000"/>
          </a:avLst>
        </a:prstGeom>
        <a:solidFill>
          <a:schemeClr val="accent2">
            <a:lumMod val="40000"/>
            <a:lumOff val="60000"/>
            <a:alpha val="90000"/>
          </a:schemeClr>
        </a:solidFill>
        <a:ln w="25400" cap="flat" cmpd="sng" algn="ctr">
          <a:solidFill>
            <a:schemeClr val="accent2">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solidFill>
                <a:schemeClr val="tx1"/>
              </a:solidFill>
            </a:rPr>
            <a:t>Comunicarlo ai responsabili delle attività di governance</a:t>
          </a:r>
        </a:p>
      </dsp:txBody>
      <dsp:txXfrm>
        <a:off x="1901308" y="1034805"/>
        <a:ext cx="1641841" cy="4407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0FDFD-1B62-4764-AD00-463F88CB6EE5}">
      <dsp:nvSpPr>
        <dsp:cNvPr id="0" name=""/>
        <dsp:cNvSpPr/>
      </dsp:nvSpPr>
      <dsp:spPr>
        <a:xfrm>
          <a:off x="0" y="487271"/>
          <a:ext cx="1603613" cy="40090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chemeClr val="tx1"/>
              </a:solidFill>
            </a:rPr>
            <a:t>Sì</a:t>
          </a:r>
        </a:p>
      </dsp:txBody>
      <dsp:txXfrm>
        <a:off x="11742" y="499013"/>
        <a:ext cx="1580129" cy="377419"/>
      </dsp:txXfrm>
    </dsp:sp>
    <dsp:sp modelId="{F16E0A8B-553E-4D53-8DE4-FE6D3E3B00CA}">
      <dsp:nvSpPr>
        <dsp:cNvPr id="0" name=""/>
        <dsp:cNvSpPr/>
      </dsp:nvSpPr>
      <dsp:spPr>
        <a:xfrm rot="5399298">
          <a:off x="740817" y="975206"/>
          <a:ext cx="122110" cy="70158"/>
        </a:xfrm>
        <a:prstGeom prst="rightArrow">
          <a:avLst>
            <a:gd name="adj1" fmla="val 66700"/>
            <a:gd name="adj2" fmla="val 5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sp>
    <dsp:sp modelId="{B35FC6DF-19B6-481B-8317-52FC62B395CB}">
      <dsp:nvSpPr>
        <dsp:cNvPr id="0" name=""/>
        <dsp:cNvSpPr/>
      </dsp:nvSpPr>
      <dsp:spPr>
        <a:xfrm>
          <a:off x="131" y="1132395"/>
          <a:ext cx="1603613" cy="400903"/>
        </a:xfrm>
        <a:prstGeom prst="roundRect">
          <a:avLst>
            <a:gd name="adj" fmla="val 10000"/>
          </a:avLst>
        </a:prstGeom>
        <a:solidFill>
          <a:schemeClr val="accent2">
            <a:lumMod val="40000"/>
            <a:lumOff val="60000"/>
            <a:alpha val="90000"/>
          </a:schemeClr>
        </a:solidFill>
        <a:ln w="25400" cap="flat" cmpd="sng" algn="ctr">
          <a:solidFill>
            <a:schemeClr val="accent2">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solidFill>
                <a:schemeClr val="tx1"/>
              </a:solidFill>
            </a:rPr>
            <a:t>Verificare l’avvenuta correzione</a:t>
          </a:r>
        </a:p>
      </dsp:txBody>
      <dsp:txXfrm>
        <a:off x="11873" y="1144137"/>
        <a:ext cx="1580129" cy="377419"/>
      </dsp:txXfrm>
    </dsp:sp>
    <dsp:sp modelId="{CB3DA016-56E5-4FB5-A609-0D54869131B6}">
      <dsp:nvSpPr>
        <dsp:cNvPr id="0" name=""/>
        <dsp:cNvSpPr/>
      </dsp:nvSpPr>
      <dsp:spPr>
        <a:xfrm>
          <a:off x="1882364" y="487271"/>
          <a:ext cx="1603613" cy="40090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chemeClr val="tx1"/>
              </a:solidFill>
            </a:rPr>
            <a:t>No</a:t>
          </a:r>
        </a:p>
      </dsp:txBody>
      <dsp:txXfrm>
        <a:off x="1894106" y="499013"/>
        <a:ext cx="1580129" cy="377419"/>
      </dsp:txXfrm>
    </dsp:sp>
    <dsp:sp modelId="{510C7972-8676-45AB-86D1-9E99BD49EBD8}">
      <dsp:nvSpPr>
        <dsp:cNvPr id="0" name=""/>
        <dsp:cNvSpPr/>
      </dsp:nvSpPr>
      <dsp:spPr>
        <a:xfrm rot="5400000">
          <a:off x="2623116" y="975206"/>
          <a:ext cx="122110" cy="70158"/>
        </a:xfrm>
        <a:prstGeom prst="rightArrow">
          <a:avLst>
            <a:gd name="adj1" fmla="val 66700"/>
            <a:gd name="adj2" fmla="val 5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sp>
    <dsp:sp modelId="{28BD4371-4902-46AD-9AD6-17B20669B48A}">
      <dsp:nvSpPr>
        <dsp:cNvPr id="0" name=""/>
        <dsp:cNvSpPr/>
      </dsp:nvSpPr>
      <dsp:spPr>
        <a:xfrm>
          <a:off x="1828251" y="1132395"/>
          <a:ext cx="1711841" cy="511520"/>
        </a:xfrm>
        <a:prstGeom prst="roundRect">
          <a:avLst>
            <a:gd name="adj" fmla="val 10000"/>
          </a:avLst>
        </a:prstGeom>
        <a:solidFill>
          <a:schemeClr val="accent2">
            <a:lumMod val="40000"/>
            <a:lumOff val="60000"/>
            <a:alpha val="90000"/>
          </a:schemeClr>
        </a:solidFill>
        <a:ln w="25400" cap="flat" cmpd="sng" algn="ctr">
          <a:solidFill>
            <a:schemeClr val="accent2">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solidFill>
                <a:schemeClr val="tx1"/>
              </a:solidFill>
            </a:rPr>
            <a:t>valutare le implicazioni per la relazione di revisione</a:t>
          </a:r>
        </a:p>
      </dsp:txBody>
      <dsp:txXfrm>
        <a:off x="1843233" y="1147377"/>
        <a:ext cx="1681877" cy="48155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3"/>
            <a:ext cx="2945660" cy="496410"/>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30093"/>
            <a:ext cx="2945660" cy="496410"/>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30093"/>
            <a:ext cx="2945660" cy="496410"/>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3"/>
            <a:ext cx="2945660" cy="496410"/>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909"/>
            <a:ext cx="5438140" cy="4467700"/>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30093"/>
            <a:ext cx="2945660" cy="496410"/>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30093"/>
            <a:ext cx="2945660" cy="496410"/>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10</a:t>
            </a:fld>
            <a:endParaRPr lang="it-IT" dirty="0"/>
          </a:p>
        </p:txBody>
      </p:sp>
    </p:spTree>
    <p:extLst>
      <p:ext uri="{BB962C8B-B14F-4D97-AF65-F5344CB8AC3E}">
        <p14:creationId xmlns:p14="http://schemas.microsoft.com/office/powerpoint/2010/main" val="3425325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11</a:t>
            </a:fld>
            <a:endParaRPr lang="it-IT" dirty="0"/>
          </a:p>
        </p:txBody>
      </p:sp>
    </p:spTree>
    <p:extLst>
      <p:ext uri="{BB962C8B-B14F-4D97-AF65-F5344CB8AC3E}">
        <p14:creationId xmlns:p14="http://schemas.microsoft.com/office/powerpoint/2010/main" val="2241982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12</a:t>
            </a:fld>
            <a:endParaRPr lang="it-IT" dirty="0"/>
          </a:p>
        </p:txBody>
      </p:sp>
    </p:spTree>
    <p:extLst>
      <p:ext uri="{BB962C8B-B14F-4D97-AF65-F5344CB8AC3E}">
        <p14:creationId xmlns:p14="http://schemas.microsoft.com/office/powerpoint/2010/main" val="3030785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13</a:t>
            </a:fld>
            <a:endParaRPr lang="it-IT" dirty="0"/>
          </a:p>
        </p:txBody>
      </p:sp>
    </p:spTree>
    <p:extLst>
      <p:ext uri="{BB962C8B-B14F-4D97-AF65-F5344CB8AC3E}">
        <p14:creationId xmlns:p14="http://schemas.microsoft.com/office/powerpoint/2010/main" val="2157320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14</a:t>
            </a:fld>
            <a:endParaRPr lang="it-IT" dirty="0"/>
          </a:p>
        </p:txBody>
      </p:sp>
    </p:spTree>
    <p:extLst>
      <p:ext uri="{BB962C8B-B14F-4D97-AF65-F5344CB8AC3E}">
        <p14:creationId xmlns:p14="http://schemas.microsoft.com/office/powerpoint/2010/main" val="1922177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15</a:t>
            </a:fld>
            <a:endParaRPr lang="it-IT" dirty="0"/>
          </a:p>
        </p:txBody>
      </p:sp>
    </p:spTree>
    <p:extLst>
      <p:ext uri="{BB962C8B-B14F-4D97-AF65-F5344CB8AC3E}">
        <p14:creationId xmlns:p14="http://schemas.microsoft.com/office/powerpoint/2010/main" val="2220193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16</a:t>
            </a:fld>
            <a:endParaRPr lang="it-IT" dirty="0"/>
          </a:p>
        </p:txBody>
      </p:sp>
    </p:spTree>
    <p:extLst>
      <p:ext uri="{BB962C8B-B14F-4D97-AF65-F5344CB8AC3E}">
        <p14:creationId xmlns:p14="http://schemas.microsoft.com/office/powerpoint/2010/main" val="25231308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17</a:t>
            </a:fld>
            <a:endParaRPr lang="it-IT" dirty="0"/>
          </a:p>
        </p:txBody>
      </p:sp>
    </p:spTree>
    <p:extLst>
      <p:ext uri="{BB962C8B-B14F-4D97-AF65-F5344CB8AC3E}">
        <p14:creationId xmlns:p14="http://schemas.microsoft.com/office/powerpoint/2010/main" val="18800057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18</a:t>
            </a:fld>
            <a:endParaRPr lang="it-IT" dirty="0"/>
          </a:p>
        </p:txBody>
      </p:sp>
    </p:spTree>
    <p:extLst>
      <p:ext uri="{BB962C8B-B14F-4D97-AF65-F5344CB8AC3E}">
        <p14:creationId xmlns:p14="http://schemas.microsoft.com/office/powerpoint/2010/main" val="2221880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19</a:t>
            </a:fld>
            <a:endParaRPr lang="it-IT" dirty="0"/>
          </a:p>
        </p:txBody>
      </p:sp>
    </p:spTree>
    <p:extLst>
      <p:ext uri="{BB962C8B-B14F-4D97-AF65-F5344CB8AC3E}">
        <p14:creationId xmlns:p14="http://schemas.microsoft.com/office/powerpoint/2010/main" val="831378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526019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20</a:t>
            </a:fld>
            <a:endParaRPr lang="it-IT" dirty="0"/>
          </a:p>
        </p:txBody>
      </p:sp>
    </p:spTree>
    <p:extLst>
      <p:ext uri="{BB962C8B-B14F-4D97-AF65-F5344CB8AC3E}">
        <p14:creationId xmlns:p14="http://schemas.microsoft.com/office/powerpoint/2010/main" val="307668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21</a:t>
            </a:fld>
            <a:endParaRPr lang="it-IT" dirty="0"/>
          </a:p>
        </p:txBody>
      </p:sp>
    </p:spTree>
    <p:extLst>
      <p:ext uri="{BB962C8B-B14F-4D97-AF65-F5344CB8AC3E}">
        <p14:creationId xmlns:p14="http://schemas.microsoft.com/office/powerpoint/2010/main" val="3963058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22</a:t>
            </a:fld>
            <a:endParaRPr lang="it-IT" dirty="0"/>
          </a:p>
        </p:txBody>
      </p:sp>
    </p:spTree>
    <p:extLst>
      <p:ext uri="{BB962C8B-B14F-4D97-AF65-F5344CB8AC3E}">
        <p14:creationId xmlns:p14="http://schemas.microsoft.com/office/powerpoint/2010/main" val="2811480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23</a:t>
            </a:fld>
            <a:endParaRPr lang="it-IT" dirty="0"/>
          </a:p>
        </p:txBody>
      </p:sp>
    </p:spTree>
    <p:extLst>
      <p:ext uri="{BB962C8B-B14F-4D97-AF65-F5344CB8AC3E}">
        <p14:creationId xmlns:p14="http://schemas.microsoft.com/office/powerpoint/2010/main" val="3285270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24</a:t>
            </a:fld>
            <a:endParaRPr lang="it-IT" dirty="0"/>
          </a:p>
        </p:txBody>
      </p:sp>
    </p:spTree>
    <p:extLst>
      <p:ext uri="{BB962C8B-B14F-4D97-AF65-F5344CB8AC3E}">
        <p14:creationId xmlns:p14="http://schemas.microsoft.com/office/powerpoint/2010/main" val="3496928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25</a:t>
            </a:fld>
            <a:endParaRPr lang="it-IT" dirty="0"/>
          </a:p>
        </p:txBody>
      </p:sp>
    </p:spTree>
    <p:extLst>
      <p:ext uri="{BB962C8B-B14F-4D97-AF65-F5344CB8AC3E}">
        <p14:creationId xmlns:p14="http://schemas.microsoft.com/office/powerpoint/2010/main" val="7410234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26</a:t>
            </a:fld>
            <a:endParaRPr lang="it-IT" dirty="0"/>
          </a:p>
        </p:txBody>
      </p:sp>
    </p:spTree>
    <p:extLst>
      <p:ext uri="{BB962C8B-B14F-4D97-AF65-F5344CB8AC3E}">
        <p14:creationId xmlns:p14="http://schemas.microsoft.com/office/powerpoint/2010/main" val="35397930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27</a:t>
            </a:fld>
            <a:endParaRPr lang="it-IT" dirty="0"/>
          </a:p>
        </p:txBody>
      </p:sp>
    </p:spTree>
    <p:extLst>
      <p:ext uri="{BB962C8B-B14F-4D97-AF65-F5344CB8AC3E}">
        <p14:creationId xmlns:p14="http://schemas.microsoft.com/office/powerpoint/2010/main" val="5628247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28</a:t>
            </a:fld>
            <a:endParaRPr lang="it-IT" dirty="0"/>
          </a:p>
        </p:txBody>
      </p:sp>
    </p:spTree>
    <p:extLst>
      <p:ext uri="{BB962C8B-B14F-4D97-AF65-F5344CB8AC3E}">
        <p14:creationId xmlns:p14="http://schemas.microsoft.com/office/powerpoint/2010/main" val="1166401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29</a:t>
            </a:fld>
            <a:endParaRPr lang="it-IT" dirty="0"/>
          </a:p>
        </p:txBody>
      </p:sp>
    </p:spTree>
    <p:extLst>
      <p:ext uri="{BB962C8B-B14F-4D97-AF65-F5344CB8AC3E}">
        <p14:creationId xmlns:p14="http://schemas.microsoft.com/office/powerpoint/2010/main" val="1863558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38113146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30</a:t>
            </a:fld>
            <a:endParaRPr lang="it-IT" dirty="0"/>
          </a:p>
        </p:txBody>
      </p:sp>
    </p:spTree>
    <p:extLst>
      <p:ext uri="{BB962C8B-B14F-4D97-AF65-F5344CB8AC3E}">
        <p14:creationId xmlns:p14="http://schemas.microsoft.com/office/powerpoint/2010/main" val="16984807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31</a:t>
            </a:fld>
            <a:endParaRPr lang="it-IT" dirty="0"/>
          </a:p>
        </p:txBody>
      </p:sp>
    </p:spTree>
    <p:extLst>
      <p:ext uri="{BB962C8B-B14F-4D97-AF65-F5344CB8AC3E}">
        <p14:creationId xmlns:p14="http://schemas.microsoft.com/office/powerpoint/2010/main" val="34502936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32</a:t>
            </a:fld>
            <a:endParaRPr lang="it-IT" dirty="0"/>
          </a:p>
        </p:txBody>
      </p:sp>
    </p:spTree>
    <p:extLst>
      <p:ext uri="{BB962C8B-B14F-4D97-AF65-F5344CB8AC3E}">
        <p14:creationId xmlns:p14="http://schemas.microsoft.com/office/powerpoint/2010/main" val="5156877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33</a:t>
            </a:fld>
            <a:endParaRPr lang="it-IT" dirty="0"/>
          </a:p>
        </p:txBody>
      </p:sp>
    </p:spTree>
    <p:extLst>
      <p:ext uri="{BB962C8B-B14F-4D97-AF65-F5344CB8AC3E}">
        <p14:creationId xmlns:p14="http://schemas.microsoft.com/office/powerpoint/2010/main" val="39908367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34</a:t>
            </a:fld>
            <a:endParaRPr lang="it-IT" dirty="0"/>
          </a:p>
        </p:txBody>
      </p:sp>
    </p:spTree>
    <p:extLst>
      <p:ext uri="{BB962C8B-B14F-4D97-AF65-F5344CB8AC3E}">
        <p14:creationId xmlns:p14="http://schemas.microsoft.com/office/powerpoint/2010/main" val="1254232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35</a:t>
            </a:fld>
            <a:endParaRPr lang="it-IT" dirty="0"/>
          </a:p>
        </p:txBody>
      </p:sp>
    </p:spTree>
    <p:extLst>
      <p:ext uri="{BB962C8B-B14F-4D97-AF65-F5344CB8AC3E}">
        <p14:creationId xmlns:p14="http://schemas.microsoft.com/office/powerpoint/2010/main" val="5886250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36</a:t>
            </a:fld>
            <a:endParaRPr lang="it-IT" dirty="0"/>
          </a:p>
        </p:txBody>
      </p:sp>
    </p:spTree>
    <p:extLst>
      <p:ext uri="{BB962C8B-B14F-4D97-AF65-F5344CB8AC3E}">
        <p14:creationId xmlns:p14="http://schemas.microsoft.com/office/powerpoint/2010/main" val="19929760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37</a:t>
            </a:fld>
            <a:endParaRPr lang="it-IT" dirty="0"/>
          </a:p>
        </p:txBody>
      </p:sp>
    </p:spTree>
    <p:extLst>
      <p:ext uri="{BB962C8B-B14F-4D97-AF65-F5344CB8AC3E}">
        <p14:creationId xmlns:p14="http://schemas.microsoft.com/office/powerpoint/2010/main" val="17742997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38</a:t>
            </a:fld>
            <a:endParaRPr lang="it-IT" dirty="0"/>
          </a:p>
        </p:txBody>
      </p:sp>
    </p:spTree>
    <p:extLst>
      <p:ext uri="{BB962C8B-B14F-4D97-AF65-F5344CB8AC3E}">
        <p14:creationId xmlns:p14="http://schemas.microsoft.com/office/powerpoint/2010/main" val="32717020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39</a:t>
            </a:fld>
            <a:endParaRPr lang="it-IT" dirty="0"/>
          </a:p>
        </p:txBody>
      </p:sp>
    </p:spTree>
    <p:extLst>
      <p:ext uri="{BB962C8B-B14F-4D97-AF65-F5344CB8AC3E}">
        <p14:creationId xmlns:p14="http://schemas.microsoft.com/office/powerpoint/2010/main" val="2773671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41279879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40</a:t>
            </a:fld>
            <a:endParaRPr lang="it-IT" dirty="0"/>
          </a:p>
        </p:txBody>
      </p:sp>
    </p:spTree>
    <p:extLst>
      <p:ext uri="{BB962C8B-B14F-4D97-AF65-F5344CB8AC3E}">
        <p14:creationId xmlns:p14="http://schemas.microsoft.com/office/powerpoint/2010/main" val="39824216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41</a:t>
            </a:fld>
            <a:endParaRPr lang="it-IT" dirty="0"/>
          </a:p>
        </p:txBody>
      </p:sp>
    </p:spTree>
    <p:extLst>
      <p:ext uri="{BB962C8B-B14F-4D97-AF65-F5344CB8AC3E}">
        <p14:creationId xmlns:p14="http://schemas.microsoft.com/office/powerpoint/2010/main" val="12947419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42</a:t>
            </a:fld>
            <a:endParaRPr lang="it-IT" dirty="0"/>
          </a:p>
        </p:txBody>
      </p:sp>
    </p:spTree>
    <p:extLst>
      <p:ext uri="{BB962C8B-B14F-4D97-AF65-F5344CB8AC3E}">
        <p14:creationId xmlns:p14="http://schemas.microsoft.com/office/powerpoint/2010/main" val="3732600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897767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6</a:t>
            </a:fld>
            <a:endParaRPr lang="it-IT" dirty="0"/>
          </a:p>
        </p:txBody>
      </p:sp>
    </p:spTree>
    <p:extLst>
      <p:ext uri="{BB962C8B-B14F-4D97-AF65-F5344CB8AC3E}">
        <p14:creationId xmlns:p14="http://schemas.microsoft.com/office/powerpoint/2010/main" val="2209546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7</a:t>
            </a:fld>
            <a:endParaRPr lang="it-IT" dirty="0"/>
          </a:p>
        </p:txBody>
      </p:sp>
    </p:spTree>
    <p:extLst>
      <p:ext uri="{BB962C8B-B14F-4D97-AF65-F5344CB8AC3E}">
        <p14:creationId xmlns:p14="http://schemas.microsoft.com/office/powerpoint/2010/main" val="3057808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8</a:t>
            </a:fld>
            <a:endParaRPr lang="it-IT" dirty="0"/>
          </a:p>
        </p:txBody>
      </p:sp>
    </p:spTree>
    <p:extLst>
      <p:ext uri="{BB962C8B-B14F-4D97-AF65-F5344CB8AC3E}">
        <p14:creationId xmlns:p14="http://schemas.microsoft.com/office/powerpoint/2010/main" val="2717462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9</a:t>
            </a:fld>
            <a:endParaRPr lang="it-IT" dirty="0"/>
          </a:p>
        </p:txBody>
      </p:sp>
    </p:spTree>
    <p:extLst>
      <p:ext uri="{BB962C8B-B14F-4D97-AF65-F5344CB8AC3E}">
        <p14:creationId xmlns:p14="http://schemas.microsoft.com/office/powerpoint/2010/main" val="641684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GB" dirty="0"/>
          </a:p>
        </p:txBody>
      </p:sp>
      <p:sp>
        <p:nvSpPr>
          <p:cNvPr id="4" name="Date Placeholder 3"/>
          <p:cNvSpPr>
            <a:spLocks noGrp="1"/>
          </p:cNvSpPr>
          <p:nvPr>
            <p:ph type="dt" sz="half" idx="11"/>
          </p:nvPr>
        </p:nvSpPr>
        <p:spPr/>
        <p:txBody>
          <a:bodyPr/>
          <a:lstStyle/>
          <a:p>
            <a:endParaRPr lang="en-GB" dirty="0"/>
          </a:p>
        </p:txBody>
      </p:sp>
      <p:sp>
        <p:nvSpPr>
          <p:cNvPr id="5" name="Slide Number Placeholder 4"/>
          <p:cNvSpPr>
            <a:spLocks noGrp="1"/>
          </p:cNvSpPr>
          <p:nvPr>
            <p:ph type="sldNum" sz="quarter" idx="12"/>
          </p:nvPr>
        </p:nvSpPr>
        <p:spPr/>
        <p:txBody>
          <a:bodyPr/>
          <a:lstStyle/>
          <a:p>
            <a:endParaRPr lang="en-GB" dirty="0"/>
          </a:p>
        </p:txBody>
      </p:sp>
    </p:spTree>
    <p:extLst>
      <p:ext uri="{BB962C8B-B14F-4D97-AF65-F5344CB8AC3E}">
        <p14:creationId xmlns:p14="http://schemas.microsoft.com/office/powerpoint/2010/main" val="10859115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3.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 id="2147483698" r:id="rId24"/>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2.jpe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180811-F04A-461B-B1DC-7EA4510DBA3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
        <p:nvSpPr>
          <p:cNvPr id="9" name="Title 3">
            <a:extLst>
              <a:ext uri="{FF2B5EF4-FFF2-40B4-BE49-F238E27FC236}">
                <a16:creationId xmlns:a16="http://schemas.microsoft.com/office/drawing/2014/main" id="{ECBB4E9B-3EF0-49C9-AB50-D7013E643D93}"/>
              </a:ext>
            </a:extLst>
          </p:cNvPr>
          <p:cNvSpPr txBox="1">
            <a:spLocks/>
          </p:cNvSpPr>
          <p:nvPr/>
        </p:nvSpPr>
        <p:spPr>
          <a:xfrm>
            <a:off x="380999" y="1371600"/>
            <a:ext cx="8534401"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endParaRPr lang="it-IT" sz="3600" i="0" dirty="0"/>
          </a:p>
          <a:p>
            <a:br>
              <a:rPr lang="it-IT" sz="3600" i="0" dirty="0"/>
            </a:br>
            <a:r>
              <a:rPr lang="it-IT" sz="2800" i="0" dirty="0"/>
              <a:t>Formazione del giudizio e relazione sul bilancio</a:t>
            </a:r>
            <a:br>
              <a:rPr lang="it-IT" sz="3600" b="0" i="0" dirty="0">
                <a:solidFill>
                  <a:schemeClr val="tx1">
                    <a:lumMod val="95000"/>
                    <a:lumOff val="5000"/>
                  </a:schemeClr>
                </a:solidFill>
              </a:rPr>
            </a:br>
            <a:endParaRPr lang="it-IT" sz="2800" i="0" dirty="0">
              <a:solidFill>
                <a:schemeClr val="tx1">
                  <a:lumMod val="95000"/>
                  <a:lumOff val="5000"/>
                </a:schemeClr>
              </a:solidFill>
            </a:endParaRPr>
          </a:p>
          <a:p>
            <a:endParaRPr lang="it-IT" sz="2800" i="0" dirty="0">
              <a:solidFill>
                <a:schemeClr val="tx1">
                  <a:lumMod val="95000"/>
                  <a:lumOff val="5000"/>
                </a:schemeClr>
              </a:solidFill>
            </a:endParaRPr>
          </a:p>
          <a:p>
            <a:r>
              <a:rPr lang="it-IT" sz="1800" i="0" dirty="0"/>
              <a:t>Dott. Giovanni Verde– Dottore commercialista e revisore dei conti</a:t>
            </a:r>
          </a:p>
          <a:p>
            <a:endParaRPr lang="it-IT" sz="1800" i="0" dirty="0"/>
          </a:p>
          <a:p>
            <a:br>
              <a:rPr lang="it-IT" sz="3600" i="0" dirty="0"/>
            </a:br>
            <a:r>
              <a:rPr lang="it-IT" sz="1800" i="0" dirty="0"/>
              <a:t>Torre del Greco (NA), </a:t>
            </a:r>
            <a:r>
              <a:rPr lang="en-GB" sz="1800" i="0" dirty="0"/>
              <a:t>3 </a:t>
            </a:r>
            <a:r>
              <a:rPr lang="en-GB" sz="1800" i="0" dirty="0" err="1"/>
              <a:t>dicembre</a:t>
            </a:r>
            <a:r>
              <a:rPr lang="en-GB" sz="1800" i="0" dirty="0"/>
              <a:t> 2024</a:t>
            </a:r>
          </a:p>
          <a:p>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10</a:t>
            </a:fld>
            <a:endParaRPr lang="en-GB"/>
          </a:p>
        </p:txBody>
      </p:sp>
      <p:sp>
        <p:nvSpPr>
          <p:cNvPr id="8" name="Titolo 1">
            <a:extLst>
              <a:ext uri="{FF2B5EF4-FFF2-40B4-BE49-F238E27FC236}">
                <a16:creationId xmlns:a16="http://schemas.microsoft.com/office/drawing/2014/main" id="{D8B96744-FDEC-46B6-8AB5-F387860E2083}"/>
              </a:ext>
            </a:extLst>
          </p:cNvPr>
          <p:cNvSpPr>
            <a:spLocks noGrp="1"/>
          </p:cNvSpPr>
          <p:nvPr>
            <p:ph type="title"/>
          </p:nvPr>
        </p:nvSpPr>
        <p:spPr>
          <a:xfrm>
            <a:off x="317766" y="1078169"/>
            <a:ext cx="8464549" cy="246221"/>
          </a:xfrm>
        </p:spPr>
        <p:txBody>
          <a:bodyPr/>
          <a:lstStyle/>
          <a:p>
            <a:r>
              <a:rPr lang="en-ZA" altLang="fr-FR" sz="1600" i="0" cap="all" dirty="0">
                <a:latin typeface="Trebuchet MS" panose="020B0603020202020204" pitchFamily="34" charset="0"/>
              </a:rPr>
              <a:t>ISA ITALIA 705 – </a:t>
            </a:r>
            <a:r>
              <a:rPr lang="en-ZA" altLang="fr-FR" sz="1600" i="0" cap="all" dirty="0" err="1">
                <a:latin typeface="Trebuchet MS" panose="020B0603020202020204" pitchFamily="34" charset="0"/>
              </a:rPr>
              <a:t>giudizio</a:t>
            </a:r>
            <a:r>
              <a:rPr lang="en-ZA" altLang="fr-FR" sz="1600" i="0" cap="all" dirty="0">
                <a:latin typeface="Trebuchet MS" panose="020B0603020202020204" pitchFamily="34" charset="0"/>
              </a:rPr>
              <a:t> con </a:t>
            </a:r>
            <a:r>
              <a:rPr lang="en-ZA" altLang="fr-FR" sz="1600" i="0" cap="all" dirty="0" err="1">
                <a:latin typeface="Trebuchet MS" panose="020B0603020202020204" pitchFamily="34" charset="0"/>
              </a:rPr>
              <a:t>modifica</a:t>
            </a:r>
            <a:endParaRPr lang="it-IT" sz="1600" i="0" cap="all" dirty="0">
              <a:latin typeface="Trebuchet MS" panose="020B0603020202020204" pitchFamily="34" charset="0"/>
            </a:endParaRPr>
          </a:p>
        </p:txBody>
      </p:sp>
      <p:graphicFrame>
        <p:nvGraphicFramePr>
          <p:cNvPr id="9" name="Tabella 8">
            <a:extLst>
              <a:ext uri="{FF2B5EF4-FFF2-40B4-BE49-F238E27FC236}">
                <a16:creationId xmlns:a16="http://schemas.microsoft.com/office/drawing/2014/main" id="{340B9B12-D375-46AD-96D6-CFCE6507725B}"/>
              </a:ext>
            </a:extLst>
          </p:cNvPr>
          <p:cNvGraphicFramePr>
            <a:graphicFrameLocks noGrp="1" noChangeAspect="1"/>
          </p:cNvGraphicFramePr>
          <p:nvPr>
            <p:extLst>
              <p:ext uri="{D42A27DB-BD31-4B8C-83A1-F6EECF244321}">
                <p14:modId xmlns:p14="http://schemas.microsoft.com/office/powerpoint/2010/main" val="413244491"/>
              </p:ext>
            </p:extLst>
          </p:nvPr>
        </p:nvGraphicFramePr>
        <p:xfrm>
          <a:off x="323852" y="1563393"/>
          <a:ext cx="8245669" cy="4569494"/>
        </p:xfrm>
        <a:graphic>
          <a:graphicData uri="http://schemas.openxmlformats.org/drawingml/2006/table">
            <a:tbl>
              <a:tblPr firstRow="1" bandRow="1">
                <a:tableStyleId>{9DCAF9ED-07DC-4A11-8D7F-57B35C25682E}</a:tableStyleId>
              </a:tblPr>
              <a:tblGrid>
                <a:gridCol w="2503149">
                  <a:extLst>
                    <a:ext uri="{9D8B030D-6E8A-4147-A177-3AD203B41FA5}">
                      <a16:colId xmlns:a16="http://schemas.microsoft.com/office/drawing/2014/main" val="20000"/>
                    </a:ext>
                  </a:extLst>
                </a:gridCol>
                <a:gridCol w="2612219">
                  <a:extLst>
                    <a:ext uri="{9D8B030D-6E8A-4147-A177-3AD203B41FA5}">
                      <a16:colId xmlns:a16="http://schemas.microsoft.com/office/drawing/2014/main" val="20001"/>
                    </a:ext>
                  </a:extLst>
                </a:gridCol>
                <a:gridCol w="3130301">
                  <a:extLst>
                    <a:ext uri="{9D8B030D-6E8A-4147-A177-3AD203B41FA5}">
                      <a16:colId xmlns:a16="http://schemas.microsoft.com/office/drawing/2014/main" val="20002"/>
                    </a:ext>
                  </a:extLst>
                </a:gridCol>
              </a:tblGrid>
              <a:tr h="743643">
                <a:tc rowSpan="2">
                  <a:txBody>
                    <a:bodyPr/>
                    <a:lstStyle/>
                    <a:p>
                      <a:pPr algn="ctr"/>
                      <a:r>
                        <a:rPr lang="it-IT" sz="1800" u="none" dirty="0">
                          <a:solidFill>
                            <a:schemeClr val="tx1"/>
                          </a:solidFill>
                          <a:latin typeface="+mj-lt"/>
                          <a:cs typeface="Times New Roman" pitchFamily="18" charset="0"/>
                        </a:rPr>
                        <a:t>Natura dell’aspetto che da origine alla modifica </a:t>
                      </a:r>
                      <a:endParaRPr lang="it-IT" sz="1800" b="0" u="none"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02A5E2"/>
                    </a:solidFill>
                  </a:tcPr>
                </a:tc>
                <a:tc gridSpan="2">
                  <a:txBody>
                    <a:bodyPr/>
                    <a:lstStyle/>
                    <a:p>
                      <a:pPr algn="ctr"/>
                      <a:r>
                        <a:rPr lang="it-IT" sz="1800" u="none" dirty="0">
                          <a:solidFill>
                            <a:schemeClr val="tx1"/>
                          </a:solidFill>
                          <a:latin typeface="+mj-lt"/>
                          <a:cs typeface="Times New Roman" pitchFamily="18" charset="0"/>
                        </a:rPr>
                        <a:t>Giudizio del revisore</a:t>
                      </a:r>
                      <a:r>
                        <a:rPr lang="it-IT" sz="1800" u="none" baseline="0" dirty="0">
                          <a:solidFill>
                            <a:schemeClr val="tx1"/>
                          </a:solidFill>
                          <a:latin typeface="+mj-lt"/>
                          <a:cs typeface="Times New Roman" pitchFamily="18" charset="0"/>
                        </a:rPr>
                        <a:t> sulla pervasività degli effetti o dei possibili effetti sul bilancio </a:t>
                      </a:r>
                      <a:endParaRPr lang="it-IT" sz="1800" b="0" u="none" dirty="0">
                        <a:solidFill>
                          <a:schemeClr val="tx1"/>
                        </a:solidFill>
                        <a:latin typeface="+mj-lt"/>
                        <a:cs typeface="Times New Roman" pitchFamily="18" charset="0"/>
                      </a:endParaRPr>
                    </a:p>
                  </a:txBody>
                  <a:tcPr anchor="ctr">
                    <a:lnL w="12700" cap="flat" cmpd="sng" algn="ctr">
                      <a:solidFill>
                        <a:schemeClr val="bg1"/>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2A5E2"/>
                    </a:solidFill>
                  </a:tcPr>
                </a:tc>
                <a:tc hMerge="1">
                  <a:txBody>
                    <a:bodyPr/>
                    <a:lstStyle/>
                    <a:p>
                      <a:endParaRPr lang="it-IT"/>
                    </a:p>
                  </a:txBody>
                  <a:tcPr/>
                </a:tc>
                <a:extLst>
                  <a:ext uri="{0D108BD9-81ED-4DB2-BD59-A6C34878D82A}">
                    <a16:rowId xmlns:a16="http://schemas.microsoft.com/office/drawing/2014/main" val="10000"/>
                  </a:ext>
                </a:extLst>
              </a:tr>
              <a:tr h="546889">
                <a:tc vMerge="1">
                  <a:txBody>
                    <a:bodyPr/>
                    <a:lstStyle/>
                    <a:p>
                      <a:endParaRPr lang="it-IT"/>
                    </a:p>
                  </a:txBody>
                  <a:tcPr/>
                </a:tc>
                <a:tc>
                  <a:txBody>
                    <a:bodyPr/>
                    <a:lstStyle/>
                    <a:p>
                      <a:pPr algn="ctr"/>
                      <a:r>
                        <a:rPr lang="it-IT" sz="2000" i="0" dirty="0">
                          <a:solidFill>
                            <a:schemeClr val="tx1"/>
                          </a:solidFill>
                          <a:latin typeface="+mj-lt"/>
                          <a:cs typeface="Times New Roman" pitchFamily="18" charset="0"/>
                        </a:rPr>
                        <a:t>Significativo non pervasivo </a:t>
                      </a:r>
                    </a:p>
                  </a:txBody>
                  <a:tcPr>
                    <a:lnL w="12700" cap="flat" cmpd="sng" algn="ctr">
                      <a:solidFill>
                        <a:schemeClr val="bg1"/>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tc>
                  <a:txBody>
                    <a:bodyPr/>
                    <a:lstStyle/>
                    <a:p>
                      <a:pPr algn="ctr"/>
                      <a:r>
                        <a:rPr lang="it-IT" sz="2000" i="0" dirty="0">
                          <a:solidFill>
                            <a:schemeClr val="tx1"/>
                          </a:solidFill>
                          <a:latin typeface="+mj-lt"/>
                          <a:cs typeface="Times New Roman" pitchFamily="18" charset="0"/>
                        </a:rPr>
                        <a:t>Significativo</a:t>
                      </a:r>
                      <a:r>
                        <a:rPr lang="it-IT" sz="2000" i="0" baseline="0" dirty="0">
                          <a:solidFill>
                            <a:schemeClr val="tx1"/>
                          </a:solidFill>
                          <a:latin typeface="+mj-lt"/>
                          <a:cs typeface="Times New Roman" pitchFamily="18" charset="0"/>
                        </a:rPr>
                        <a:t> e pervasivo </a:t>
                      </a:r>
                      <a:endParaRPr lang="it-IT" sz="2000" i="0" dirty="0">
                        <a:solidFill>
                          <a:schemeClr val="tx1"/>
                        </a:solidFill>
                        <a:latin typeface="+mj-lt"/>
                        <a:cs typeface="Times New Roman" pitchFamily="18" charset="0"/>
                      </a:endParaRPr>
                    </a:p>
                  </a:txBody>
                  <a:tcP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782815">
                <a:tc>
                  <a:txBody>
                    <a:bodyPr/>
                    <a:lstStyle/>
                    <a:p>
                      <a:pPr algn="ctr"/>
                      <a:r>
                        <a:rPr lang="it-IT" sz="1600" i="1" dirty="0">
                          <a:solidFill>
                            <a:schemeClr val="tx1"/>
                          </a:solidFill>
                          <a:latin typeface="+mj-lt"/>
                          <a:cs typeface="Times New Roman" pitchFamily="18" charset="0"/>
                        </a:rPr>
                        <a:t>Bilancio</a:t>
                      </a:r>
                      <a:r>
                        <a:rPr lang="it-IT" sz="1600" i="1" baseline="0" dirty="0">
                          <a:solidFill>
                            <a:schemeClr val="tx1"/>
                          </a:solidFill>
                          <a:latin typeface="+mj-lt"/>
                          <a:cs typeface="Times New Roman" pitchFamily="18" charset="0"/>
                        </a:rPr>
                        <a:t> significativamente errato</a:t>
                      </a:r>
                      <a:endParaRPr lang="it-IT" sz="1600" i="1" dirty="0">
                        <a:solidFill>
                          <a:schemeClr val="tx1"/>
                        </a:solidFill>
                        <a:latin typeface="+mj-lt"/>
                        <a:cs typeface="Times New Roman" pitchFamily="18" charset="0"/>
                      </a:endParaRPr>
                    </a:p>
                  </a:txBody>
                  <a:tcP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algn="ctr"/>
                      <a:r>
                        <a:rPr lang="it-IT" sz="1600" dirty="0">
                          <a:solidFill>
                            <a:schemeClr val="tx1"/>
                          </a:solidFill>
                          <a:latin typeface="+mj-lt"/>
                          <a:cs typeface="Times New Roman" pitchFamily="18" charset="0"/>
                        </a:rPr>
                        <a:t>Giudizio con rilievi </a:t>
                      </a:r>
                      <a:endParaRPr lang="it-IT" sz="1600" b="1" i="1"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tc>
                  <a:txBody>
                    <a:bodyPr/>
                    <a:lstStyle/>
                    <a:p>
                      <a:pPr algn="ctr"/>
                      <a:r>
                        <a:rPr lang="it-IT" sz="1600" dirty="0">
                          <a:solidFill>
                            <a:schemeClr val="tx1"/>
                          </a:solidFill>
                          <a:latin typeface="+mj-lt"/>
                          <a:cs typeface="Times New Roman" pitchFamily="18" charset="0"/>
                        </a:rPr>
                        <a:t>Giudizio negativo</a:t>
                      </a:r>
                      <a:endParaRPr lang="it-IT" sz="1600" b="1" i="1"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tcPr>
                </a:tc>
                <a:extLst>
                  <a:ext uri="{0D108BD9-81ED-4DB2-BD59-A6C34878D82A}">
                    <a16:rowId xmlns:a16="http://schemas.microsoft.com/office/drawing/2014/main" val="10002"/>
                  </a:ext>
                </a:extLst>
              </a:tr>
              <a:tr h="1223703">
                <a:tc>
                  <a:txBody>
                    <a:bodyPr/>
                    <a:lstStyle/>
                    <a:p>
                      <a:pPr algn="ctr"/>
                      <a:r>
                        <a:rPr lang="it-IT" sz="1600" i="1" dirty="0">
                          <a:solidFill>
                            <a:schemeClr val="tx1"/>
                          </a:solidFill>
                          <a:latin typeface="+mj-lt"/>
                          <a:cs typeface="Times New Roman" pitchFamily="18" charset="0"/>
                        </a:rPr>
                        <a:t>Impossibilità di acquisire elementi probativi sufficienti ed appropriati</a:t>
                      </a:r>
                      <a:r>
                        <a:rPr lang="it-IT" sz="1600" i="1" baseline="0" dirty="0">
                          <a:solidFill>
                            <a:schemeClr val="tx1"/>
                          </a:solidFill>
                          <a:latin typeface="+mj-lt"/>
                          <a:cs typeface="Times New Roman" pitchFamily="18" charset="0"/>
                        </a:rPr>
                        <a:t> </a:t>
                      </a:r>
                      <a:endParaRPr lang="it-IT" sz="1600" i="1" dirty="0">
                        <a:solidFill>
                          <a:schemeClr val="tx1"/>
                        </a:solidFill>
                        <a:latin typeface="+mj-lt"/>
                        <a:cs typeface="Times New Roman" pitchFamily="18" charset="0"/>
                      </a:endParaRPr>
                    </a:p>
                  </a:txBody>
                  <a:tcP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tc>
                  <a:txBody>
                    <a:bodyPr/>
                    <a:lstStyle/>
                    <a:p>
                      <a:pPr algn="ctr"/>
                      <a:br>
                        <a:rPr lang="it-IT" sz="1600" dirty="0">
                          <a:solidFill>
                            <a:schemeClr val="tx1"/>
                          </a:solidFill>
                          <a:latin typeface="+mj-lt"/>
                          <a:cs typeface="Times New Roman" pitchFamily="18" charset="0"/>
                        </a:rPr>
                      </a:br>
                      <a:r>
                        <a:rPr lang="it-IT" sz="1600" dirty="0">
                          <a:solidFill>
                            <a:schemeClr val="tx1"/>
                          </a:solidFill>
                          <a:latin typeface="+mj-lt"/>
                          <a:cs typeface="Times New Roman" pitchFamily="18" charset="0"/>
                        </a:rPr>
                        <a:t>Giudizio con rilievi</a:t>
                      </a:r>
                      <a:endParaRPr lang="it-IT" sz="1600" b="1" i="1"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tc>
                  <a:txBody>
                    <a:bodyPr/>
                    <a:lstStyle/>
                    <a:p>
                      <a:pPr algn="ctr"/>
                      <a:br>
                        <a:rPr lang="it-IT" sz="1600" dirty="0">
                          <a:solidFill>
                            <a:schemeClr val="tx1"/>
                          </a:solidFill>
                          <a:latin typeface="+mj-lt"/>
                          <a:cs typeface="Times New Roman" pitchFamily="18" charset="0"/>
                        </a:rPr>
                      </a:br>
                      <a:r>
                        <a:rPr lang="it-IT" sz="1600" dirty="0">
                          <a:solidFill>
                            <a:schemeClr val="tx1"/>
                          </a:solidFill>
                          <a:latin typeface="+mj-lt"/>
                          <a:cs typeface="Times New Roman" pitchFamily="18" charset="0"/>
                        </a:rPr>
                        <a:t>Impossibilità di esprimere</a:t>
                      </a:r>
                      <a:r>
                        <a:rPr lang="it-IT" sz="1600" baseline="0" dirty="0">
                          <a:solidFill>
                            <a:schemeClr val="tx1"/>
                          </a:solidFill>
                          <a:latin typeface="+mj-lt"/>
                          <a:cs typeface="Times New Roman" pitchFamily="18" charset="0"/>
                        </a:rPr>
                        <a:t> un giudizio </a:t>
                      </a:r>
                      <a:endParaRPr lang="it-IT" sz="1600" b="1" i="1"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1078148">
                <a:tc>
                  <a:txBody>
                    <a:bodyPr/>
                    <a:lstStyle/>
                    <a:p>
                      <a:pPr algn="ctr"/>
                      <a:r>
                        <a:rPr lang="it-IT" sz="1600" i="1" dirty="0">
                          <a:solidFill>
                            <a:schemeClr val="tx1"/>
                          </a:solidFill>
                          <a:latin typeface="+mj-lt"/>
                          <a:cs typeface="Times New Roman" pitchFamily="18" charset="0"/>
                        </a:rPr>
                        <a:t>Molteplici incertezze con potenziali interazioni e possibile effetto cumulato </a:t>
                      </a:r>
                    </a:p>
                  </a:txBody>
                  <a:tcP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tc gridSpan="2">
                  <a:txBody>
                    <a:bodyPr/>
                    <a:lstStyle/>
                    <a:p>
                      <a:pPr algn="ctr"/>
                      <a:r>
                        <a:rPr lang="it-IT" sz="1600" kern="1200" dirty="0">
                          <a:solidFill>
                            <a:schemeClr val="tx1"/>
                          </a:solidFill>
                          <a:latin typeface="+mn-lt"/>
                          <a:ea typeface="+mn-ea"/>
                          <a:cs typeface="Times New Roman" pitchFamily="18" charset="0"/>
                        </a:rPr>
                        <a:t>Impossibilità di esprimere</a:t>
                      </a:r>
                      <a:r>
                        <a:rPr lang="it-IT" sz="1600" kern="1200" baseline="0" dirty="0">
                          <a:solidFill>
                            <a:schemeClr val="tx1"/>
                          </a:solidFill>
                          <a:latin typeface="+mn-lt"/>
                          <a:ea typeface="+mn-ea"/>
                          <a:cs typeface="Times New Roman" pitchFamily="18" charset="0"/>
                        </a:rPr>
                        <a:t> un giudizio </a:t>
                      </a:r>
                      <a:endParaRPr lang="it-IT" sz="1600" b="1" i="1" dirty="0">
                        <a:solidFill>
                          <a:schemeClr val="tx1"/>
                        </a:solidFill>
                        <a:latin typeface="+mj-lt"/>
                        <a:cs typeface="Times New Roman" pitchFamily="18" charset="0"/>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tc hMerge="1">
                  <a:txBody>
                    <a:bodyPr/>
                    <a:lstStyle/>
                    <a:p>
                      <a:pPr algn="ctr"/>
                      <a:endParaRPr lang="it-IT" sz="1600" b="1" i="1" dirty="0">
                        <a:solidFill>
                          <a:srgbClr val="FF0000"/>
                        </a:solidFill>
                        <a:latin typeface="+mj-lt"/>
                        <a:cs typeface="Times New Roman" pitchFamily="18" charset="0"/>
                      </a:endParaRPr>
                    </a:p>
                  </a:txBody>
                  <a:tcP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E7E7E7"/>
                    </a:solidFill>
                  </a:tcPr>
                </a:tc>
                <a:extLst>
                  <a:ext uri="{0D108BD9-81ED-4DB2-BD59-A6C34878D82A}">
                    <a16:rowId xmlns:a16="http://schemas.microsoft.com/office/drawing/2014/main" val="600048054"/>
                  </a:ext>
                </a:extLst>
              </a:tr>
            </a:tbl>
          </a:graphicData>
        </a:graphic>
      </p:graphicFrame>
      <p:pic>
        <p:nvPicPr>
          <p:cNvPr id="7" name="Picture 6">
            <a:extLst>
              <a:ext uri="{FF2B5EF4-FFF2-40B4-BE49-F238E27FC236}">
                <a16:creationId xmlns:a16="http://schemas.microsoft.com/office/drawing/2014/main" id="{1434BA2A-9328-4B24-9C31-F61E17A68E9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590685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11</a:t>
            </a:fld>
            <a:endParaRPr lang="en-GB"/>
          </a:p>
        </p:txBody>
      </p:sp>
      <p:sp>
        <p:nvSpPr>
          <p:cNvPr id="7" name="Titolo 3">
            <a:extLst>
              <a:ext uri="{FF2B5EF4-FFF2-40B4-BE49-F238E27FC236}">
                <a16:creationId xmlns:a16="http://schemas.microsoft.com/office/drawing/2014/main" id="{8BD2B214-9C9B-4DA3-8C74-0B7FF3F34544}"/>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57C658EE-1173-4FF0-9CA6-0D26798150F8}"/>
              </a:ext>
            </a:extLst>
          </p:cNvPr>
          <p:cNvSpPr txBox="1">
            <a:spLocks/>
          </p:cNvSpPr>
          <p:nvPr/>
        </p:nvSpPr>
        <p:spPr>
          <a:xfrm>
            <a:off x="330531" y="1545494"/>
            <a:ext cx="8223738" cy="5276369"/>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latin typeface="+mn-lt"/>
              </a:rPr>
              <a:t>Responsabilità per il bilancio</a:t>
            </a:r>
          </a:p>
          <a:p>
            <a:endParaRPr lang="it-IT" altLang="it-IT" sz="1600" dirty="0">
              <a:latin typeface="+mn-lt"/>
            </a:endParaRPr>
          </a:p>
          <a:p>
            <a:pPr marL="361950" lvl="1" indent="-276225">
              <a:buClr>
                <a:srgbClr val="404040"/>
              </a:buClr>
              <a:buFont typeface="Arial" panose="020B0604020202020204" pitchFamily="34" charset="0"/>
              <a:buChar char="•"/>
            </a:pPr>
            <a:r>
              <a:rPr lang="it-IT" altLang="it-IT" sz="1600" dirty="0">
                <a:latin typeface="+mn-lt"/>
              </a:rPr>
              <a:t>Identificazione dei soggetti responsabili della redazione del bilancio</a:t>
            </a:r>
          </a:p>
          <a:p>
            <a:pPr marL="735013" lvl="2" indent="-285750">
              <a:buClr>
                <a:srgbClr val="404040"/>
              </a:buClr>
              <a:buFont typeface="Wingdings" panose="05000000000000000000" pitchFamily="2" charset="2"/>
              <a:buChar char="ü"/>
            </a:pPr>
            <a:r>
              <a:rPr lang="it-IT" altLang="it-IT" sz="1600" dirty="0">
                <a:latin typeface="+mn-lt"/>
              </a:rPr>
              <a:t>Nel sistema tradizionale o monistico sono gli amministratori, nel sistema dualistico è il Consiglio di Gestione</a:t>
            </a:r>
          </a:p>
          <a:p>
            <a:pPr marL="361950" lvl="1" indent="-276225">
              <a:buClr>
                <a:srgbClr val="404040"/>
              </a:buClr>
              <a:buFont typeface="Arial" panose="020B0604020202020204" pitchFamily="34" charset="0"/>
              <a:buChar char="•"/>
            </a:pPr>
            <a:r>
              <a:rPr lang="it-IT" altLang="it-IT" sz="1600" dirty="0">
                <a:latin typeface="+mn-lt"/>
              </a:rPr>
              <a:t>La sezione deve descrivere le responsabilità:</a:t>
            </a:r>
          </a:p>
          <a:p>
            <a:pPr marL="735013" lvl="2" indent="-285750">
              <a:buClr>
                <a:srgbClr val="404040"/>
              </a:buClr>
              <a:buFont typeface="Wingdings" panose="05000000000000000000" pitchFamily="2" charset="2"/>
              <a:buChar char="ü"/>
            </a:pPr>
            <a:r>
              <a:rPr lang="it-IT" altLang="it-IT" sz="1600" dirty="0">
                <a:latin typeface="+mn-lt"/>
              </a:rPr>
              <a:t>Per la redazione del bilancio in conformità al quadro normativo di riferimento</a:t>
            </a:r>
          </a:p>
          <a:p>
            <a:pPr marL="735013" lvl="2" indent="-285750">
              <a:buClr>
                <a:srgbClr val="404040"/>
              </a:buClr>
              <a:buFont typeface="Wingdings" panose="05000000000000000000" pitchFamily="2" charset="2"/>
              <a:buChar char="ü"/>
            </a:pPr>
            <a:r>
              <a:rPr lang="it-IT" altLang="it-IT" sz="1600" dirty="0">
                <a:latin typeface="+mn-lt"/>
              </a:rPr>
              <a:t>Per quella parte di controllo interno che consenta la redazione corretta del bilancio (senza errori significativi, dovuti a frodi o a comportamenti non intenzionali)</a:t>
            </a:r>
          </a:p>
          <a:p>
            <a:pPr marL="735013" lvl="2" indent="-285750">
              <a:buClr>
                <a:srgbClr val="404040"/>
              </a:buClr>
              <a:buFont typeface="Wingdings" panose="05000000000000000000" pitchFamily="2" charset="2"/>
              <a:buChar char="ü"/>
            </a:pPr>
            <a:r>
              <a:rPr lang="it-IT" altLang="it-IT" sz="1600" dirty="0">
                <a:latin typeface="+mn-lt"/>
              </a:rPr>
              <a:t>Sull’utilizzo appropriato del presupposto della continuità aziendale</a:t>
            </a:r>
          </a:p>
          <a:p>
            <a:pPr marL="361950" lvl="1" indent="-276225">
              <a:buClr>
                <a:srgbClr val="404040"/>
              </a:buClr>
              <a:buFont typeface="Arial" panose="020B0604020202020204" pitchFamily="34" charset="0"/>
              <a:buChar char="•"/>
            </a:pPr>
            <a:r>
              <a:rPr lang="it-IT" altLang="it-IT" sz="1600" dirty="0">
                <a:latin typeface="+mn-lt"/>
              </a:rPr>
              <a:t>Identificazione dei soggetti responsabili della supervisione del processo di redazione</a:t>
            </a:r>
          </a:p>
          <a:p>
            <a:pPr marL="735013" lvl="2" indent="-285750">
              <a:buClr>
                <a:srgbClr val="404040"/>
              </a:buClr>
              <a:buFont typeface="Wingdings" panose="05000000000000000000" pitchFamily="2" charset="2"/>
              <a:buChar char="ü"/>
            </a:pPr>
            <a:r>
              <a:rPr lang="it-IT" altLang="it-IT" sz="1600" dirty="0">
                <a:latin typeface="+mn-lt"/>
              </a:rPr>
              <a:t>Collegio sindacale o Consiglio di sorveglianza  o Comitato per  il controllo sulla gestione</a:t>
            </a:r>
          </a:p>
          <a:p>
            <a:endParaRPr lang="it-IT" altLang="it-IT" sz="1600" dirty="0">
              <a:latin typeface="+mn-lt"/>
            </a:endParaRPr>
          </a:p>
          <a:p>
            <a:pPr marL="316531" indent="-316531">
              <a:buFont typeface="Arial" panose="020B0604020202020204" pitchFamily="34" charset="0"/>
              <a:buChar char="•"/>
            </a:pPr>
            <a:endParaRPr lang="it-IT" altLang="it-IT" sz="1846" dirty="0">
              <a:solidFill>
                <a:schemeClr val="hlink"/>
              </a:solidFill>
            </a:endParaRPr>
          </a:p>
          <a:p>
            <a:pPr lvl="1"/>
            <a:endParaRPr lang="it-IT" altLang="it-IT" sz="1477" dirty="0"/>
          </a:p>
        </p:txBody>
      </p:sp>
      <p:pic>
        <p:nvPicPr>
          <p:cNvPr id="8" name="Picture 7">
            <a:extLst>
              <a:ext uri="{FF2B5EF4-FFF2-40B4-BE49-F238E27FC236}">
                <a16:creationId xmlns:a16="http://schemas.microsoft.com/office/drawing/2014/main" id="{3B588D8D-DB49-4101-929D-59D3936775B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050066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12</a:t>
            </a:fld>
            <a:endParaRPr lang="en-GB"/>
          </a:p>
        </p:txBody>
      </p:sp>
      <p:sp>
        <p:nvSpPr>
          <p:cNvPr id="8" name="Titolo 3">
            <a:extLst>
              <a:ext uri="{FF2B5EF4-FFF2-40B4-BE49-F238E27FC236}">
                <a16:creationId xmlns:a16="http://schemas.microsoft.com/office/drawing/2014/main" id="{D0D7DB6F-AADB-42B6-87C3-B64D93140C74}"/>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0326222F-47F3-4AC5-9D85-CC23CAC16693}"/>
              </a:ext>
            </a:extLst>
          </p:cNvPr>
          <p:cNvSpPr txBox="1">
            <a:spLocks/>
          </p:cNvSpPr>
          <p:nvPr/>
        </p:nvSpPr>
        <p:spPr>
          <a:xfrm>
            <a:off x="250166" y="1671638"/>
            <a:ext cx="8626415" cy="4549056"/>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latin typeface="+mn-lt"/>
              </a:rPr>
              <a:t>Responsabilità del revisore per la revisione contabile del bilancio (segue)</a:t>
            </a:r>
          </a:p>
          <a:p>
            <a:endParaRPr lang="it-IT" altLang="it-IT" sz="1900" dirty="0"/>
          </a:p>
          <a:p>
            <a:endParaRPr lang="it-IT" altLang="it-IT" sz="1900" dirty="0"/>
          </a:p>
          <a:p>
            <a:endParaRPr lang="it-IT" altLang="it-IT" sz="1108" dirty="0"/>
          </a:p>
          <a:p>
            <a:pPr lvl="2" indent="0">
              <a:buFont typeface="Georgia" pitchFamily="18" charset="0"/>
              <a:buNone/>
            </a:pPr>
            <a:endParaRPr lang="it-IT" altLang="it-IT" sz="1108" dirty="0"/>
          </a:p>
          <a:p>
            <a:endParaRPr lang="it-IT" altLang="it-IT" sz="1846" dirty="0">
              <a:solidFill>
                <a:schemeClr val="hlink"/>
              </a:solidFill>
            </a:endParaRPr>
          </a:p>
          <a:p>
            <a:endParaRPr lang="it-IT" altLang="it-IT" sz="1846" dirty="0">
              <a:solidFill>
                <a:schemeClr val="hlink"/>
              </a:solidFill>
            </a:endParaRPr>
          </a:p>
          <a:p>
            <a:pPr marL="316531" indent="-316531">
              <a:buFont typeface="Arial" panose="020B0604020202020204" pitchFamily="34" charset="0"/>
              <a:buChar char="•"/>
            </a:pPr>
            <a:endParaRPr lang="it-IT" altLang="it-IT" sz="1846" dirty="0">
              <a:solidFill>
                <a:schemeClr val="hlink"/>
              </a:solidFill>
            </a:endParaRPr>
          </a:p>
          <a:p>
            <a:pPr indent="0"/>
            <a:endParaRPr lang="it-IT" altLang="it-IT" sz="1846" dirty="0">
              <a:solidFill>
                <a:schemeClr val="hlink"/>
              </a:solidFill>
            </a:endParaRPr>
          </a:p>
          <a:p>
            <a:pPr lvl="1"/>
            <a:endParaRPr lang="it-IT" altLang="it-IT" sz="1477" dirty="0"/>
          </a:p>
        </p:txBody>
      </p:sp>
      <p:sp>
        <p:nvSpPr>
          <p:cNvPr id="10" name="Rettangolo arrotondato 4">
            <a:extLst>
              <a:ext uri="{FF2B5EF4-FFF2-40B4-BE49-F238E27FC236}">
                <a16:creationId xmlns:a16="http://schemas.microsoft.com/office/drawing/2014/main" id="{11B1CE8C-A25A-4FE1-ACE4-0BAE9CEF22B5}"/>
              </a:ext>
            </a:extLst>
          </p:cNvPr>
          <p:cNvSpPr/>
          <p:nvPr/>
        </p:nvSpPr>
        <p:spPr bwMode="auto">
          <a:xfrm>
            <a:off x="323851" y="2330143"/>
            <a:ext cx="7827577" cy="1497939"/>
          </a:xfrm>
          <a:prstGeom prst="roundRect">
            <a:avLst/>
          </a:prstGeom>
          <a:solidFill>
            <a:schemeClr val="bg1"/>
          </a:solidFill>
          <a:ln>
            <a:solidFill>
              <a:srgbClr val="02A5E2"/>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r>
              <a:rPr lang="it-IT" sz="2000" dirty="0">
                <a:solidFill>
                  <a:schemeClr val="tx1"/>
                </a:solidFill>
                <a:cs typeface="Times New Roman" pitchFamily="18" charset="0"/>
              </a:rPr>
              <a:t>Attenzione, la sezione subisce degli adattamenti in caso di giudizio negativo o di impossibilità ad esprimere il giudizio, e in funzione del soggetto sottoposto a revisione legale!</a:t>
            </a:r>
          </a:p>
        </p:txBody>
      </p:sp>
      <p:pic>
        <p:nvPicPr>
          <p:cNvPr id="7" name="Picture 6">
            <a:extLst>
              <a:ext uri="{FF2B5EF4-FFF2-40B4-BE49-F238E27FC236}">
                <a16:creationId xmlns:a16="http://schemas.microsoft.com/office/drawing/2014/main" id="{B286A374-DD01-4626-B008-08D4BC038C7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899508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13</a:t>
            </a:fld>
            <a:endParaRPr lang="en-GB"/>
          </a:p>
        </p:txBody>
      </p:sp>
      <p:sp>
        <p:nvSpPr>
          <p:cNvPr id="7" name="Titolo 3">
            <a:extLst>
              <a:ext uri="{FF2B5EF4-FFF2-40B4-BE49-F238E27FC236}">
                <a16:creationId xmlns:a16="http://schemas.microsoft.com/office/drawing/2014/main" id="{66DDD266-E8F7-4E30-988A-BB9C3F643E8D}"/>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E76A7B1D-F624-4638-A52E-E182BEA5345F}"/>
              </a:ext>
            </a:extLst>
          </p:cNvPr>
          <p:cNvSpPr txBox="1">
            <a:spLocks/>
          </p:cNvSpPr>
          <p:nvPr/>
        </p:nvSpPr>
        <p:spPr>
          <a:xfrm>
            <a:off x="331789" y="1671638"/>
            <a:ext cx="8215800" cy="4358224"/>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a:spcAft>
                <a:spcPts val="1200"/>
              </a:spcAft>
            </a:pPr>
            <a:r>
              <a:rPr lang="it-IT" altLang="it-IT" sz="1600" dirty="0">
                <a:latin typeface="+mn-lt"/>
              </a:rPr>
              <a:t>Responsabilità del revisore per la revisione contabile del bilancio- contenuto </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degli obiettivi del revisore</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che non si fornisce la garanzia di individuare sempre gli errori significativi </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che gli errori possono derivare da frodi o da comportamenti non intenzionali e alternativamente</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di aver esercitato il giudizio professionale e di aver mantenuto lo scetticismo professionale per tutta la durata dell’incarico</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delle responsabilità del revisore</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delle responsabilità del revisore nel caso di ISA Italia 600 (Bilancio consolidato)</a:t>
            </a:r>
          </a:p>
          <a:p>
            <a:pPr marL="449263" lvl="1" indent="-268288">
              <a:spcAft>
                <a:spcPts val="1200"/>
              </a:spcAft>
              <a:buClr>
                <a:srgbClr val="404040"/>
              </a:buClr>
              <a:buFont typeface="Arial" panose="020B0604020202020204" pitchFamily="34" charset="0"/>
              <a:buChar char="•"/>
            </a:pPr>
            <a:r>
              <a:rPr lang="it-IT" altLang="it-IT" sz="1600" dirty="0">
                <a:latin typeface="+mn-lt"/>
              </a:rPr>
              <a:t>Dichiarazione che il revisore comunica ai responsabili delle attività di </a:t>
            </a:r>
            <a:r>
              <a:rPr lang="it-IT" altLang="it-IT" sz="1600" dirty="0" err="1">
                <a:latin typeface="+mn-lt"/>
              </a:rPr>
              <a:t>governance</a:t>
            </a:r>
            <a:endParaRPr lang="it-IT" altLang="it-IT" sz="1600" dirty="0">
              <a:latin typeface="+mn-lt"/>
            </a:endParaRPr>
          </a:p>
          <a:p>
            <a:pPr marL="180975" lvl="1">
              <a:spcAft>
                <a:spcPts val="1200"/>
              </a:spcAft>
              <a:buClr>
                <a:srgbClr val="404040"/>
              </a:buClr>
            </a:pPr>
            <a:endParaRPr lang="it-IT" altLang="it-IT" sz="1600" dirty="0">
              <a:latin typeface="+mn-lt"/>
            </a:endParaRPr>
          </a:p>
          <a:p>
            <a:pPr marL="449263" lvl="1" indent="-268288">
              <a:spcAft>
                <a:spcPts val="1200"/>
              </a:spcAft>
              <a:buClr>
                <a:srgbClr val="404040"/>
              </a:buClr>
              <a:buFont typeface="Arial" panose="020B0604020202020204" pitchFamily="34" charset="0"/>
              <a:buChar char="•"/>
            </a:pPr>
            <a:endParaRPr lang="it-IT" altLang="it-IT" sz="1600" dirty="0">
              <a:solidFill>
                <a:srgbClr val="404040"/>
              </a:solidFill>
            </a:endParaRPr>
          </a:p>
          <a:p>
            <a:pPr marL="449263" lvl="1" indent="-268288">
              <a:spcAft>
                <a:spcPts val="1200"/>
              </a:spcAft>
              <a:buClr>
                <a:srgbClr val="404040"/>
              </a:buClr>
              <a:buFont typeface="Arial" panose="020B0604020202020204" pitchFamily="34" charset="0"/>
              <a:buChar char="•"/>
            </a:pPr>
            <a:endParaRPr lang="it-IT" altLang="it-IT" sz="1477" dirty="0"/>
          </a:p>
        </p:txBody>
      </p:sp>
      <p:pic>
        <p:nvPicPr>
          <p:cNvPr id="8" name="Picture 7">
            <a:extLst>
              <a:ext uri="{FF2B5EF4-FFF2-40B4-BE49-F238E27FC236}">
                <a16:creationId xmlns:a16="http://schemas.microsoft.com/office/drawing/2014/main" id="{B91C07D7-CF83-4DF3-A32F-DB7F407728E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6704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14</a:t>
            </a:fld>
            <a:endParaRPr lang="en-GB"/>
          </a:p>
        </p:txBody>
      </p:sp>
      <p:sp>
        <p:nvSpPr>
          <p:cNvPr id="8" name="Titolo 3">
            <a:extLst>
              <a:ext uri="{FF2B5EF4-FFF2-40B4-BE49-F238E27FC236}">
                <a16:creationId xmlns:a16="http://schemas.microsoft.com/office/drawing/2014/main" id="{354A239B-E41D-4134-BFC7-ACFBF98DB41A}"/>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FAC0FA56-5B1C-4CD5-B95F-BA170B0DDF00}"/>
              </a:ext>
            </a:extLst>
          </p:cNvPr>
          <p:cNvSpPr txBox="1">
            <a:spLocks/>
          </p:cNvSpPr>
          <p:nvPr/>
        </p:nvSpPr>
        <p:spPr>
          <a:xfrm>
            <a:off x="331789" y="1671638"/>
            <a:ext cx="8215800" cy="4358224"/>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a:spcAft>
                <a:spcPts val="1200"/>
              </a:spcAft>
            </a:pPr>
            <a:r>
              <a:rPr lang="it-IT" altLang="it-IT" sz="1600" dirty="0">
                <a:latin typeface="+mn-lt"/>
              </a:rPr>
              <a:t>EIP - </a:t>
            </a:r>
            <a:r>
              <a:rPr lang="it-IT" sz="1600" dirty="0">
                <a:latin typeface="+mn-lt"/>
              </a:rPr>
              <a:t>Altre informazioni comunicate ai sensi dell’art. 10 del Regolamento UE 537/2014</a:t>
            </a:r>
          </a:p>
          <a:p>
            <a:r>
              <a:rPr lang="it-IT" sz="1600" dirty="0">
                <a:solidFill>
                  <a:srgbClr val="404040"/>
                </a:solidFill>
                <a:latin typeface="+mn-lt"/>
              </a:rPr>
              <a:t>L’assemblea degli azionisti della ABC S.p.A. ci ha conferito in data gg/mese/anno l’incarico di revisione legale del bilancio d’esercizio della società per gli esercizi dal 31 dicembre 2017 al 31 dicembre 2025.</a:t>
            </a:r>
          </a:p>
          <a:p>
            <a:r>
              <a:rPr lang="it-IT" sz="1600" dirty="0">
                <a:solidFill>
                  <a:srgbClr val="404040"/>
                </a:solidFill>
                <a:latin typeface="+mn-lt"/>
              </a:rPr>
              <a:t>Dichiariamo che non sono stati prestati servizi diversi dalla revisione contabile vietati ai sensi dell’art. 5, par. 1, del Regolamento UE 537/2014 e che siamo rimasti indipendenti rispetto alla società nell’esecuzione della revisione legale.</a:t>
            </a:r>
          </a:p>
          <a:p>
            <a:r>
              <a:rPr lang="it-IT" sz="1600" dirty="0">
                <a:solidFill>
                  <a:srgbClr val="404040"/>
                </a:solidFill>
                <a:latin typeface="+mn-lt"/>
              </a:rPr>
              <a:t>Confermiamo che il giudizio sul bilancio d’esercizio espresso nella presente relazione è in linea con quanto indicato nella relazione aggiuntiva destinata al collegio sindacale, nella sua funzione di comitato per il controllo interno e la revisione legale, predisposta ai sensi dell’art. 11 del citato Regolamento.</a:t>
            </a:r>
          </a:p>
          <a:p>
            <a:pPr>
              <a:spcAft>
                <a:spcPts val="1200"/>
              </a:spcAft>
            </a:pPr>
            <a:endParaRPr lang="it-IT" altLang="it-IT" sz="1846" dirty="0">
              <a:solidFill>
                <a:srgbClr val="ED1A3B"/>
              </a:solidFill>
            </a:endParaRPr>
          </a:p>
        </p:txBody>
      </p:sp>
      <p:pic>
        <p:nvPicPr>
          <p:cNvPr id="7" name="Picture 6">
            <a:extLst>
              <a:ext uri="{FF2B5EF4-FFF2-40B4-BE49-F238E27FC236}">
                <a16:creationId xmlns:a16="http://schemas.microsoft.com/office/drawing/2014/main" id="{A4D44450-1A6F-4C18-A535-D461F746DED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523959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15</a:t>
            </a:fld>
            <a:endParaRPr lang="en-GB"/>
          </a:p>
        </p:txBody>
      </p:sp>
      <p:sp>
        <p:nvSpPr>
          <p:cNvPr id="7" name="Titolo 2">
            <a:extLst>
              <a:ext uri="{FF2B5EF4-FFF2-40B4-BE49-F238E27FC236}">
                <a16:creationId xmlns:a16="http://schemas.microsoft.com/office/drawing/2014/main" id="{1D1D06A1-5D24-48C9-B60B-79FA26D16ACF}"/>
              </a:ext>
            </a:extLst>
          </p:cNvPr>
          <p:cNvSpPr>
            <a:spLocks noGrp="1"/>
          </p:cNvSpPr>
          <p:nvPr>
            <p:ph type="title"/>
          </p:nvPr>
        </p:nvSpPr>
        <p:spPr>
          <a:xfrm>
            <a:off x="323852" y="992541"/>
            <a:ext cx="8464549" cy="240066"/>
          </a:xfrm>
        </p:spPr>
        <p:txBody>
          <a:bodyPr/>
          <a:lstStyle/>
          <a:p>
            <a:r>
              <a:rPr lang="it-IT" sz="1600" i="0" cap="all" dirty="0">
                <a:latin typeface="Trebuchet MS" panose="020B0603020202020204" pitchFamily="34" charset="0"/>
              </a:rPr>
              <a:t>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720b</a:t>
            </a:r>
          </a:p>
        </p:txBody>
      </p:sp>
      <p:sp>
        <p:nvSpPr>
          <p:cNvPr id="9" name="Rectangle 7">
            <a:extLst>
              <a:ext uri="{FF2B5EF4-FFF2-40B4-BE49-F238E27FC236}">
                <a16:creationId xmlns:a16="http://schemas.microsoft.com/office/drawing/2014/main" id="{1E29A081-645A-4743-9F6A-A07816B2982C}"/>
              </a:ext>
            </a:extLst>
          </p:cNvPr>
          <p:cNvSpPr/>
          <p:nvPr/>
        </p:nvSpPr>
        <p:spPr bwMode="ltGray">
          <a:xfrm>
            <a:off x="967956" y="1349710"/>
            <a:ext cx="7280694" cy="3033882"/>
          </a:xfrm>
          <a:prstGeom prst="roundRect">
            <a:avLst/>
          </a:prstGeom>
          <a:ln>
            <a:solidFill>
              <a:schemeClr val="accent2"/>
            </a:solidFill>
          </a:ln>
        </p:spPr>
        <p:style>
          <a:lnRef idx="2">
            <a:schemeClr val="accent6"/>
          </a:lnRef>
          <a:fillRef idx="1">
            <a:schemeClr val="lt1"/>
          </a:fillRef>
          <a:effectRef idx="0">
            <a:schemeClr val="accent6"/>
          </a:effectRef>
          <a:fontRef idx="minor">
            <a:schemeClr val="dk1"/>
          </a:fontRef>
        </p:style>
        <p:txBody>
          <a:bodyPr lIns="220980" tIns="91440" rIns="0" bIns="0" rtlCol="0" anchor="t"/>
          <a:lstStyle/>
          <a:p>
            <a:pPr indent="0" algn="ctr"/>
            <a:r>
              <a:rPr lang="it-IT" sz="2000" b="1" dirty="0">
                <a:solidFill>
                  <a:srgbClr val="404040"/>
                </a:solidFill>
              </a:rPr>
              <a:t>OGGETTO DEL PRINCIPIO</a:t>
            </a:r>
          </a:p>
          <a:p>
            <a:pPr indent="0" algn="ctr"/>
            <a:r>
              <a:rPr lang="it-IT" sz="2000" b="0" dirty="0">
                <a:solidFill>
                  <a:srgbClr val="404040"/>
                </a:solidFill>
              </a:rPr>
              <a:t>Le responsabilità del revisore relativamente all’espressione del giudizio sulla coerenza con il bilancio della relazione sulla gestione e di alcune specifiche informazioni contenute nella relazione sul governo societario e gli assetti proprietari, ove predisposta, e sulla loro conformità rispetto alle richieste provenienti dalle norme di legge.</a:t>
            </a:r>
            <a:endParaRPr lang="it-IT" sz="2000" dirty="0">
              <a:solidFill>
                <a:srgbClr val="404040"/>
              </a:solidFill>
            </a:endParaRPr>
          </a:p>
        </p:txBody>
      </p:sp>
      <p:pic>
        <p:nvPicPr>
          <p:cNvPr id="10" name="Immagine 9">
            <a:extLst>
              <a:ext uri="{FF2B5EF4-FFF2-40B4-BE49-F238E27FC236}">
                <a16:creationId xmlns:a16="http://schemas.microsoft.com/office/drawing/2014/main" id="{44409FD9-D8C5-40B2-BE09-964E2420DAB6}"/>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69160" y="4454407"/>
            <a:ext cx="1296144" cy="1296144"/>
          </a:xfrm>
          <a:prstGeom prst="rect">
            <a:avLst/>
          </a:prstGeom>
        </p:spPr>
      </p:pic>
      <p:sp>
        <p:nvSpPr>
          <p:cNvPr id="11" name="Rettangolo arrotondato 7">
            <a:extLst>
              <a:ext uri="{FF2B5EF4-FFF2-40B4-BE49-F238E27FC236}">
                <a16:creationId xmlns:a16="http://schemas.microsoft.com/office/drawing/2014/main" id="{317960D9-F8DF-496F-BB44-43E6F060DC57}"/>
              </a:ext>
            </a:extLst>
          </p:cNvPr>
          <p:cNvSpPr/>
          <p:nvPr/>
        </p:nvSpPr>
        <p:spPr bwMode="auto">
          <a:xfrm>
            <a:off x="5580112" y="4581128"/>
            <a:ext cx="2764452" cy="1042703"/>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defTabSz="319088" eaLnBrk="1" hangingPunct="1">
              <a:spcBef>
                <a:spcPct val="20000"/>
              </a:spcBef>
              <a:tabLst>
                <a:tab pos="101600" algn="l"/>
              </a:tabLst>
            </a:pPr>
            <a:r>
              <a:rPr lang="it-IT" sz="1400" b="0" dirty="0">
                <a:solidFill>
                  <a:srgbClr val="404040"/>
                </a:solidFill>
              </a:rPr>
              <a:t>In assenza della relazione sulla gestione, il principio SA Italia 720B non è applicabile</a:t>
            </a:r>
            <a:endParaRPr kumimoji="0" lang="it-IT" sz="1000" b="0" i="0" u="none" strike="noStrike" cap="none" normalizeH="0" baseline="0" dirty="0">
              <a:ln>
                <a:noFill/>
              </a:ln>
              <a:solidFill>
                <a:srgbClr val="404040"/>
              </a:solidFill>
              <a:effectLst/>
              <a:latin typeface="Arial" charset="0"/>
              <a:cs typeface="Times New Roman" pitchFamily="1" charset="0"/>
            </a:endParaRPr>
          </a:p>
        </p:txBody>
      </p:sp>
      <p:pic>
        <p:nvPicPr>
          <p:cNvPr id="8" name="Picture 7">
            <a:extLst>
              <a:ext uri="{FF2B5EF4-FFF2-40B4-BE49-F238E27FC236}">
                <a16:creationId xmlns:a16="http://schemas.microsoft.com/office/drawing/2014/main" id="{B9B6BDAA-AEFA-428B-9E19-BB6F7D584C0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267096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16</a:t>
            </a:fld>
            <a:endParaRPr lang="en-GB"/>
          </a:p>
        </p:txBody>
      </p:sp>
      <p:sp>
        <p:nvSpPr>
          <p:cNvPr id="8" name="Titolo 1">
            <a:extLst>
              <a:ext uri="{FF2B5EF4-FFF2-40B4-BE49-F238E27FC236}">
                <a16:creationId xmlns:a16="http://schemas.microsoft.com/office/drawing/2014/main" id="{9FB19731-D724-4D25-854E-9EB182B50E3F}"/>
              </a:ext>
            </a:extLst>
          </p:cNvPr>
          <p:cNvSpPr>
            <a:spLocks noGrp="1"/>
          </p:cNvSpPr>
          <p:nvPr>
            <p:ph type="title"/>
          </p:nvPr>
        </p:nvSpPr>
        <p:spPr>
          <a:xfrm>
            <a:off x="323852" y="947029"/>
            <a:ext cx="8464549" cy="246221"/>
          </a:xfrm>
        </p:spPr>
        <p:txBody>
          <a:bodyPr/>
          <a:lstStyle/>
          <a:p>
            <a:r>
              <a:rPr lang="it-IT" sz="1600" i="0" cap="all" dirty="0">
                <a:latin typeface="Trebuchet MS" panose="020B0603020202020204" pitchFamily="34" charset="0"/>
              </a:rPr>
              <a:t>SA Italia 720B – Obiettivi del revisore</a:t>
            </a:r>
          </a:p>
        </p:txBody>
      </p:sp>
      <p:sp>
        <p:nvSpPr>
          <p:cNvPr id="9" name="Segnaposto testo 3">
            <a:extLst>
              <a:ext uri="{FF2B5EF4-FFF2-40B4-BE49-F238E27FC236}">
                <a16:creationId xmlns:a16="http://schemas.microsoft.com/office/drawing/2014/main" id="{F7B3BF7C-B60E-4911-B18D-D5A09AB0FCC9}"/>
              </a:ext>
            </a:extLst>
          </p:cNvPr>
          <p:cNvSpPr txBox="1">
            <a:spLocks/>
          </p:cNvSpPr>
          <p:nvPr/>
        </p:nvSpPr>
        <p:spPr>
          <a:xfrm>
            <a:off x="323852" y="1664464"/>
            <a:ext cx="8464549" cy="4172400"/>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marL="342900" indent="-342900">
              <a:buFont typeface="+mj-lt"/>
              <a:buAutoNum type="alphaLcParenR"/>
            </a:pPr>
            <a:r>
              <a:rPr lang="it-IT" sz="1600" dirty="0">
                <a:latin typeface="+mn-lt"/>
              </a:rPr>
              <a:t>formarsi un giudizio sulla coerenza con il bilancio della relazione sulla gestione e di alcune specifiche informazioni contenute nella relazione sul governo societario, ove predisposta, e sulla loro conformità alle richieste provenienti dalle norme di legge;</a:t>
            </a:r>
          </a:p>
          <a:p>
            <a:pPr marL="342900" indent="-342900">
              <a:buFont typeface="+mj-lt"/>
              <a:buAutoNum type="alphaLcParenR"/>
            </a:pPr>
            <a:r>
              <a:rPr lang="it-IT" sz="1600" dirty="0">
                <a:latin typeface="+mn-lt"/>
              </a:rPr>
              <a:t>esprimere il giudizio di cui al precedente punto a) nella propria relazione di revisione;</a:t>
            </a:r>
          </a:p>
          <a:p>
            <a:pPr marL="342900" indent="-342900">
              <a:buFont typeface="+mj-lt"/>
              <a:buAutoNum type="alphaLcParenR"/>
            </a:pPr>
            <a:r>
              <a:rPr lang="it-IT" sz="1600" dirty="0">
                <a:latin typeface="+mn-lt"/>
              </a:rPr>
              <a:t>considerare l’esistenza, sulla base delle conoscenze e della comprensione dell’impresa e del relativo contesto acquisite nel corso della revisione, di eventuali errori significativi nella relazione sulla gestione e in alcune specifiche informazioni contenute nella relazione sul governo societario, ove predisposta;</a:t>
            </a:r>
          </a:p>
          <a:p>
            <a:pPr marL="342900" indent="-342900">
              <a:buFont typeface="+mj-lt"/>
              <a:buAutoNum type="alphaLcParenR"/>
            </a:pPr>
            <a:r>
              <a:rPr lang="it-IT" sz="1600" dirty="0">
                <a:latin typeface="+mn-lt"/>
              </a:rPr>
              <a:t>rilasciare nella propria relazione di revisione una dichiarazione sugli eventuali errori significativi, fornendo indicazioni sulla natura di tali errori, ove presenti.</a:t>
            </a:r>
          </a:p>
          <a:p>
            <a:endParaRPr lang="it-IT" sz="1800" dirty="0"/>
          </a:p>
        </p:txBody>
      </p:sp>
      <p:pic>
        <p:nvPicPr>
          <p:cNvPr id="7" name="Picture 6">
            <a:extLst>
              <a:ext uri="{FF2B5EF4-FFF2-40B4-BE49-F238E27FC236}">
                <a16:creationId xmlns:a16="http://schemas.microsoft.com/office/drawing/2014/main" id="{273372CE-7982-4F19-BBF6-B2F66571670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107357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17</a:t>
            </a:fld>
            <a:endParaRPr lang="en-GB"/>
          </a:p>
        </p:txBody>
      </p:sp>
      <p:sp>
        <p:nvSpPr>
          <p:cNvPr id="7" name="Titolo 2">
            <a:extLst>
              <a:ext uri="{FF2B5EF4-FFF2-40B4-BE49-F238E27FC236}">
                <a16:creationId xmlns:a16="http://schemas.microsoft.com/office/drawing/2014/main" id="{1B10509E-1C90-4F8B-BA8E-C03209D6A853}"/>
              </a:ext>
            </a:extLst>
          </p:cNvPr>
          <p:cNvSpPr>
            <a:spLocks noGrp="1"/>
          </p:cNvSpPr>
          <p:nvPr>
            <p:ph type="title"/>
          </p:nvPr>
        </p:nvSpPr>
        <p:spPr>
          <a:xfrm>
            <a:off x="339725" y="991626"/>
            <a:ext cx="8464549" cy="246221"/>
          </a:xfrm>
        </p:spPr>
        <p:txBody>
          <a:bodyPr/>
          <a:lstStyle/>
          <a:p>
            <a:r>
              <a:rPr lang="it-IT" sz="1600" i="0" cap="all" dirty="0">
                <a:latin typeface="Trebuchet MS" panose="020B0603020202020204" pitchFamily="34" charset="0"/>
              </a:rPr>
              <a:t>SA Italia 720B - Definizioni</a:t>
            </a:r>
          </a:p>
        </p:txBody>
      </p:sp>
      <p:sp>
        <p:nvSpPr>
          <p:cNvPr id="9" name="Rettangolo arrotondato 7">
            <a:extLst>
              <a:ext uri="{FF2B5EF4-FFF2-40B4-BE49-F238E27FC236}">
                <a16:creationId xmlns:a16="http://schemas.microsoft.com/office/drawing/2014/main" id="{3DD3E7FF-00FD-43D0-BEAF-0BBC1729F1A2}"/>
              </a:ext>
            </a:extLst>
          </p:cNvPr>
          <p:cNvSpPr/>
          <p:nvPr/>
        </p:nvSpPr>
        <p:spPr bwMode="auto">
          <a:xfrm>
            <a:off x="683568" y="1448780"/>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solidFill>
                  <a:srgbClr val="404040"/>
                </a:solidFill>
                <a:effectLst/>
                <a:latin typeface="+mn-lt"/>
                <a:cs typeface="Times New Roman" pitchFamily="1" charset="0"/>
              </a:rPr>
              <a:t>«alcune specifiche informazioni»</a:t>
            </a:r>
          </a:p>
        </p:txBody>
      </p:sp>
      <p:sp>
        <p:nvSpPr>
          <p:cNvPr id="10" name="Freccia a destra con strisce 9">
            <a:extLst>
              <a:ext uri="{FF2B5EF4-FFF2-40B4-BE49-F238E27FC236}">
                <a16:creationId xmlns:a16="http://schemas.microsoft.com/office/drawing/2014/main" id="{E0F72D39-4330-47B2-A930-8B71B4F2BB16}"/>
              </a:ext>
            </a:extLst>
          </p:cNvPr>
          <p:cNvSpPr/>
          <p:nvPr/>
        </p:nvSpPr>
        <p:spPr bwMode="auto">
          <a:xfrm>
            <a:off x="3419872" y="1556792"/>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1" name="Rettangolo arrotondato 8">
            <a:extLst>
              <a:ext uri="{FF2B5EF4-FFF2-40B4-BE49-F238E27FC236}">
                <a16:creationId xmlns:a16="http://schemas.microsoft.com/office/drawing/2014/main" id="{81A27837-FDA9-47B5-A6FF-8167AF353EB5}"/>
              </a:ext>
            </a:extLst>
          </p:cNvPr>
          <p:cNvSpPr/>
          <p:nvPr/>
        </p:nvSpPr>
        <p:spPr bwMode="auto">
          <a:xfrm>
            <a:off x="4932040" y="1196752"/>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0" i="0" u="none" strike="noStrike" cap="none" normalizeH="0" baseline="0" dirty="0">
                <a:ln>
                  <a:noFill/>
                </a:ln>
                <a:solidFill>
                  <a:srgbClr val="404040"/>
                </a:solidFill>
                <a:effectLst/>
                <a:latin typeface="+mn-lt"/>
                <a:cs typeface="Times New Roman" pitchFamily="1" charset="0"/>
              </a:rPr>
              <a:t>le informazioni di cui all</a:t>
            </a:r>
            <a:r>
              <a:rPr lang="it-IT" sz="1400" b="0" dirty="0">
                <a:solidFill>
                  <a:srgbClr val="404040"/>
                </a:solidFill>
                <a:latin typeface="+mn-lt"/>
                <a:cs typeface="Times New Roman" pitchFamily="1" charset="0"/>
              </a:rPr>
              <a:t>’art. 123-bis, co. 1, lettere c), d), l), e m) e di cui al co. 2, lettera b) del medesimo articolo, del </a:t>
            </a:r>
            <a:r>
              <a:rPr lang="it-IT" sz="1400" b="0" dirty="0" err="1">
                <a:solidFill>
                  <a:srgbClr val="404040"/>
                </a:solidFill>
                <a:latin typeface="+mn-lt"/>
                <a:cs typeface="Times New Roman" pitchFamily="1" charset="0"/>
              </a:rPr>
              <a:t>D.Lgs.</a:t>
            </a:r>
            <a:r>
              <a:rPr lang="it-IT" sz="1400" b="0" dirty="0">
                <a:solidFill>
                  <a:srgbClr val="404040"/>
                </a:solidFill>
                <a:latin typeface="+mn-lt"/>
                <a:cs typeface="Times New Roman" pitchFamily="1" charset="0"/>
              </a:rPr>
              <a:t> 58/98</a:t>
            </a:r>
            <a:endParaRPr kumimoji="0" lang="it-IT" sz="1400" b="0" i="0" u="none" strike="noStrike" cap="none" normalizeH="0" baseline="0" dirty="0">
              <a:ln>
                <a:noFill/>
              </a:ln>
              <a:solidFill>
                <a:srgbClr val="404040"/>
              </a:solidFill>
              <a:effectLst/>
              <a:latin typeface="+mn-lt"/>
              <a:cs typeface="Times New Roman" pitchFamily="1" charset="0"/>
            </a:endParaRPr>
          </a:p>
        </p:txBody>
      </p:sp>
      <p:sp>
        <p:nvSpPr>
          <p:cNvPr id="12" name="Rettangolo arrotondato 10">
            <a:extLst>
              <a:ext uri="{FF2B5EF4-FFF2-40B4-BE49-F238E27FC236}">
                <a16:creationId xmlns:a16="http://schemas.microsoft.com/office/drawing/2014/main" id="{104F871B-9F60-4D66-AC16-8B0731220AFE}"/>
              </a:ext>
            </a:extLst>
          </p:cNvPr>
          <p:cNvSpPr/>
          <p:nvPr/>
        </p:nvSpPr>
        <p:spPr bwMode="auto">
          <a:xfrm>
            <a:off x="683568" y="2744924"/>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solidFill>
                  <a:srgbClr val="404040"/>
                </a:solidFill>
                <a:effectLst/>
                <a:latin typeface="+mn-lt"/>
                <a:cs typeface="Times New Roman" pitchFamily="1" charset="0"/>
              </a:rPr>
              <a:t>«norme di legge»</a:t>
            </a:r>
          </a:p>
        </p:txBody>
      </p:sp>
      <p:sp>
        <p:nvSpPr>
          <p:cNvPr id="13" name="Freccia a destra con strisce 12">
            <a:extLst>
              <a:ext uri="{FF2B5EF4-FFF2-40B4-BE49-F238E27FC236}">
                <a16:creationId xmlns:a16="http://schemas.microsoft.com/office/drawing/2014/main" id="{C4FA32DD-8CE9-4614-B2CA-B5EC680BCA77}"/>
              </a:ext>
            </a:extLst>
          </p:cNvPr>
          <p:cNvSpPr/>
          <p:nvPr/>
        </p:nvSpPr>
        <p:spPr bwMode="auto">
          <a:xfrm>
            <a:off x="3419872" y="2852936"/>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4" name="Rettangolo arrotondato 11">
            <a:extLst>
              <a:ext uri="{FF2B5EF4-FFF2-40B4-BE49-F238E27FC236}">
                <a16:creationId xmlns:a16="http://schemas.microsoft.com/office/drawing/2014/main" id="{C017ECF9-AD92-4F88-A27C-106A09EE8FA1}"/>
              </a:ext>
            </a:extLst>
          </p:cNvPr>
          <p:cNvSpPr/>
          <p:nvPr/>
        </p:nvSpPr>
        <p:spPr bwMode="auto">
          <a:xfrm>
            <a:off x="4932040" y="2492896"/>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0" i="0" u="none" strike="noStrike" cap="none" normalizeH="0" baseline="0" dirty="0">
                <a:ln>
                  <a:noFill/>
                </a:ln>
                <a:solidFill>
                  <a:srgbClr val="404040"/>
                </a:solidFill>
                <a:effectLst/>
                <a:latin typeface="+mn-lt"/>
                <a:cs typeface="Times New Roman" pitchFamily="1" charset="0"/>
              </a:rPr>
              <a:t>Il </a:t>
            </a:r>
            <a:r>
              <a:rPr kumimoji="0" lang="it-IT" sz="1400" b="1" i="0" u="none" strike="noStrike" cap="none" normalizeH="0" baseline="0" dirty="0">
                <a:ln>
                  <a:noFill/>
                </a:ln>
                <a:solidFill>
                  <a:srgbClr val="404040"/>
                </a:solidFill>
                <a:effectLst/>
                <a:latin typeface="+mn-lt"/>
                <a:cs typeface="Times New Roman" pitchFamily="1" charset="0"/>
              </a:rPr>
              <a:t>quadro normativo </a:t>
            </a:r>
            <a:r>
              <a:rPr kumimoji="0" lang="it-IT" sz="1400" b="0" i="0" u="none" strike="noStrike" cap="none" normalizeH="0" baseline="0" dirty="0">
                <a:ln>
                  <a:noFill/>
                </a:ln>
                <a:solidFill>
                  <a:srgbClr val="404040"/>
                </a:solidFill>
                <a:effectLst/>
                <a:latin typeface="+mn-lt"/>
                <a:cs typeface="Times New Roman" pitchFamily="1" charset="0"/>
              </a:rPr>
              <a:t>adottato dagli amministratori che disciplina il contenuto della relazione sulla gestione e della relazione sul governo societario</a:t>
            </a:r>
          </a:p>
        </p:txBody>
      </p:sp>
      <p:sp>
        <p:nvSpPr>
          <p:cNvPr id="15" name="Rettangolo arrotondato 13">
            <a:extLst>
              <a:ext uri="{FF2B5EF4-FFF2-40B4-BE49-F238E27FC236}">
                <a16:creationId xmlns:a16="http://schemas.microsoft.com/office/drawing/2014/main" id="{5D9075A3-1AE7-4099-8D31-183BBB9ECBA1}"/>
              </a:ext>
            </a:extLst>
          </p:cNvPr>
          <p:cNvSpPr/>
          <p:nvPr/>
        </p:nvSpPr>
        <p:spPr bwMode="auto">
          <a:xfrm>
            <a:off x="683568" y="4041068"/>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solidFill>
                  <a:srgbClr val="404040"/>
                </a:solidFill>
                <a:effectLst/>
                <a:latin typeface="+mn-lt"/>
                <a:cs typeface="Times New Roman" pitchFamily="1" charset="0"/>
              </a:rPr>
              <a:t>«incoerenza»</a:t>
            </a:r>
          </a:p>
        </p:txBody>
      </p:sp>
      <p:sp>
        <p:nvSpPr>
          <p:cNvPr id="16" name="Freccia a destra con strisce 15">
            <a:extLst>
              <a:ext uri="{FF2B5EF4-FFF2-40B4-BE49-F238E27FC236}">
                <a16:creationId xmlns:a16="http://schemas.microsoft.com/office/drawing/2014/main" id="{16785111-62DB-42AE-BF3A-F181A37B6EEA}"/>
              </a:ext>
            </a:extLst>
          </p:cNvPr>
          <p:cNvSpPr/>
          <p:nvPr/>
        </p:nvSpPr>
        <p:spPr bwMode="auto">
          <a:xfrm>
            <a:off x="3419872" y="4149080"/>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7" name="Rettangolo arrotondato 14">
            <a:extLst>
              <a:ext uri="{FF2B5EF4-FFF2-40B4-BE49-F238E27FC236}">
                <a16:creationId xmlns:a16="http://schemas.microsoft.com/office/drawing/2014/main" id="{30837AF1-6B7A-4EF1-A0E3-5E119242095A}"/>
              </a:ext>
            </a:extLst>
          </p:cNvPr>
          <p:cNvSpPr/>
          <p:nvPr/>
        </p:nvSpPr>
        <p:spPr bwMode="auto">
          <a:xfrm>
            <a:off x="4932040" y="3789040"/>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defTabSz="319088" eaLnBrk="1" hangingPunct="1">
              <a:spcBef>
                <a:spcPct val="20000"/>
              </a:spcBef>
              <a:tabLst>
                <a:tab pos="101600" algn="l"/>
              </a:tabLst>
            </a:pPr>
            <a:r>
              <a:rPr kumimoji="0" lang="it-IT" sz="1400" b="0" i="0" u="none" strike="noStrike" cap="none" normalizeH="0" baseline="0" dirty="0">
                <a:ln>
                  <a:noFill/>
                </a:ln>
                <a:solidFill>
                  <a:srgbClr val="404040"/>
                </a:solidFill>
                <a:effectLst/>
                <a:latin typeface="+mn-lt"/>
                <a:cs typeface="Times New Roman" pitchFamily="1" charset="0"/>
              </a:rPr>
              <a:t>Presenza di </a:t>
            </a:r>
            <a:r>
              <a:rPr kumimoji="0" lang="it-IT" sz="1400" b="1" i="0" u="none" strike="noStrike" cap="none" normalizeH="0" baseline="0" dirty="0">
                <a:ln>
                  <a:noFill/>
                </a:ln>
                <a:solidFill>
                  <a:srgbClr val="404040"/>
                </a:solidFill>
                <a:effectLst/>
                <a:latin typeface="+mn-lt"/>
                <a:cs typeface="Times New Roman" pitchFamily="1" charset="0"/>
              </a:rPr>
              <a:t>informazioni</a:t>
            </a:r>
            <a:r>
              <a:rPr kumimoji="0" lang="it-IT" sz="1400" b="0" i="0" u="none" strike="noStrike" cap="none" normalizeH="0" baseline="0" dirty="0">
                <a:ln>
                  <a:noFill/>
                </a:ln>
                <a:solidFill>
                  <a:srgbClr val="404040"/>
                </a:solidFill>
                <a:effectLst/>
                <a:latin typeface="+mn-lt"/>
                <a:cs typeface="Times New Roman" pitchFamily="1" charset="0"/>
              </a:rPr>
              <a:t> </a:t>
            </a:r>
            <a:r>
              <a:rPr lang="it-IT" sz="1400" b="0" dirty="0">
                <a:solidFill>
                  <a:srgbClr val="404040"/>
                </a:solidFill>
                <a:cs typeface="Times New Roman" pitchFamily="1" charset="0"/>
              </a:rPr>
              <a:t>nella relazione sulla gestione o nella relazione sul governo societario che </a:t>
            </a:r>
            <a:r>
              <a:rPr lang="it-IT" sz="1400" b="1" dirty="0">
                <a:solidFill>
                  <a:srgbClr val="404040"/>
                </a:solidFill>
                <a:cs typeface="Times New Roman" pitchFamily="1" charset="0"/>
              </a:rPr>
              <a:t>contraddicono</a:t>
            </a:r>
            <a:r>
              <a:rPr lang="it-IT" sz="1400" b="0" dirty="0">
                <a:solidFill>
                  <a:srgbClr val="404040"/>
                </a:solidFill>
                <a:cs typeface="Times New Roman" pitchFamily="1" charset="0"/>
              </a:rPr>
              <a:t> quelle contenute nel bilancio</a:t>
            </a:r>
            <a:endParaRPr kumimoji="0" lang="it-IT" sz="1400" b="0" i="0" u="none" strike="noStrike" cap="none" normalizeH="0" baseline="0" dirty="0">
              <a:ln>
                <a:noFill/>
              </a:ln>
              <a:solidFill>
                <a:srgbClr val="404040"/>
              </a:solidFill>
              <a:effectLst/>
              <a:cs typeface="Times New Roman" pitchFamily="1" charset="0"/>
            </a:endParaRPr>
          </a:p>
        </p:txBody>
      </p:sp>
      <p:sp>
        <p:nvSpPr>
          <p:cNvPr id="18" name="Rettangolo arrotondato 16">
            <a:extLst>
              <a:ext uri="{FF2B5EF4-FFF2-40B4-BE49-F238E27FC236}">
                <a16:creationId xmlns:a16="http://schemas.microsoft.com/office/drawing/2014/main" id="{686C490C-1179-4485-ACAE-CC5ADEEC62FF}"/>
              </a:ext>
            </a:extLst>
          </p:cNvPr>
          <p:cNvSpPr/>
          <p:nvPr/>
        </p:nvSpPr>
        <p:spPr bwMode="auto">
          <a:xfrm>
            <a:off x="683568" y="5337212"/>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solidFill>
                  <a:srgbClr val="404040"/>
                </a:solidFill>
                <a:effectLst/>
                <a:latin typeface="+mn-lt"/>
                <a:cs typeface="Times New Roman" pitchFamily="1" charset="0"/>
              </a:rPr>
              <a:t>«incoerenza significativa»</a:t>
            </a:r>
          </a:p>
        </p:txBody>
      </p:sp>
      <p:sp>
        <p:nvSpPr>
          <p:cNvPr id="19" name="Freccia a destra con strisce 18">
            <a:extLst>
              <a:ext uri="{FF2B5EF4-FFF2-40B4-BE49-F238E27FC236}">
                <a16:creationId xmlns:a16="http://schemas.microsoft.com/office/drawing/2014/main" id="{8A4EBE30-92F8-4154-AFB1-A004A5553D56}"/>
              </a:ext>
            </a:extLst>
          </p:cNvPr>
          <p:cNvSpPr/>
          <p:nvPr/>
        </p:nvSpPr>
        <p:spPr bwMode="auto">
          <a:xfrm>
            <a:off x="3419872" y="5445224"/>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20" name="Rettangolo arrotondato 17">
            <a:extLst>
              <a:ext uri="{FF2B5EF4-FFF2-40B4-BE49-F238E27FC236}">
                <a16:creationId xmlns:a16="http://schemas.microsoft.com/office/drawing/2014/main" id="{7938C0D6-813E-400F-B7E4-4C5CAD430E0F}"/>
              </a:ext>
            </a:extLst>
          </p:cNvPr>
          <p:cNvSpPr/>
          <p:nvPr/>
        </p:nvSpPr>
        <p:spPr bwMode="auto">
          <a:xfrm>
            <a:off x="4932040" y="5085184"/>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0" i="0" u="none" strike="noStrike" cap="none" normalizeH="0" baseline="0" dirty="0">
                <a:ln>
                  <a:noFill/>
                </a:ln>
                <a:solidFill>
                  <a:srgbClr val="404040"/>
                </a:solidFill>
                <a:effectLst/>
                <a:latin typeface="+mn-lt"/>
                <a:cs typeface="Times New Roman" pitchFamily="1" charset="0"/>
              </a:rPr>
              <a:t>Una incoerenza che (singolarmente o con ad altre) potrebbe </a:t>
            </a:r>
            <a:r>
              <a:rPr kumimoji="0" lang="it-IT" sz="1400" b="1" i="0" u="none" strike="noStrike" cap="none" normalizeH="0" baseline="0" dirty="0">
                <a:ln>
                  <a:noFill/>
                </a:ln>
                <a:solidFill>
                  <a:srgbClr val="404040"/>
                </a:solidFill>
                <a:effectLst/>
                <a:latin typeface="+mn-lt"/>
                <a:cs typeface="Times New Roman" pitchFamily="1" charset="0"/>
              </a:rPr>
              <a:t>influenzare le decisioni economiche </a:t>
            </a:r>
            <a:r>
              <a:rPr kumimoji="0" lang="it-IT" sz="1400" b="0" i="0" u="none" strike="noStrike" cap="none" normalizeH="0" baseline="0" dirty="0">
                <a:ln>
                  <a:noFill/>
                </a:ln>
                <a:solidFill>
                  <a:srgbClr val="404040"/>
                </a:solidFill>
                <a:effectLst/>
                <a:latin typeface="+mn-lt"/>
                <a:cs typeface="Times New Roman" pitchFamily="1" charset="0"/>
              </a:rPr>
              <a:t>che gli utilizzatori del bilancio assumono sulla base del bilancio stesso</a:t>
            </a:r>
          </a:p>
        </p:txBody>
      </p:sp>
      <p:pic>
        <p:nvPicPr>
          <p:cNvPr id="21" name="Picture 20">
            <a:extLst>
              <a:ext uri="{FF2B5EF4-FFF2-40B4-BE49-F238E27FC236}">
                <a16:creationId xmlns:a16="http://schemas.microsoft.com/office/drawing/2014/main" id="{7FF166FF-CD4F-45FD-A603-5D93BD71518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524321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18</a:t>
            </a:fld>
            <a:endParaRPr lang="en-GB"/>
          </a:p>
        </p:txBody>
      </p:sp>
      <p:sp>
        <p:nvSpPr>
          <p:cNvPr id="8" name="Titolo 2">
            <a:extLst>
              <a:ext uri="{FF2B5EF4-FFF2-40B4-BE49-F238E27FC236}">
                <a16:creationId xmlns:a16="http://schemas.microsoft.com/office/drawing/2014/main" id="{D9B1086F-1A7A-4337-A4CA-4932277D6A00}"/>
              </a:ext>
            </a:extLst>
          </p:cNvPr>
          <p:cNvSpPr>
            <a:spLocks noGrp="1"/>
          </p:cNvSpPr>
          <p:nvPr>
            <p:ph type="title"/>
          </p:nvPr>
        </p:nvSpPr>
        <p:spPr>
          <a:xfrm>
            <a:off x="339725" y="991626"/>
            <a:ext cx="8464549" cy="246221"/>
          </a:xfrm>
        </p:spPr>
        <p:txBody>
          <a:bodyPr/>
          <a:lstStyle/>
          <a:p>
            <a:r>
              <a:rPr lang="it-IT" sz="1600" i="0" cap="all" dirty="0">
                <a:latin typeface="Trebuchet MS" panose="020B0603020202020204" pitchFamily="34" charset="0"/>
              </a:rPr>
              <a:t>SA Italia 720B - Definizioni</a:t>
            </a:r>
          </a:p>
        </p:txBody>
      </p:sp>
      <p:sp>
        <p:nvSpPr>
          <p:cNvPr id="9" name="Rettangolo arrotondato 10">
            <a:extLst>
              <a:ext uri="{FF2B5EF4-FFF2-40B4-BE49-F238E27FC236}">
                <a16:creationId xmlns:a16="http://schemas.microsoft.com/office/drawing/2014/main" id="{2F67DFCA-CA8F-45F9-858D-6442215F70DA}"/>
              </a:ext>
            </a:extLst>
          </p:cNvPr>
          <p:cNvSpPr/>
          <p:nvPr/>
        </p:nvSpPr>
        <p:spPr bwMode="auto">
          <a:xfrm>
            <a:off x="683568" y="1376772"/>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effectLst/>
                <a:latin typeface="+mn-lt"/>
                <a:cs typeface="Times New Roman" pitchFamily="1" charset="0"/>
              </a:rPr>
              <a:t>«mancanza di conformità»</a:t>
            </a:r>
          </a:p>
        </p:txBody>
      </p:sp>
      <p:sp>
        <p:nvSpPr>
          <p:cNvPr id="10" name="Freccia a destra con strisce 12">
            <a:extLst>
              <a:ext uri="{FF2B5EF4-FFF2-40B4-BE49-F238E27FC236}">
                <a16:creationId xmlns:a16="http://schemas.microsoft.com/office/drawing/2014/main" id="{5101425F-C770-4908-BBCB-AEF51CF29BAF}"/>
              </a:ext>
            </a:extLst>
          </p:cNvPr>
          <p:cNvSpPr/>
          <p:nvPr/>
        </p:nvSpPr>
        <p:spPr bwMode="auto">
          <a:xfrm>
            <a:off x="3419872" y="1484784"/>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1" name="Rettangolo arrotondato 11">
            <a:extLst>
              <a:ext uri="{FF2B5EF4-FFF2-40B4-BE49-F238E27FC236}">
                <a16:creationId xmlns:a16="http://schemas.microsoft.com/office/drawing/2014/main" id="{F457DAD3-F182-486A-AFAA-B9915EE6DFC2}"/>
              </a:ext>
            </a:extLst>
          </p:cNvPr>
          <p:cNvSpPr/>
          <p:nvPr/>
        </p:nvSpPr>
        <p:spPr bwMode="auto">
          <a:xfrm>
            <a:off x="4932040" y="1124744"/>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solidFill>
                  <a:schemeClr val="tx1"/>
                </a:solidFill>
                <a:effectLst/>
                <a:latin typeface="+mn-lt"/>
                <a:cs typeface="Times New Roman" pitchFamily="1" charset="0"/>
              </a:rPr>
              <a:t>Assenza</a:t>
            </a:r>
            <a:r>
              <a:rPr kumimoji="0" lang="it-IT" sz="1400" b="0" i="0" u="none" strike="noStrike" cap="none" normalizeH="0" baseline="0" dirty="0">
                <a:ln>
                  <a:noFill/>
                </a:ln>
                <a:solidFill>
                  <a:schemeClr val="tx1"/>
                </a:solidFill>
                <a:effectLst/>
                <a:latin typeface="+mn-lt"/>
                <a:cs typeface="Times New Roman" pitchFamily="1" charset="0"/>
              </a:rPr>
              <a:t>, nella relazione sulla gestione o nella relazione sul governo societario, delle </a:t>
            </a:r>
            <a:r>
              <a:rPr kumimoji="0" lang="it-IT" sz="1400" b="1" i="0" u="none" strike="noStrike" cap="none" normalizeH="0" baseline="0" dirty="0">
                <a:ln>
                  <a:noFill/>
                </a:ln>
                <a:solidFill>
                  <a:schemeClr val="tx1"/>
                </a:solidFill>
                <a:effectLst/>
                <a:latin typeface="+mn-lt"/>
                <a:cs typeface="Times New Roman" pitchFamily="1" charset="0"/>
              </a:rPr>
              <a:t>informazioni</a:t>
            </a:r>
            <a:r>
              <a:rPr kumimoji="0" lang="it-IT" sz="1400" b="0" i="0" u="none" strike="noStrike" cap="none" normalizeH="0" baseline="0" dirty="0">
                <a:ln>
                  <a:noFill/>
                </a:ln>
                <a:solidFill>
                  <a:schemeClr val="tx1"/>
                </a:solidFill>
                <a:effectLst/>
                <a:latin typeface="+mn-lt"/>
                <a:cs typeface="Times New Roman" pitchFamily="1" charset="0"/>
              </a:rPr>
              <a:t> richieste dalla legge</a:t>
            </a:r>
          </a:p>
        </p:txBody>
      </p:sp>
      <p:sp>
        <p:nvSpPr>
          <p:cNvPr id="12" name="Rettangolo arrotondato 13">
            <a:extLst>
              <a:ext uri="{FF2B5EF4-FFF2-40B4-BE49-F238E27FC236}">
                <a16:creationId xmlns:a16="http://schemas.microsoft.com/office/drawing/2014/main" id="{37304419-E41B-4943-AD17-466CC0C12F30}"/>
              </a:ext>
            </a:extLst>
          </p:cNvPr>
          <p:cNvSpPr/>
          <p:nvPr/>
        </p:nvSpPr>
        <p:spPr bwMode="auto">
          <a:xfrm>
            <a:off x="683568" y="2888940"/>
            <a:ext cx="2376264" cy="576064"/>
          </a:xfrm>
          <a:prstGeom prst="roundRect">
            <a:avLst/>
          </a:prstGeom>
          <a:solidFill>
            <a:schemeClr val="accent2">
              <a:lumMod val="20000"/>
              <a:lumOff val="80000"/>
            </a:schemeClr>
          </a:solid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effectLst/>
                <a:latin typeface="+mn-lt"/>
                <a:cs typeface="Times New Roman" pitchFamily="1" charset="0"/>
              </a:rPr>
              <a:t>«errore»</a:t>
            </a:r>
          </a:p>
        </p:txBody>
      </p:sp>
      <p:sp>
        <p:nvSpPr>
          <p:cNvPr id="13" name="Freccia a destra con strisce 15">
            <a:extLst>
              <a:ext uri="{FF2B5EF4-FFF2-40B4-BE49-F238E27FC236}">
                <a16:creationId xmlns:a16="http://schemas.microsoft.com/office/drawing/2014/main" id="{BBAB9B73-F8E5-4DD6-848D-0ACAAF81B2AD}"/>
              </a:ext>
            </a:extLst>
          </p:cNvPr>
          <p:cNvSpPr/>
          <p:nvPr/>
        </p:nvSpPr>
        <p:spPr bwMode="auto">
          <a:xfrm>
            <a:off x="3419872" y="2996952"/>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4" name="Rettangolo arrotondato 14">
            <a:extLst>
              <a:ext uri="{FF2B5EF4-FFF2-40B4-BE49-F238E27FC236}">
                <a16:creationId xmlns:a16="http://schemas.microsoft.com/office/drawing/2014/main" id="{85A9D13D-5C16-4465-9A40-0337FD28A6D2}"/>
              </a:ext>
            </a:extLst>
          </p:cNvPr>
          <p:cNvSpPr/>
          <p:nvPr/>
        </p:nvSpPr>
        <p:spPr bwMode="auto">
          <a:xfrm>
            <a:off x="4932040" y="2636912"/>
            <a:ext cx="3816424" cy="1224136"/>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defTabSz="319088" eaLnBrk="1" hangingPunct="1">
              <a:spcBef>
                <a:spcPct val="20000"/>
              </a:spcBef>
              <a:tabLst>
                <a:tab pos="101600" algn="l"/>
              </a:tabLst>
            </a:pPr>
            <a:r>
              <a:rPr kumimoji="0" lang="it-IT" sz="1400" b="0" i="0" u="none" strike="noStrike" cap="none" normalizeH="0" baseline="0" dirty="0">
                <a:ln>
                  <a:noFill/>
                </a:ln>
                <a:solidFill>
                  <a:schemeClr val="tx1"/>
                </a:solidFill>
                <a:effectLst/>
                <a:latin typeface="+mn-lt"/>
                <a:cs typeface="Times New Roman" pitchFamily="1" charset="0"/>
              </a:rPr>
              <a:t>Presenza di </a:t>
            </a:r>
            <a:r>
              <a:rPr kumimoji="0" lang="it-IT" sz="1400" b="1" i="0" u="none" strike="noStrike" cap="none" normalizeH="0" baseline="0" dirty="0">
                <a:ln>
                  <a:noFill/>
                </a:ln>
                <a:solidFill>
                  <a:schemeClr val="tx1"/>
                </a:solidFill>
                <a:effectLst/>
                <a:latin typeface="+mn-lt"/>
                <a:cs typeface="Times New Roman" pitchFamily="1" charset="0"/>
              </a:rPr>
              <a:t>informazioni</a:t>
            </a:r>
            <a:r>
              <a:rPr kumimoji="0" lang="it-IT" sz="1400" b="0" i="0" u="none" strike="noStrike" cap="none" normalizeH="0" baseline="0" dirty="0">
                <a:ln>
                  <a:noFill/>
                </a:ln>
                <a:solidFill>
                  <a:schemeClr val="tx1"/>
                </a:solidFill>
                <a:effectLst/>
                <a:latin typeface="+mn-lt"/>
                <a:cs typeface="Times New Roman" pitchFamily="1" charset="0"/>
              </a:rPr>
              <a:t> ritenute dal revisore non correttamente rappresentate (</a:t>
            </a:r>
            <a:r>
              <a:rPr kumimoji="0" lang="it-IT" sz="1400" b="1" i="0" u="none" strike="noStrike" cap="none" normalizeH="0" baseline="0" dirty="0">
                <a:ln>
                  <a:noFill/>
                </a:ln>
                <a:solidFill>
                  <a:schemeClr val="tx1"/>
                </a:solidFill>
                <a:effectLst/>
                <a:latin typeface="+mn-lt"/>
                <a:cs typeface="Times New Roman" pitchFamily="1" charset="0"/>
              </a:rPr>
              <a:t>contraddittorie</a:t>
            </a:r>
            <a:r>
              <a:rPr kumimoji="0" lang="it-IT" sz="1400" b="0" i="0" u="none" strike="noStrike" cap="none" normalizeH="0" baseline="0" dirty="0">
                <a:ln>
                  <a:noFill/>
                </a:ln>
                <a:solidFill>
                  <a:schemeClr val="tx1"/>
                </a:solidFill>
                <a:effectLst/>
                <a:latin typeface="+mn-lt"/>
                <a:cs typeface="Times New Roman" pitchFamily="1" charset="0"/>
              </a:rPr>
              <a:t> o </a:t>
            </a:r>
            <a:r>
              <a:rPr kumimoji="0" lang="it-IT" sz="1400" b="1" i="0" u="none" strike="noStrike" cap="none" normalizeH="0" baseline="0" dirty="0">
                <a:ln>
                  <a:noFill/>
                </a:ln>
                <a:solidFill>
                  <a:schemeClr val="tx1"/>
                </a:solidFill>
                <a:effectLst/>
                <a:latin typeface="+mn-lt"/>
                <a:cs typeface="Times New Roman" pitchFamily="1" charset="0"/>
              </a:rPr>
              <a:t>non</a:t>
            </a:r>
            <a:r>
              <a:rPr kumimoji="0" lang="it-IT" sz="1400" i="0" u="none" strike="noStrike" cap="none" normalizeH="0" baseline="0" dirty="0">
                <a:ln>
                  <a:noFill/>
                </a:ln>
                <a:solidFill>
                  <a:schemeClr val="tx1"/>
                </a:solidFill>
                <a:effectLst/>
                <a:latin typeface="+mn-lt"/>
                <a:cs typeface="Times New Roman" pitchFamily="1" charset="0"/>
              </a:rPr>
              <a:t> </a:t>
            </a:r>
            <a:r>
              <a:rPr kumimoji="0" lang="it-IT" sz="1400" b="1" i="0" u="none" strike="noStrike" cap="none" normalizeH="0" baseline="0" dirty="0">
                <a:ln>
                  <a:noFill/>
                </a:ln>
                <a:solidFill>
                  <a:schemeClr val="tx1"/>
                </a:solidFill>
                <a:effectLst/>
                <a:latin typeface="+mn-lt"/>
                <a:cs typeface="Times New Roman" pitchFamily="1" charset="0"/>
              </a:rPr>
              <a:t>concordanti</a:t>
            </a:r>
            <a:r>
              <a:rPr kumimoji="0" lang="it-IT" sz="1400" b="0" i="0" u="none" strike="noStrike" cap="none" normalizeH="0" baseline="0" dirty="0">
                <a:ln>
                  <a:noFill/>
                </a:ln>
                <a:solidFill>
                  <a:schemeClr val="tx1"/>
                </a:solidFill>
                <a:effectLst/>
                <a:latin typeface="+mn-lt"/>
                <a:cs typeface="Times New Roman" pitchFamily="1" charset="0"/>
              </a:rPr>
              <a:t>) rispetto alla conoscenza e comprensione che ha dell’impresa</a:t>
            </a:r>
          </a:p>
        </p:txBody>
      </p:sp>
      <p:sp>
        <p:nvSpPr>
          <p:cNvPr id="15" name="Rettangolo arrotondato 16">
            <a:extLst>
              <a:ext uri="{FF2B5EF4-FFF2-40B4-BE49-F238E27FC236}">
                <a16:creationId xmlns:a16="http://schemas.microsoft.com/office/drawing/2014/main" id="{8820CB3B-CC07-45DC-A56C-1EA7FC0CA769}"/>
              </a:ext>
            </a:extLst>
          </p:cNvPr>
          <p:cNvSpPr/>
          <p:nvPr/>
        </p:nvSpPr>
        <p:spPr bwMode="auto">
          <a:xfrm>
            <a:off x="683568" y="4545124"/>
            <a:ext cx="2376264" cy="576064"/>
          </a:xfrm>
          <a:prstGeom prst="roundRect">
            <a:avLst/>
          </a:prstGeom>
          <a:solidFill>
            <a:schemeClr val="accent2">
              <a:lumMod val="20000"/>
              <a:lumOff val="80000"/>
            </a:schemeClr>
          </a:solidFill>
          <a:ln w="19050">
            <a:solidFill>
              <a:schemeClr val="accent2"/>
            </a:solidFill>
          </a:ln>
          <a:effectLst/>
        </p:spPr>
        <p:txBody>
          <a:bodyPr vert="horz" wrap="square" lIns="91440" tIns="45720" rIns="91440" bIns="45720" numCol="1" rtlCol="0" anchor="ctr"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1400" b="1" i="0" u="none" strike="noStrike" cap="none" normalizeH="0" baseline="0" dirty="0">
                <a:ln>
                  <a:noFill/>
                </a:ln>
                <a:effectLst/>
                <a:latin typeface="+mn-lt"/>
                <a:cs typeface="Times New Roman" pitchFamily="1" charset="0"/>
              </a:rPr>
              <a:t>«errore significativo»</a:t>
            </a:r>
          </a:p>
        </p:txBody>
      </p:sp>
      <p:sp>
        <p:nvSpPr>
          <p:cNvPr id="16" name="Freccia a destra con strisce 18">
            <a:extLst>
              <a:ext uri="{FF2B5EF4-FFF2-40B4-BE49-F238E27FC236}">
                <a16:creationId xmlns:a16="http://schemas.microsoft.com/office/drawing/2014/main" id="{F6D68326-57C4-4611-80C3-9488BC7CFE66}"/>
              </a:ext>
            </a:extLst>
          </p:cNvPr>
          <p:cNvSpPr/>
          <p:nvPr/>
        </p:nvSpPr>
        <p:spPr bwMode="auto">
          <a:xfrm>
            <a:off x="3419872" y="4653136"/>
            <a:ext cx="1152128" cy="360040"/>
          </a:xfrm>
          <a:prstGeom prst="stripedRightArrow">
            <a:avLst/>
          </a:prstGeom>
          <a:solidFill>
            <a:srgbClr val="ED1A3B"/>
          </a:solidFill>
          <a:ln>
            <a:solidFill>
              <a:schemeClr val="tx2">
                <a:lumMod val="75000"/>
              </a:schemeClr>
            </a:solid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endParaRPr kumimoji="0" lang="it-IT" sz="1000" b="1" i="0" u="none" strike="noStrike" cap="none" normalizeH="0" baseline="0">
              <a:ln>
                <a:noFill/>
              </a:ln>
              <a:solidFill>
                <a:schemeClr val="tx1"/>
              </a:solidFill>
              <a:effectLst/>
              <a:latin typeface="Arial" charset="0"/>
              <a:cs typeface="Times New Roman" pitchFamily="1" charset="0"/>
            </a:endParaRPr>
          </a:p>
        </p:txBody>
      </p:sp>
      <p:sp>
        <p:nvSpPr>
          <p:cNvPr id="17" name="Rettangolo arrotondato 17">
            <a:extLst>
              <a:ext uri="{FF2B5EF4-FFF2-40B4-BE49-F238E27FC236}">
                <a16:creationId xmlns:a16="http://schemas.microsoft.com/office/drawing/2014/main" id="{5F4C16F2-A075-46D3-AADD-F05D03A82897}"/>
              </a:ext>
            </a:extLst>
          </p:cNvPr>
          <p:cNvSpPr/>
          <p:nvPr/>
        </p:nvSpPr>
        <p:spPr bwMode="auto">
          <a:xfrm>
            <a:off x="4932040" y="4293096"/>
            <a:ext cx="3816424" cy="1080120"/>
          </a:xfrm>
          <a:prstGeom prst="roundRect">
            <a:avLst/>
          </a:prstGeom>
          <a:ln>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defTabSz="319088" eaLnBrk="1" hangingPunct="1">
              <a:spcBef>
                <a:spcPct val="20000"/>
              </a:spcBef>
              <a:tabLst>
                <a:tab pos="101600" algn="l"/>
              </a:tabLst>
            </a:pPr>
            <a:r>
              <a:rPr lang="it-IT" sz="1400" b="0" dirty="0">
                <a:solidFill>
                  <a:schemeClr val="tx1"/>
                </a:solidFill>
                <a:cs typeface="Times New Roman" pitchFamily="1" charset="0"/>
              </a:rPr>
              <a:t>Un </a:t>
            </a:r>
            <a:r>
              <a:rPr lang="it-IT" sz="1400" b="1" dirty="0">
                <a:solidFill>
                  <a:schemeClr val="tx1"/>
                </a:solidFill>
                <a:cs typeface="Times New Roman" pitchFamily="1" charset="0"/>
              </a:rPr>
              <a:t>errore</a:t>
            </a:r>
            <a:r>
              <a:rPr lang="it-IT" sz="1400" b="0" dirty="0">
                <a:solidFill>
                  <a:schemeClr val="tx1"/>
                </a:solidFill>
                <a:cs typeface="Times New Roman" pitchFamily="1" charset="0"/>
              </a:rPr>
              <a:t> che (singolarmente o con ad altre) potrebbe </a:t>
            </a:r>
            <a:r>
              <a:rPr lang="it-IT" sz="1400" b="1" dirty="0">
                <a:solidFill>
                  <a:schemeClr val="tx1"/>
                </a:solidFill>
                <a:cs typeface="Times New Roman" pitchFamily="1" charset="0"/>
              </a:rPr>
              <a:t>influenzare le decisioni economiche </a:t>
            </a:r>
            <a:r>
              <a:rPr lang="it-IT" sz="1400" b="0" dirty="0">
                <a:solidFill>
                  <a:schemeClr val="tx1"/>
                </a:solidFill>
                <a:cs typeface="Times New Roman" pitchFamily="1" charset="0"/>
              </a:rPr>
              <a:t>che gli utilizzatori del bilancio assumono sulla base del bilancio stesso</a:t>
            </a:r>
          </a:p>
        </p:txBody>
      </p:sp>
      <p:pic>
        <p:nvPicPr>
          <p:cNvPr id="18" name="Picture 17">
            <a:extLst>
              <a:ext uri="{FF2B5EF4-FFF2-40B4-BE49-F238E27FC236}">
                <a16:creationId xmlns:a16="http://schemas.microsoft.com/office/drawing/2014/main" id="{4ACD3E19-CF6F-452E-92BA-138322D78EF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067518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19</a:t>
            </a:fld>
            <a:endParaRPr lang="en-GB"/>
          </a:p>
        </p:txBody>
      </p:sp>
      <p:sp>
        <p:nvSpPr>
          <p:cNvPr id="18" name="Titolo 6">
            <a:extLst>
              <a:ext uri="{FF2B5EF4-FFF2-40B4-BE49-F238E27FC236}">
                <a16:creationId xmlns:a16="http://schemas.microsoft.com/office/drawing/2014/main" id="{DBA71B5B-408E-45E7-9859-D69FEC7E7A6A}"/>
              </a:ext>
            </a:extLst>
          </p:cNvPr>
          <p:cNvSpPr>
            <a:spLocks noGrp="1"/>
          </p:cNvSpPr>
          <p:nvPr>
            <p:ph type="title"/>
          </p:nvPr>
        </p:nvSpPr>
        <p:spPr>
          <a:xfrm>
            <a:off x="533400" y="901824"/>
            <a:ext cx="8077200" cy="366936"/>
          </a:xfrm>
        </p:spPr>
        <p:txBody>
          <a:bodyPr/>
          <a:lstStyle/>
          <a:p>
            <a:r>
              <a:rPr lang="it-IT" sz="1600" i="0" cap="all" dirty="0">
                <a:latin typeface="Trebuchet MS" panose="020B0603020202020204" pitchFamily="34" charset="0"/>
              </a:rPr>
              <a:t>SA Italia 720B - Regole</a:t>
            </a:r>
          </a:p>
        </p:txBody>
      </p:sp>
      <p:sp>
        <p:nvSpPr>
          <p:cNvPr id="19" name="Segnaposto testo 8">
            <a:extLst>
              <a:ext uri="{FF2B5EF4-FFF2-40B4-BE49-F238E27FC236}">
                <a16:creationId xmlns:a16="http://schemas.microsoft.com/office/drawing/2014/main" id="{6CDC7E7F-10D0-4FE1-843D-4F61F883105F}"/>
              </a:ext>
            </a:extLst>
          </p:cNvPr>
          <p:cNvSpPr txBox="1">
            <a:spLocks/>
          </p:cNvSpPr>
          <p:nvPr/>
        </p:nvSpPr>
        <p:spPr>
          <a:xfrm>
            <a:off x="323852" y="1247304"/>
            <a:ext cx="8464549" cy="5305896"/>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sz="1600" dirty="0">
                <a:latin typeface="+mn-lt"/>
              </a:rPr>
              <a:t>Le risposte del revisore quando giunge alla conclusione che esiste una incoerenza significativa, una mancanza di conformità o un errore significativo nella relazione sulla gestione e/o in alcune specifiche informazioni contenute nella relazione sul governo societario</a:t>
            </a:r>
          </a:p>
          <a:p>
            <a:endParaRPr lang="it-IT" dirty="0"/>
          </a:p>
        </p:txBody>
      </p:sp>
      <p:sp>
        <p:nvSpPr>
          <p:cNvPr id="20" name="Rettangolo arrotondato 3">
            <a:extLst>
              <a:ext uri="{FF2B5EF4-FFF2-40B4-BE49-F238E27FC236}">
                <a16:creationId xmlns:a16="http://schemas.microsoft.com/office/drawing/2014/main" id="{D7CE315E-D378-4760-9ADA-EFB1CA96DF7E}"/>
              </a:ext>
            </a:extLst>
          </p:cNvPr>
          <p:cNvSpPr/>
          <p:nvPr/>
        </p:nvSpPr>
        <p:spPr bwMode="auto">
          <a:xfrm>
            <a:off x="1526425" y="2500328"/>
            <a:ext cx="6048672" cy="576064"/>
          </a:xfrm>
          <a:prstGeom prst="roundRect">
            <a:avLst/>
          </a:prstGeom>
          <a:solidFill>
            <a:schemeClr val="accent2"/>
          </a:solidFill>
          <a:ln>
            <a:noFill/>
          </a:ln>
          <a:effectLst/>
        </p:spPr>
        <p:txBody>
          <a:bodyPr vert="horz" wrap="square" lIns="91440" tIns="45720" rIns="91440" bIns="45720" numCol="1" rtlCol="0" anchor="t" anchorCtr="0" compatLnSpc="1">
            <a:prstTxWarp prst="textNoShape">
              <a:avLst/>
            </a:prstTxWarp>
          </a:bodyPr>
          <a:lstStyle/>
          <a:p>
            <a:pPr marL="0" marR="0" indent="0" algn="ctr" defTabSz="319088" rtl="0" eaLnBrk="1" fontAlgn="base" latinLnBrk="0" hangingPunct="1">
              <a:lnSpc>
                <a:spcPct val="100000"/>
              </a:lnSpc>
              <a:spcBef>
                <a:spcPct val="20000"/>
              </a:spcBef>
              <a:spcAft>
                <a:spcPct val="0"/>
              </a:spcAft>
              <a:buClrTx/>
              <a:buSzTx/>
              <a:buFont typeface="Wingdings" pitchFamily="1" charset="2"/>
              <a:buNone/>
              <a:tabLst>
                <a:tab pos="101600" algn="l"/>
              </a:tabLst>
            </a:pPr>
            <a:r>
              <a:rPr kumimoji="0" lang="it-IT" sz="2000" b="1" i="0" u="none" strike="noStrike" cap="none" normalizeH="0" baseline="0" dirty="0">
                <a:ln>
                  <a:noFill/>
                </a:ln>
                <a:solidFill>
                  <a:schemeClr val="bg1"/>
                </a:solidFill>
                <a:effectLst/>
                <a:latin typeface="+mn-lt"/>
                <a:cs typeface="Times New Roman" pitchFamily="1" charset="0"/>
              </a:rPr>
              <a:t>Chiedere alla direzione di correggerlo</a:t>
            </a:r>
          </a:p>
        </p:txBody>
      </p:sp>
      <p:cxnSp>
        <p:nvCxnSpPr>
          <p:cNvPr id="21" name="Connettore 2 20">
            <a:extLst>
              <a:ext uri="{FF2B5EF4-FFF2-40B4-BE49-F238E27FC236}">
                <a16:creationId xmlns:a16="http://schemas.microsoft.com/office/drawing/2014/main" id="{A52BAFB8-F1BA-4CCE-9CB3-08F490821046}"/>
              </a:ext>
            </a:extLst>
          </p:cNvPr>
          <p:cNvCxnSpPr/>
          <p:nvPr/>
        </p:nvCxnSpPr>
        <p:spPr bwMode="auto">
          <a:xfrm flipH="1">
            <a:off x="3536163" y="3105992"/>
            <a:ext cx="792088" cy="2880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2" name="Connettore 2 21">
            <a:extLst>
              <a:ext uri="{FF2B5EF4-FFF2-40B4-BE49-F238E27FC236}">
                <a16:creationId xmlns:a16="http://schemas.microsoft.com/office/drawing/2014/main" id="{A1C5F964-E863-4750-8E81-A9D34F1296D9}"/>
              </a:ext>
            </a:extLst>
          </p:cNvPr>
          <p:cNvCxnSpPr/>
          <p:nvPr/>
        </p:nvCxnSpPr>
        <p:spPr bwMode="auto">
          <a:xfrm>
            <a:off x="4770790" y="3105992"/>
            <a:ext cx="720080" cy="2880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aphicFrame>
        <p:nvGraphicFramePr>
          <p:cNvPr id="23" name="Diagramma 22">
            <a:extLst>
              <a:ext uri="{FF2B5EF4-FFF2-40B4-BE49-F238E27FC236}">
                <a16:creationId xmlns:a16="http://schemas.microsoft.com/office/drawing/2014/main" id="{4EDC7C31-96A0-441B-9C6B-55260ABEF4F3}"/>
              </a:ext>
            </a:extLst>
          </p:cNvPr>
          <p:cNvGraphicFramePr/>
          <p:nvPr>
            <p:extLst>
              <p:ext uri="{D42A27DB-BD31-4B8C-83A1-F6EECF244321}">
                <p14:modId xmlns:p14="http://schemas.microsoft.com/office/powerpoint/2010/main" val="3404837593"/>
              </p:ext>
            </p:extLst>
          </p:nvPr>
        </p:nvGraphicFramePr>
        <p:xfrm>
          <a:off x="2763003" y="3189555"/>
          <a:ext cx="3558246" cy="19519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4" name="Connettore 2 23">
            <a:extLst>
              <a:ext uri="{FF2B5EF4-FFF2-40B4-BE49-F238E27FC236}">
                <a16:creationId xmlns:a16="http://schemas.microsoft.com/office/drawing/2014/main" id="{69BD28CB-23C9-4825-94F7-BE49E664FFAC}"/>
              </a:ext>
            </a:extLst>
          </p:cNvPr>
          <p:cNvCxnSpPr/>
          <p:nvPr/>
        </p:nvCxnSpPr>
        <p:spPr bwMode="auto">
          <a:xfrm flipH="1">
            <a:off x="4330347" y="4722694"/>
            <a:ext cx="792088" cy="2880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5" name="Connettore 2 24">
            <a:extLst>
              <a:ext uri="{FF2B5EF4-FFF2-40B4-BE49-F238E27FC236}">
                <a16:creationId xmlns:a16="http://schemas.microsoft.com/office/drawing/2014/main" id="{7F77998F-7A00-4910-98EB-C7DFBA17190B}"/>
              </a:ext>
            </a:extLst>
          </p:cNvPr>
          <p:cNvCxnSpPr/>
          <p:nvPr/>
        </p:nvCxnSpPr>
        <p:spPr bwMode="auto">
          <a:xfrm>
            <a:off x="5509015" y="4722694"/>
            <a:ext cx="720080" cy="28803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aphicFrame>
        <p:nvGraphicFramePr>
          <p:cNvPr id="26" name="Diagramma 25">
            <a:extLst>
              <a:ext uri="{FF2B5EF4-FFF2-40B4-BE49-F238E27FC236}">
                <a16:creationId xmlns:a16="http://schemas.microsoft.com/office/drawing/2014/main" id="{294EA27E-B283-4E51-9676-3DE6E96F33E6}"/>
              </a:ext>
            </a:extLst>
          </p:cNvPr>
          <p:cNvGraphicFramePr/>
          <p:nvPr>
            <p:extLst>
              <p:ext uri="{D42A27DB-BD31-4B8C-83A1-F6EECF244321}">
                <p14:modId xmlns:p14="http://schemas.microsoft.com/office/powerpoint/2010/main" val="3655149607"/>
              </p:ext>
            </p:extLst>
          </p:nvPr>
        </p:nvGraphicFramePr>
        <p:xfrm>
          <a:off x="3657600" y="4703706"/>
          <a:ext cx="3540224" cy="20272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3" name="Picture 12">
            <a:extLst>
              <a:ext uri="{FF2B5EF4-FFF2-40B4-BE49-F238E27FC236}">
                <a16:creationId xmlns:a16="http://schemas.microsoft.com/office/drawing/2014/main" id="{7FF49E13-80C1-4483-BF2C-68BDAD959C3D}"/>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993363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sp>
        <p:nvSpPr>
          <p:cNvPr id="7" name="Titolo 2">
            <a:extLst>
              <a:ext uri="{FF2B5EF4-FFF2-40B4-BE49-F238E27FC236}">
                <a16:creationId xmlns:a16="http://schemas.microsoft.com/office/drawing/2014/main" id="{AB96B370-08F9-4CBE-99ED-AB74ED8C996E}"/>
              </a:ext>
            </a:extLst>
          </p:cNvPr>
          <p:cNvSpPr txBox="1">
            <a:spLocks/>
          </p:cNvSpPr>
          <p:nvPr/>
        </p:nvSpPr>
        <p:spPr>
          <a:xfrm>
            <a:off x="323852" y="1091091"/>
            <a:ext cx="8464549" cy="240066"/>
          </a:xfrm>
          <a:prstGeom prst="rect">
            <a:avLst/>
          </a:prstGeom>
        </p:spPr>
        <p:txBody>
          <a:bodyPr/>
          <a:lstStyle>
            <a:lvl1pPr algn="l" defTabSz="685584" rtl="0" eaLnBrk="1" latinLnBrk="0" hangingPunct="1">
              <a:lnSpc>
                <a:spcPct val="80000"/>
              </a:lnSpc>
              <a:spcBef>
                <a:spcPct val="0"/>
              </a:spcBef>
              <a:buNone/>
              <a:defRPr sz="1950" b="1" kern="1200" cap="all" baseline="0">
                <a:solidFill>
                  <a:schemeClr val="tx2"/>
                </a:solidFill>
                <a:latin typeface="+mj-lt"/>
                <a:ea typeface="+mj-ea"/>
                <a:cs typeface="+mj-cs"/>
              </a:defRPr>
            </a:lvl1pPr>
          </a:lstStyle>
          <a:p>
            <a:r>
              <a:rPr lang="it-IT" sz="1600" dirty="0">
                <a:solidFill>
                  <a:schemeClr val="tx1"/>
                </a:solidFill>
                <a:latin typeface="Trebuchet MS" panose="020B0603020202020204" pitchFamily="34" charset="0"/>
              </a:rPr>
              <a:t>ISA Italia 700 – Contesto di riferimento</a:t>
            </a:r>
          </a:p>
        </p:txBody>
      </p:sp>
      <p:graphicFrame>
        <p:nvGraphicFramePr>
          <p:cNvPr id="8" name="Segnaposto contenuto 11">
            <a:extLst>
              <a:ext uri="{FF2B5EF4-FFF2-40B4-BE49-F238E27FC236}">
                <a16:creationId xmlns:a16="http://schemas.microsoft.com/office/drawing/2014/main" id="{8129C1E2-1DF9-4778-8E7D-233A652050C9}"/>
              </a:ext>
            </a:extLst>
          </p:cNvPr>
          <p:cNvGraphicFramePr>
            <a:graphicFrameLocks/>
          </p:cNvGraphicFramePr>
          <p:nvPr>
            <p:extLst>
              <p:ext uri="{D42A27DB-BD31-4B8C-83A1-F6EECF244321}">
                <p14:modId xmlns:p14="http://schemas.microsoft.com/office/powerpoint/2010/main" val="1621837002"/>
              </p:ext>
            </p:extLst>
          </p:nvPr>
        </p:nvGraphicFramePr>
        <p:xfrm>
          <a:off x="381000" y="1668697"/>
          <a:ext cx="6463553" cy="4739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Ovale 8">
            <a:extLst>
              <a:ext uri="{FF2B5EF4-FFF2-40B4-BE49-F238E27FC236}">
                <a16:creationId xmlns:a16="http://schemas.microsoft.com/office/drawing/2014/main" id="{804EB119-B005-4200-9715-7DD49D9D0688}"/>
              </a:ext>
            </a:extLst>
          </p:cNvPr>
          <p:cNvSpPr/>
          <p:nvPr/>
        </p:nvSpPr>
        <p:spPr>
          <a:xfrm>
            <a:off x="6879442" y="3061396"/>
            <a:ext cx="1909482" cy="1685365"/>
          </a:xfrm>
          <a:prstGeom prst="ellipse">
            <a:avLst/>
          </a:prstGeom>
          <a:solidFill>
            <a:schemeClr val="bg1">
              <a:lumMod val="95000"/>
            </a:schemeClr>
          </a:solidFill>
          <a:ln/>
        </p:spPr>
        <p:style>
          <a:lnRef idx="2">
            <a:schemeClr val="accent3"/>
          </a:lnRef>
          <a:fillRef idx="1">
            <a:schemeClr val="lt1"/>
          </a:fillRef>
          <a:effectRef idx="0">
            <a:schemeClr val="accent3"/>
          </a:effectRef>
          <a:fontRef idx="minor">
            <a:schemeClr val="dk1"/>
          </a:fontRef>
        </p:style>
        <p:txBody>
          <a:bodyPr lIns="72000" tIns="72000" rIns="72000" bIns="72000" rtlCol="0" anchor="ctr"/>
          <a:lstStyle/>
          <a:p>
            <a:pPr algn="ctr"/>
            <a:r>
              <a:rPr lang="it-IT" dirty="0">
                <a:solidFill>
                  <a:srgbClr val="000000"/>
                </a:solidFill>
              </a:rPr>
              <a:t>SA 720B</a:t>
            </a:r>
          </a:p>
          <a:p>
            <a:pPr algn="ctr"/>
            <a:r>
              <a:rPr lang="it-IT" sz="800" dirty="0">
                <a:solidFill>
                  <a:srgbClr val="000000"/>
                </a:solidFill>
              </a:rPr>
              <a:t>Le responsabilità del soggetto incaricato  della revisione legale relativamente alla relazione sulla gestione e ad alcune specifiche informazioni contenute nella relazione sul governo societario e gli assetti proprietari</a:t>
            </a:r>
          </a:p>
        </p:txBody>
      </p:sp>
      <p:pic>
        <p:nvPicPr>
          <p:cNvPr id="10" name="Picture 9">
            <a:extLst>
              <a:ext uri="{FF2B5EF4-FFF2-40B4-BE49-F238E27FC236}">
                <a16:creationId xmlns:a16="http://schemas.microsoft.com/office/drawing/2014/main" id="{00BB7D10-752C-4B79-BEBA-99DBC2E6349D}"/>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145472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20</a:t>
            </a:fld>
            <a:endParaRPr lang="en-GB"/>
          </a:p>
        </p:txBody>
      </p:sp>
      <p:sp>
        <p:nvSpPr>
          <p:cNvPr id="10" name="Titolo 6">
            <a:extLst>
              <a:ext uri="{FF2B5EF4-FFF2-40B4-BE49-F238E27FC236}">
                <a16:creationId xmlns:a16="http://schemas.microsoft.com/office/drawing/2014/main" id="{A8E79ADE-8D04-4432-821E-F7D1AAEE46DF}"/>
              </a:ext>
            </a:extLst>
          </p:cNvPr>
          <p:cNvSpPr>
            <a:spLocks noGrp="1"/>
          </p:cNvSpPr>
          <p:nvPr>
            <p:ph type="title"/>
          </p:nvPr>
        </p:nvSpPr>
        <p:spPr>
          <a:xfrm>
            <a:off x="533400" y="815598"/>
            <a:ext cx="8077200" cy="640137"/>
          </a:xfrm>
        </p:spPr>
        <p:txBody>
          <a:bodyPr/>
          <a:lstStyle/>
          <a:p>
            <a:br>
              <a:rPr lang="it-IT" sz="1600" i="0" cap="all" dirty="0">
                <a:latin typeface="Trebuchet MS" panose="020B0603020202020204" pitchFamily="34" charset="0"/>
              </a:rPr>
            </a:br>
            <a:r>
              <a:rPr lang="it-IT" sz="1600" i="0" cap="all" dirty="0">
                <a:latin typeface="Trebuchet MS" panose="020B0603020202020204" pitchFamily="34" charset="0"/>
              </a:rPr>
              <a:t>SA Italia 720B - Regole</a:t>
            </a:r>
          </a:p>
        </p:txBody>
      </p:sp>
      <p:sp>
        <p:nvSpPr>
          <p:cNvPr id="11" name="Segnaposto testo 4">
            <a:extLst>
              <a:ext uri="{FF2B5EF4-FFF2-40B4-BE49-F238E27FC236}">
                <a16:creationId xmlns:a16="http://schemas.microsoft.com/office/drawing/2014/main" id="{18CA2A37-9229-4E64-AB0C-71A4A6C2B64C}"/>
              </a:ext>
            </a:extLst>
          </p:cNvPr>
          <p:cNvSpPr txBox="1">
            <a:spLocks/>
          </p:cNvSpPr>
          <p:nvPr/>
        </p:nvSpPr>
        <p:spPr>
          <a:xfrm>
            <a:off x="323852" y="1664464"/>
            <a:ext cx="8464549" cy="4172400"/>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algn="ctr"/>
            <a:r>
              <a:rPr lang="it-IT" sz="1600" b="1" dirty="0">
                <a:latin typeface="+mn-lt"/>
              </a:rPr>
              <a:t>EFFETTI DEL GIUDIZIO SUL BILANCIO SUL GIUDIZIO SULLA COERENZA E SULLA CONFORMITÀ</a:t>
            </a:r>
          </a:p>
          <a:p>
            <a:endParaRPr lang="it-IT" dirty="0"/>
          </a:p>
        </p:txBody>
      </p:sp>
      <p:graphicFrame>
        <p:nvGraphicFramePr>
          <p:cNvPr id="12" name="Segnaposto contenuto 5">
            <a:extLst>
              <a:ext uri="{FF2B5EF4-FFF2-40B4-BE49-F238E27FC236}">
                <a16:creationId xmlns:a16="http://schemas.microsoft.com/office/drawing/2014/main" id="{7A48483E-64E7-414A-8B77-E7FCD7D4A6FE}"/>
              </a:ext>
            </a:extLst>
          </p:cNvPr>
          <p:cNvGraphicFramePr>
            <a:graphicFrameLocks/>
          </p:cNvGraphicFramePr>
          <p:nvPr>
            <p:extLst>
              <p:ext uri="{D42A27DB-BD31-4B8C-83A1-F6EECF244321}">
                <p14:modId xmlns:p14="http://schemas.microsoft.com/office/powerpoint/2010/main" val="2573094184"/>
              </p:ext>
            </p:extLst>
          </p:nvPr>
        </p:nvGraphicFramePr>
        <p:xfrm>
          <a:off x="836763" y="2423364"/>
          <a:ext cx="7582620" cy="3017520"/>
        </p:xfrm>
        <a:graphic>
          <a:graphicData uri="http://schemas.openxmlformats.org/drawingml/2006/table">
            <a:tbl>
              <a:tblPr firstRow="1" bandRow="1">
                <a:tableStyleId>{5C22544A-7EE6-4342-B048-85BDC9FD1C3A}</a:tableStyleId>
              </a:tblPr>
              <a:tblGrid>
                <a:gridCol w="3791310">
                  <a:extLst>
                    <a:ext uri="{9D8B030D-6E8A-4147-A177-3AD203B41FA5}">
                      <a16:colId xmlns:a16="http://schemas.microsoft.com/office/drawing/2014/main" val="3186424154"/>
                    </a:ext>
                  </a:extLst>
                </a:gridCol>
                <a:gridCol w="3791310">
                  <a:extLst>
                    <a:ext uri="{9D8B030D-6E8A-4147-A177-3AD203B41FA5}">
                      <a16:colId xmlns:a16="http://schemas.microsoft.com/office/drawing/2014/main" val="2806562285"/>
                    </a:ext>
                  </a:extLst>
                </a:gridCol>
              </a:tblGrid>
              <a:tr h="370840">
                <a:tc>
                  <a:txBody>
                    <a:bodyPr/>
                    <a:lstStyle/>
                    <a:p>
                      <a:r>
                        <a:rPr lang="it-IT" sz="1400" dirty="0">
                          <a:solidFill>
                            <a:schemeClr val="bg1"/>
                          </a:solidFill>
                        </a:rPr>
                        <a:t>Tipologia di giudizio sul bilancio</a:t>
                      </a:r>
                    </a:p>
                  </a:txBody>
                  <a:tcPr>
                    <a:solidFill>
                      <a:schemeClr val="accent2"/>
                    </a:solidFill>
                  </a:tcPr>
                </a:tc>
                <a:tc>
                  <a:txBody>
                    <a:bodyPr/>
                    <a:lstStyle/>
                    <a:p>
                      <a:r>
                        <a:rPr lang="it-IT" sz="1400" dirty="0">
                          <a:solidFill>
                            <a:schemeClr val="bg1"/>
                          </a:solidFill>
                        </a:rPr>
                        <a:t>Effetti sul giudizio sulla coerenza e sulla conformità</a:t>
                      </a:r>
                    </a:p>
                  </a:txBody>
                  <a:tcPr>
                    <a:solidFill>
                      <a:schemeClr val="accent2"/>
                    </a:solidFill>
                  </a:tcPr>
                </a:tc>
                <a:extLst>
                  <a:ext uri="{0D108BD9-81ED-4DB2-BD59-A6C34878D82A}">
                    <a16:rowId xmlns:a16="http://schemas.microsoft.com/office/drawing/2014/main" val="3215572823"/>
                  </a:ext>
                </a:extLst>
              </a:tr>
              <a:tr h="370840">
                <a:tc>
                  <a:txBody>
                    <a:bodyPr/>
                    <a:lstStyle/>
                    <a:p>
                      <a:r>
                        <a:rPr lang="it-IT" sz="1400" b="0" dirty="0">
                          <a:solidFill>
                            <a:schemeClr val="tx1"/>
                          </a:solidFill>
                        </a:rPr>
                        <a:t>Giudizio con rilievi per errori significativi nel bilancio</a:t>
                      </a:r>
                    </a:p>
                  </a:txBody>
                  <a:tcPr>
                    <a:solidFill>
                      <a:schemeClr val="accent2">
                        <a:lumMod val="60000"/>
                        <a:lumOff val="40000"/>
                      </a:schemeClr>
                    </a:solidFill>
                  </a:tcPr>
                </a:tc>
                <a:tc>
                  <a:txBody>
                    <a:bodyPr/>
                    <a:lstStyle/>
                    <a:p>
                      <a:r>
                        <a:rPr lang="it-IT" sz="1400" b="0" dirty="0">
                          <a:solidFill>
                            <a:schemeClr val="tx1"/>
                          </a:solidFill>
                        </a:rPr>
                        <a:t>Da valutare nelle specifiche circostanze</a:t>
                      </a:r>
                    </a:p>
                  </a:txBody>
                  <a:tcPr>
                    <a:solidFill>
                      <a:schemeClr val="accent2">
                        <a:lumMod val="60000"/>
                        <a:lumOff val="40000"/>
                      </a:schemeClr>
                    </a:solidFill>
                  </a:tcPr>
                </a:tc>
                <a:extLst>
                  <a:ext uri="{0D108BD9-81ED-4DB2-BD59-A6C34878D82A}">
                    <a16:rowId xmlns:a16="http://schemas.microsoft.com/office/drawing/2014/main" val="3994338508"/>
                  </a:ext>
                </a:extLst>
              </a:tr>
              <a:tr h="370840">
                <a:tc>
                  <a:txBody>
                    <a:bodyPr/>
                    <a:lstStyle/>
                    <a:p>
                      <a:r>
                        <a:rPr lang="it-IT" sz="1400" b="0" dirty="0">
                          <a:solidFill>
                            <a:schemeClr val="tx1"/>
                          </a:solidFill>
                        </a:rPr>
                        <a:t>Giudizio con rilievi per impossibilità di acquisire elementi probativi sufficienti ed appropriati</a:t>
                      </a:r>
                    </a:p>
                  </a:txBody>
                  <a:tcPr>
                    <a:solidFill>
                      <a:schemeClr val="accent2">
                        <a:lumMod val="20000"/>
                        <a:lumOff val="80000"/>
                      </a:schemeClr>
                    </a:solidFill>
                  </a:tcPr>
                </a:tc>
                <a:tc>
                  <a:txBody>
                    <a:bodyPr/>
                    <a:lstStyle/>
                    <a:p>
                      <a:r>
                        <a:rPr lang="it-IT" sz="1400" b="0" dirty="0">
                          <a:solidFill>
                            <a:schemeClr val="tx1"/>
                          </a:solidFill>
                        </a:rPr>
                        <a:t>Da valutare nelle specifiche circostanze</a:t>
                      </a:r>
                    </a:p>
                  </a:txBody>
                  <a:tcPr>
                    <a:solidFill>
                      <a:schemeClr val="accent2">
                        <a:lumMod val="20000"/>
                        <a:lumOff val="80000"/>
                      </a:schemeClr>
                    </a:solidFill>
                  </a:tcPr>
                </a:tc>
                <a:extLst>
                  <a:ext uri="{0D108BD9-81ED-4DB2-BD59-A6C34878D82A}">
                    <a16:rowId xmlns:a16="http://schemas.microsoft.com/office/drawing/2014/main" val="1808150311"/>
                  </a:ext>
                </a:extLst>
              </a:tr>
              <a:tr h="370840">
                <a:tc>
                  <a:txBody>
                    <a:bodyPr/>
                    <a:lstStyle/>
                    <a:p>
                      <a:r>
                        <a:rPr lang="it-IT" sz="1400" b="0" dirty="0">
                          <a:solidFill>
                            <a:schemeClr val="tx1"/>
                          </a:solidFill>
                        </a:rPr>
                        <a:t>Dichiarazione di impossibilità di esprimere un giudizio</a:t>
                      </a:r>
                    </a:p>
                  </a:txBody>
                  <a:tcPr>
                    <a:solidFill>
                      <a:schemeClr val="accent2">
                        <a:lumMod val="60000"/>
                        <a:lumOff val="40000"/>
                      </a:schemeClr>
                    </a:solidFill>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it-IT" sz="1400" b="0" dirty="0">
                          <a:solidFill>
                            <a:schemeClr val="tx1"/>
                          </a:solidFill>
                        </a:rPr>
                        <a:t>Dichiarazione di impossibilità di esprimere un giudizio</a:t>
                      </a:r>
                    </a:p>
                    <a:p>
                      <a:endParaRPr lang="it-IT" sz="1400" b="0" dirty="0">
                        <a:solidFill>
                          <a:schemeClr val="tx1"/>
                        </a:solidFill>
                      </a:endParaRPr>
                    </a:p>
                  </a:txBody>
                  <a:tcPr>
                    <a:solidFill>
                      <a:schemeClr val="accent2">
                        <a:lumMod val="60000"/>
                        <a:lumOff val="40000"/>
                      </a:schemeClr>
                    </a:solidFill>
                  </a:tcPr>
                </a:tc>
                <a:extLst>
                  <a:ext uri="{0D108BD9-81ED-4DB2-BD59-A6C34878D82A}">
                    <a16:rowId xmlns:a16="http://schemas.microsoft.com/office/drawing/2014/main" val="142776398"/>
                  </a:ext>
                </a:extLst>
              </a:tr>
              <a:tr h="370840">
                <a:tc>
                  <a:txBody>
                    <a:bodyPr/>
                    <a:lstStyle/>
                    <a:p>
                      <a:r>
                        <a:rPr lang="it-IT" sz="1400" b="0" dirty="0">
                          <a:solidFill>
                            <a:schemeClr val="tx1"/>
                          </a:solidFill>
                        </a:rPr>
                        <a:t>Giudizio negativo</a:t>
                      </a:r>
                    </a:p>
                  </a:txBody>
                  <a:tcPr>
                    <a:solidFill>
                      <a:schemeClr val="accent2">
                        <a:lumMod val="20000"/>
                        <a:lumOff val="80000"/>
                      </a:schemeClr>
                    </a:solidFill>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it-IT" sz="1400" b="0" dirty="0">
                          <a:solidFill>
                            <a:schemeClr val="tx1"/>
                          </a:solidFill>
                        </a:rPr>
                        <a:t>Dichiarazione di impossibilità di esprimere un giudizio</a:t>
                      </a:r>
                    </a:p>
                  </a:txBody>
                  <a:tcPr>
                    <a:solidFill>
                      <a:schemeClr val="accent2">
                        <a:lumMod val="20000"/>
                        <a:lumOff val="80000"/>
                      </a:schemeClr>
                    </a:solidFill>
                  </a:tcPr>
                </a:tc>
                <a:extLst>
                  <a:ext uri="{0D108BD9-81ED-4DB2-BD59-A6C34878D82A}">
                    <a16:rowId xmlns:a16="http://schemas.microsoft.com/office/drawing/2014/main" val="2278332976"/>
                  </a:ext>
                </a:extLst>
              </a:tr>
            </a:tbl>
          </a:graphicData>
        </a:graphic>
      </p:graphicFrame>
      <p:pic>
        <p:nvPicPr>
          <p:cNvPr id="7" name="Picture 6">
            <a:extLst>
              <a:ext uri="{FF2B5EF4-FFF2-40B4-BE49-F238E27FC236}">
                <a16:creationId xmlns:a16="http://schemas.microsoft.com/office/drawing/2014/main" id="{106220C4-BF9E-4DB7-B811-0BDA673110A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999212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21</a:t>
            </a:fld>
            <a:endParaRPr lang="en-GB"/>
          </a:p>
        </p:txBody>
      </p:sp>
      <p:sp>
        <p:nvSpPr>
          <p:cNvPr id="10" name="Titolo 1">
            <a:extLst>
              <a:ext uri="{FF2B5EF4-FFF2-40B4-BE49-F238E27FC236}">
                <a16:creationId xmlns:a16="http://schemas.microsoft.com/office/drawing/2014/main" id="{DDBF71EE-83A4-47D0-A18C-D57CA45B01EB}"/>
              </a:ext>
            </a:extLst>
          </p:cNvPr>
          <p:cNvSpPr>
            <a:spLocks noGrp="1"/>
          </p:cNvSpPr>
          <p:nvPr>
            <p:ph type="title"/>
          </p:nvPr>
        </p:nvSpPr>
        <p:spPr>
          <a:xfrm>
            <a:off x="533400" y="685800"/>
            <a:ext cx="8077200" cy="685800"/>
          </a:xfrm>
        </p:spPr>
        <p:txBody>
          <a:bodyPr/>
          <a:lstStyle/>
          <a:p>
            <a:br>
              <a:rPr lang="it-IT" sz="1600" i="0" cap="all" dirty="0">
                <a:latin typeface="Trebuchet MS" panose="020B0603020202020204" pitchFamily="34" charset="0"/>
              </a:rPr>
            </a:br>
            <a:r>
              <a:rPr lang="it-IT" sz="1600" i="0" cap="all" dirty="0">
                <a:latin typeface="Trebuchet MS" panose="020B0603020202020204" pitchFamily="34" charset="0"/>
              </a:rPr>
              <a:t>Altre relazioni- in caso di </a:t>
            </a:r>
            <a:r>
              <a:rPr lang="it-IT" sz="1600" i="0" cap="all" dirty="0" err="1">
                <a:latin typeface="Trebuchet MS" panose="020B0603020202020204" pitchFamily="34" charset="0"/>
              </a:rPr>
              <a:t>dnf</a:t>
            </a:r>
            <a:r>
              <a:rPr lang="it-IT" sz="1600" i="0" cap="all" dirty="0">
                <a:latin typeface="Trebuchet MS" panose="020B0603020202020204" pitchFamily="34" charset="0"/>
              </a:rPr>
              <a:t>- impatto sul giudizio sul bilancio</a:t>
            </a:r>
          </a:p>
        </p:txBody>
      </p:sp>
      <p:sp>
        <p:nvSpPr>
          <p:cNvPr id="11" name="Segnaposto testo 6">
            <a:extLst>
              <a:ext uri="{FF2B5EF4-FFF2-40B4-BE49-F238E27FC236}">
                <a16:creationId xmlns:a16="http://schemas.microsoft.com/office/drawing/2014/main" id="{94E0E1BD-8272-4F0A-9DAF-CD6D09D03E2E}"/>
              </a:ext>
            </a:extLst>
          </p:cNvPr>
          <p:cNvSpPr txBox="1">
            <a:spLocks/>
          </p:cNvSpPr>
          <p:nvPr/>
        </p:nvSpPr>
        <p:spPr>
          <a:xfrm>
            <a:off x="306864" y="1340209"/>
            <a:ext cx="8464550" cy="204788"/>
          </a:xfrm>
          <a:prstGeom prst="rect">
            <a:avLst/>
          </a:prstGeom>
        </p:spPr>
        <p:txBody>
          <a:bodyPr vert="horz" lIns="0" tIns="0" rIns="0" bIns="0" rtlCol="0">
            <a:noAutofit/>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sz="1600" dirty="0">
                <a:latin typeface="+mn-lt"/>
              </a:rPr>
              <a:t>Verifica dell’avvenuta approvazione della dichiarazione di carattere non finanziario  </a:t>
            </a:r>
          </a:p>
        </p:txBody>
      </p:sp>
      <p:graphicFrame>
        <p:nvGraphicFramePr>
          <p:cNvPr id="13" name="Tabella 12">
            <a:extLst>
              <a:ext uri="{FF2B5EF4-FFF2-40B4-BE49-F238E27FC236}">
                <a16:creationId xmlns:a16="http://schemas.microsoft.com/office/drawing/2014/main" id="{A506C6DB-AA26-48AA-9837-880EE4E19078}"/>
              </a:ext>
            </a:extLst>
          </p:cNvPr>
          <p:cNvGraphicFramePr>
            <a:graphicFrameLocks noGrp="1"/>
          </p:cNvGraphicFramePr>
          <p:nvPr>
            <p:extLst>
              <p:ext uri="{D42A27DB-BD31-4B8C-83A1-F6EECF244321}">
                <p14:modId xmlns:p14="http://schemas.microsoft.com/office/powerpoint/2010/main" val="1968619867"/>
              </p:ext>
            </p:extLst>
          </p:nvPr>
        </p:nvGraphicFramePr>
        <p:xfrm>
          <a:off x="609600" y="2021265"/>
          <a:ext cx="7173278" cy="1606533"/>
        </p:xfrm>
        <a:graphic>
          <a:graphicData uri="http://schemas.openxmlformats.org/drawingml/2006/table">
            <a:tbl>
              <a:tblPr firstRow="1" firstCol="1" lastRow="1" lastCol="1" bandRow="1" bandCol="1"/>
              <a:tblGrid>
                <a:gridCol w="7173278">
                  <a:extLst>
                    <a:ext uri="{9D8B030D-6E8A-4147-A177-3AD203B41FA5}">
                      <a16:colId xmlns:a16="http://schemas.microsoft.com/office/drawing/2014/main" val="3260347395"/>
                    </a:ext>
                  </a:extLst>
                </a:gridCol>
              </a:tblGrid>
              <a:tr h="185790">
                <a:tc>
                  <a:txBody>
                    <a:bodyPr/>
                    <a:lstStyle/>
                    <a:p>
                      <a:pPr marL="40640">
                        <a:lnSpc>
                          <a:spcPts val="1200"/>
                        </a:lnSpc>
                        <a:spcBef>
                          <a:spcPts val="300"/>
                        </a:spcBef>
                        <a:spcAft>
                          <a:spcPts val="600"/>
                        </a:spcAft>
                      </a:pPr>
                      <a:r>
                        <a:rPr lang="it-IT" sz="1000" b="1" dirty="0">
                          <a:solidFill>
                            <a:srgbClr val="404040"/>
                          </a:solidFill>
                          <a:effectLst/>
                          <a:latin typeface="Trebuchet MS" panose="020B0603020202020204" pitchFamily="34" charset="0"/>
                          <a:ea typeface="Trebuchet MS" panose="020B0603020202020204" pitchFamily="34" charset="0"/>
                          <a:cs typeface="Trebuchet MS" panose="020B0603020202020204" pitchFamily="34" charset="0"/>
                        </a:rPr>
                        <a:t>Relazione su altre disposizioni di legge e regolamentari</a:t>
                      </a:r>
                      <a:endParaRPr lang="it-IT" sz="1100" dirty="0">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lnL>
                      <a:noFill/>
                    </a:lnL>
                    <a:lnR>
                      <a:noFill/>
                    </a:lnR>
                    <a:lnT w="12700" cap="flat" cmpd="sng" algn="ctr">
                      <a:solidFill>
                        <a:srgbClr val="ED1A3B"/>
                      </a:solidFill>
                      <a:prstDash val="solid"/>
                      <a:round/>
                      <a:headEnd type="none" w="med" len="med"/>
                      <a:tailEnd type="none" w="med" len="med"/>
                    </a:lnT>
                    <a:lnB w="12700" cap="flat" cmpd="sng" algn="ctr">
                      <a:solidFill>
                        <a:srgbClr val="ED1A3B"/>
                      </a:solidFill>
                      <a:prstDash val="dot"/>
                      <a:round/>
                      <a:headEnd type="none" w="med" len="med"/>
                      <a:tailEnd type="none" w="med" len="med"/>
                    </a:lnB>
                  </a:tcPr>
                </a:tc>
                <a:extLst>
                  <a:ext uri="{0D108BD9-81ED-4DB2-BD59-A6C34878D82A}">
                    <a16:rowId xmlns:a16="http://schemas.microsoft.com/office/drawing/2014/main" val="3610875473"/>
                  </a:ext>
                </a:extLst>
              </a:tr>
              <a:tr h="1420743">
                <a:tc>
                  <a:txBody>
                    <a:bodyPr/>
                    <a:lstStyle/>
                    <a:p>
                      <a:pPr marL="40640">
                        <a:lnSpc>
                          <a:spcPts val="1400"/>
                        </a:lnSpc>
                        <a:spcAft>
                          <a:spcPts val="600"/>
                        </a:spcAft>
                      </a:pPr>
                      <a:r>
                        <a:rPr lang="it-IT" sz="10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Dichiarazione ai sensi dell’art. 4 del Regolamento Consob di attuazione del </a:t>
                      </a:r>
                      <a:r>
                        <a:rPr lang="it-IT" sz="10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D.Lgs.</a:t>
                      </a:r>
                      <a:r>
                        <a:rPr lang="it-IT" sz="10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30 dicembre 2016, n.254</a:t>
                      </a:r>
                      <a:r>
                        <a:rPr lang="it-IT" sz="1000" b="1" dirty="0">
                          <a:solidFill>
                            <a:srgbClr val="404040"/>
                          </a:solidFill>
                          <a:effectLst/>
                          <a:latin typeface="Trebuchet MS" panose="020B0603020202020204" pitchFamily="34" charset="0"/>
                          <a:ea typeface="Trebuchet MS" panose="020B0603020202020204" pitchFamily="34" charset="0"/>
                          <a:cs typeface="Trebuchet MS" panose="020B0603020202020204" pitchFamily="34" charset="0"/>
                        </a:rPr>
                        <a:t>.</a:t>
                      </a:r>
                      <a:endParaRPr lang="it-IT" sz="1100" dirty="0">
                        <a:effectLst/>
                        <a:latin typeface="Trebuchet MS" panose="020B0603020202020204" pitchFamily="34" charset="0"/>
                        <a:ea typeface="Trebuchet MS" panose="020B0603020202020204" pitchFamily="34" charset="0"/>
                        <a:cs typeface="Trebuchet MS" panose="020B0603020202020204" pitchFamily="34" charset="0"/>
                      </a:endParaRPr>
                    </a:p>
                    <a:p>
                      <a:r>
                        <a:rPr lang="it-IT" sz="1000" b="0" dirty="0">
                          <a:solidFill>
                            <a:schemeClr val="tx1"/>
                          </a:solidFill>
                        </a:rPr>
                        <a:t>Gli amministratori [adattare nelle circostanze] della ABC S.p.A. sono responsabili per la predisposizione della dichiarazione non finanziaria ai sensi del </a:t>
                      </a:r>
                      <a:r>
                        <a:rPr lang="it-IT" sz="1000" b="0" dirty="0" err="1">
                          <a:solidFill>
                            <a:schemeClr val="tx1"/>
                          </a:solidFill>
                        </a:rPr>
                        <a:t>D.Lgs.</a:t>
                      </a:r>
                      <a:r>
                        <a:rPr lang="it-IT" sz="1000" b="0" dirty="0">
                          <a:solidFill>
                            <a:schemeClr val="tx1"/>
                          </a:solidFill>
                        </a:rPr>
                        <a:t> 30 dicembre 2016, n.254. Abbiamo verificato l’avvenuta approvazione da parte degli amministratori [adattare nelle circostanze] della dichiarazione non finanziaria.</a:t>
                      </a:r>
                    </a:p>
                    <a:p>
                      <a:r>
                        <a:rPr lang="it-IT" sz="1000" b="0" dirty="0">
                          <a:solidFill>
                            <a:schemeClr val="tx1"/>
                          </a:solidFill>
                        </a:rPr>
                        <a:t> </a:t>
                      </a:r>
                    </a:p>
                    <a:p>
                      <a:r>
                        <a:rPr lang="it-IT" sz="1000" b="0" dirty="0">
                          <a:solidFill>
                            <a:schemeClr val="tx1"/>
                          </a:solidFill>
                        </a:rPr>
                        <a:t>Ai sensi dell’art. 3, comma 10, del </a:t>
                      </a:r>
                      <a:r>
                        <a:rPr lang="it-IT" sz="1000" b="0" dirty="0" err="1">
                          <a:solidFill>
                            <a:schemeClr val="tx1"/>
                          </a:solidFill>
                        </a:rPr>
                        <a:t>D.Lgs.</a:t>
                      </a:r>
                      <a:r>
                        <a:rPr lang="it-IT" sz="1000" b="0" dirty="0">
                          <a:solidFill>
                            <a:schemeClr val="tx1"/>
                          </a:solidFill>
                        </a:rPr>
                        <a:t> 30 dicembre 2016, n. 254, tale dichiarazione è oggetto di separata attestazione di conformità da parte nostra [da parte di altro revisore].”</a:t>
                      </a:r>
                    </a:p>
                    <a:p>
                      <a:pPr>
                        <a:lnSpc>
                          <a:spcPts val="1200"/>
                        </a:lnSpc>
                        <a:spcAft>
                          <a:spcPts val="600"/>
                        </a:spcAft>
                      </a:pPr>
                      <a:endParaRPr lang="it-IT" sz="1000" dirty="0">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lnL>
                      <a:noFill/>
                    </a:lnL>
                    <a:lnR>
                      <a:noFill/>
                    </a:lnR>
                    <a:lnT w="12700" cap="flat" cmpd="sng" algn="ctr">
                      <a:solidFill>
                        <a:srgbClr val="ED1A3B"/>
                      </a:solidFill>
                      <a:prstDash val="dot"/>
                      <a:round/>
                      <a:headEnd type="none" w="med" len="med"/>
                      <a:tailEnd type="none" w="med" len="med"/>
                    </a:lnT>
                    <a:lnB>
                      <a:noFill/>
                    </a:lnB>
                  </a:tcPr>
                </a:tc>
                <a:extLst>
                  <a:ext uri="{0D108BD9-81ED-4DB2-BD59-A6C34878D82A}">
                    <a16:rowId xmlns:a16="http://schemas.microsoft.com/office/drawing/2014/main" val="2353231301"/>
                  </a:ext>
                </a:extLst>
              </a:tr>
            </a:tbl>
          </a:graphicData>
        </a:graphic>
      </p:graphicFrame>
      <p:sp>
        <p:nvSpPr>
          <p:cNvPr id="14" name="Segnaposto testo 6">
            <a:extLst>
              <a:ext uri="{FF2B5EF4-FFF2-40B4-BE49-F238E27FC236}">
                <a16:creationId xmlns:a16="http://schemas.microsoft.com/office/drawing/2014/main" id="{6E1C4FA8-2EEC-4670-B713-2DD68EE81C70}"/>
              </a:ext>
            </a:extLst>
          </p:cNvPr>
          <p:cNvSpPr txBox="1">
            <a:spLocks/>
          </p:cNvSpPr>
          <p:nvPr/>
        </p:nvSpPr>
        <p:spPr>
          <a:xfrm>
            <a:off x="612449" y="1729343"/>
            <a:ext cx="8464550" cy="204788"/>
          </a:xfrm>
          <a:prstGeom prst="rect">
            <a:avLst/>
          </a:prstGeom>
        </p:spPr>
        <p:txBody>
          <a:bodyPr vert="horz" lIns="0" tIns="0" rIns="0" bIns="0" rtlCol="0">
            <a:noAutofit/>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sz="1200" b="1" dirty="0">
                <a:latin typeface="+mn-lt"/>
              </a:rPr>
              <a:t>Avvenuta approvazione</a:t>
            </a:r>
          </a:p>
        </p:txBody>
      </p:sp>
      <p:graphicFrame>
        <p:nvGraphicFramePr>
          <p:cNvPr id="15" name="Tabella 14">
            <a:extLst>
              <a:ext uri="{FF2B5EF4-FFF2-40B4-BE49-F238E27FC236}">
                <a16:creationId xmlns:a16="http://schemas.microsoft.com/office/drawing/2014/main" id="{3DE71A4E-AE76-42BE-8EFC-23235A2F6EA6}"/>
              </a:ext>
            </a:extLst>
          </p:cNvPr>
          <p:cNvGraphicFramePr>
            <a:graphicFrameLocks noGrp="1"/>
          </p:cNvGraphicFramePr>
          <p:nvPr>
            <p:extLst>
              <p:ext uri="{D42A27DB-BD31-4B8C-83A1-F6EECF244321}">
                <p14:modId xmlns:p14="http://schemas.microsoft.com/office/powerpoint/2010/main" val="1081418826"/>
              </p:ext>
            </p:extLst>
          </p:nvPr>
        </p:nvGraphicFramePr>
        <p:xfrm>
          <a:off x="609600" y="4305300"/>
          <a:ext cx="7173278" cy="1866900"/>
        </p:xfrm>
        <a:graphic>
          <a:graphicData uri="http://schemas.openxmlformats.org/drawingml/2006/table">
            <a:tbl>
              <a:tblPr firstRow="1" firstCol="1" lastRow="1" lastCol="1" bandRow="1" bandCol="1"/>
              <a:tblGrid>
                <a:gridCol w="7173278">
                  <a:extLst>
                    <a:ext uri="{9D8B030D-6E8A-4147-A177-3AD203B41FA5}">
                      <a16:colId xmlns:a16="http://schemas.microsoft.com/office/drawing/2014/main" val="3260347395"/>
                    </a:ext>
                  </a:extLst>
                </a:gridCol>
              </a:tblGrid>
              <a:tr h="215900">
                <a:tc>
                  <a:txBody>
                    <a:bodyPr/>
                    <a:lstStyle/>
                    <a:p>
                      <a:pPr marL="40640">
                        <a:lnSpc>
                          <a:spcPts val="1200"/>
                        </a:lnSpc>
                        <a:spcBef>
                          <a:spcPts val="300"/>
                        </a:spcBef>
                        <a:spcAft>
                          <a:spcPts val="600"/>
                        </a:spcAft>
                      </a:pPr>
                      <a:r>
                        <a:rPr lang="it-IT" sz="1000" b="1" dirty="0">
                          <a:solidFill>
                            <a:srgbClr val="404040"/>
                          </a:solidFill>
                          <a:effectLst/>
                          <a:latin typeface="Trebuchet MS" panose="020B0603020202020204" pitchFamily="34" charset="0"/>
                          <a:ea typeface="Trebuchet MS" panose="020B0603020202020204" pitchFamily="34" charset="0"/>
                          <a:cs typeface="Trebuchet MS" panose="020B0603020202020204" pitchFamily="34" charset="0"/>
                        </a:rPr>
                        <a:t>Relazione su altre disposizioni di legge e regolamentari</a:t>
                      </a:r>
                      <a:endParaRPr lang="it-IT" sz="1100" dirty="0">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lnL>
                      <a:noFill/>
                    </a:lnL>
                    <a:lnR>
                      <a:noFill/>
                    </a:lnR>
                    <a:lnT w="12700" cap="flat" cmpd="sng" algn="ctr">
                      <a:solidFill>
                        <a:srgbClr val="ED1A3B"/>
                      </a:solidFill>
                      <a:prstDash val="solid"/>
                      <a:round/>
                      <a:headEnd type="none" w="med" len="med"/>
                      <a:tailEnd type="none" w="med" len="med"/>
                    </a:lnT>
                    <a:lnB w="12700" cap="flat" cmpd="sng" algn="ctr">
                      <a:solidFill>
                        <a:srgbClr val="ED1A3B"/>
                      </a:solidFill>
                      <a:prstDash val="dot"/>
                      <a:round/>
                      <a:headEnd type="none" w="med" len="med"/>
                      <a:tailEnd type="none" w="med" len="med"/>
                    </a:lnB>
                  </a:tcPr>
                </a:tc>
                <a:extLst>
                  <a:ext uri="{0D108BD9-81ED-4DB2-BD59-A6C34878D82A}">
                    <a16:rowId xmlns:a16="http://schemas.microsoft.com/office/drawing/2014/main" val="3610875473"/>
                  </a:ext>
                </a:extLst>
              </a:tr>
              <a:tr h="1651000">
                <a:tc>
                  <a:txBody>
                    <a:bodyPr/>
                    <a:lstStyle/>
                    <a:p>
                      <a:r>
                        <a:rPr lang="it-IT" sz="1350" kern="1200" dirty="0">
                          <a:solidFill>
                            <a:schemeClr val="tx1"/>
                          </a:solidFill>
                          <a:effectLst/>
                          <a:latin typeface="+mn-lt"/>
                          <a:ea typeface="+mn-ea"/>
                          <a:cs typeface="+mn-cs"/>
                        </a:rPr>
                        <a:t> </a:t>
                      </a:r>
                    </a:p>
                    <a:p>
                      <a:r>
                        <a:rPr lang="it-IT" sz="1000" b="1" kern="1200" dirty="0">
                          <a:solidFill>
                            <a:schemeClr val="tx1"/>
                          </a:solidFill>
                          <a:effectLst/>
                          <a:latin typeface="+mn-lt"/>
                          <a:ea typeface="+mn-ea"/>
                          <a:cs typeface="+mn-cs"/>
                        </a:rPr>
                        <a:t>Esonero dalla predisposizione della dichiarazione non finanziaria</a:t>
                      </a:r>
                      <a:endParaRPr lang="it-IT" sz="1000" kern="1200" dirty="0">
                        <a:solidFill>
                          <a:schemeClr val="tx1"/>
                        </a:solidFill>
                        <a:effectLst/>
                        <a:latin typeface="+mn-lt"/>
                        <a:ea typeface="+mn-ea"/>
                        <a:cs typeface="+mn-cs"/>
                      </a:endParaRPr>
                    </a:p>
                    <a:p>
                      <a:endParaRPr lang="it-IT" sz="1000" kern="1200" dirty="0">
                        <a:solidFill>
                          <a:schemeClr val="tx1"/>
                        </a:solidFill>
                        <a:effectLst/>
                        <a:latin typeface="+mn-lt"/>
                        <a:ea typeface="+mn-ea"/>
                        <a:cs typeface="+mn-cs"/>
                      </a:endParaRPr>
                    </a:p>
                    <a:p>
                      <a:r>
                        <a:rPr lang="it-IT" sz="1000" kern="1200" dirty="0">
                          <a:solidFill>
                            <a:schemeClr val="tx1"/>
                          </a:solidFill>
                          <a:effectLst/>
                          <a:latin typeface="+mn-lt"/>
                          <a:ea typeface="+mn-ea"/>
                          <a:cs typeface="+mn-cs"/>
                        </a:rPr>
                        <a:t>Come descritto nella relazione sulla gestione, gli amministratori della ABC S.p.A. si sono avvalsi dell’esonero dalla predisposizione della dichiarazione non finanziaria ai sensi dell’art. 6, comma 1 del </a:t>
                      </a:r>
                      <a:r>
                        <a:rPr lang="it-IT" sz="1000" kern="1200" dirty="0" err="1">
                          <a:solidFill>
                            <a:schemeClr val="tx1"/>
                          </a:solidFill>
                          <a:effectLst/>
                          <a:latin typeface="+mn-lt"/>
                          <a:ea typeface="+mn-ea"/>
                          <a:cs typeface="+mn-cs"/>
                        </a:rPr>
                        <a:t>D.Lgs.</a:t>
                      </a:r>
                      <a:r>
                        <a:rPr lang="it-IT" sz="1000" kern="1200" dirty="0">
                          <a:solidFill>
                            <a:schemeClr val="tx1"/>
                          </a:solidFill>
                          <a:effectLst/>
                          <a:latin typeface="+mn-lt"/>
                          <a:ea typeface="+mn-ea"/>
                          <a:cs typeface="+mn-cs"/>
                        </a:rPr>
                        <a:t> 30 dicembre 2016, n. 254.</a:t>
                      </a:r>
                    </a:p>
                    <a:p>
                      <a:pPr>
                        <a:lnSpc>
                          <a:spcPts val="1200"/>
                        </a:lnSpc>
                        <a:spcAft>
                          <a:spcPts val="600"/>
                        </a:spcAft>
                      </a:pPr>
                      <a:endParaRPr lang="it-IT" sz="1000" dirty="0">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lnL>
                      <a:noFill/>
                    </a:lnL>
                    <a:lnR>
                      <a:noFill/>
                    </a:lnR>
                    <a:lnT w="12700" cap="flat" cmpd="sng" algn="ctr">
                      <a:solidFill>
                        <a:srgbClr val="ED1A3B"/>
                      </a:solidFill>
                      <a:prstDash val="dot"/>
                      <a:round/>
                      <a:headEnd type="none" w="med" len="med"/>
                      <a:tailEnd type="none" w="med" len="med"/>
                    </a:lnT>
                    <a:lnB>
                      <a:noFill/>
                    </a:lnB>
                  </a:tcPr>
                </a:tc>
                <a:extLst>
                  <a:ext uri="{0D108BD9-81ED-4DB2-BD59-A6C34878D82A}">
                    <a16:rowId xmlns:a16="http://schemas.microsoft.com/office/drawing/2014/main" val="2353231301"/>
                  </a:ext>
                </a:extLst>
              </a:tr>
            </a:tbl>
          </a:graphicData>
        </a:graphic>
      </p:graphicFrame>
      <p:sp>
        <p:nvSpPr>
          <p:cNvPr id="17" name="Segnaposto testo 6">
            <a:extLst>
              <a:ext uri="{FF2B5EF4-FFF2-40B4-BE49-F238E27FC236}">
                <a16:creationId xmlns:a16="http://schemas.microsoft.com/office/drawing/2014/main" id="{7E6A990F-A4CB-4A9C-9F20-4DEDA8A015D7}"/>
              </a:ext>
            </a:extLst>
          </p:cNvPr>
          <p:cNvSpPr txBox="1">
            <a:spLocks/>
          </p:cNvSpPr>
          <p:nvPr/>
        </p:nvSpPr>
        <p:spPr>
          <a:xfrm>
            <a:off x="612449" y="3948112"/>
            <a:ext cx="8464550" cy="204788"/>
          </a:xfrm>
          <a:prstGeom prst="rect">
            <a:avLst/>
          </a:prstGeom>
        </p:spPr>
        <p:txBody>
          <a:bodyPr vert="horz" lIns="0" tIns="0" rIns="0" bIns="0" rtlCol="0">
            <a:noAutofit/>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sz="1200" b="1" dirty="0">
                <a:latin typeface="+mn-lt"/>
              </a:rPr>
              <a:t>Esonero</a:t>
            </a:r>
          </a:p>
        </p:txBody>
      </p:sp>
      <p:pic>
        <p:nvPicPr>
          <p:cNvPr id="12" name="Picture 11">
            <a:extLst>
              <a:ext uri="{FF2B5EF4-FFF2-40B4-BE49-F238E27FC236}">
                <a16:creationId xmlns:a16="http://schemas.microsoft.com/office/drawing/2014/main" id="{80FFF0DF-8BB1-4496-934A-88E09FD22BA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266523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22</a:t>
            </a:fld>
            <a:endParaRPr lang="en-GB"/>
          </a:p>
        </p:txBody>
      </p:sp>
      <p:sp>
        <p:nvSpPr>
          <p:cNvPr id="12" name="Titolo 1">
            <a:extLst>
              <a:ext uri="{FF2B5EF4-FFF2-40B4-BE49-F238E27FC236}">
                <a16:creationId xmlns:a16="http://schemas.microsoft.com/office/drawing/2014/main" id="{90F1DCE9-6997-48FA-88E6-623834D07356}"/>
              </a:ext>
            </a:extLst>
          </p:cNvPr>
          <p:cNvSpPr>
            <a:spLocks noGrp="1"/>
          </p:cNvSpPr>
          <p:nvPr>
            <p:ph type="title"/>
          </p:nvPr>
        </p:nvSpPr>
        <p:spPr>
          <a:xfrm>
            <a:off x="323851" y="992541"/>
            <a:ext cx="8464550" cy="240066"/>
          </a:xfrm>
        </p:spPr>
        <p:txBody>
          <a:bodyPr/>
          <a:lstStyle/>
          <a:p>
            <a:r>
              <a:rPr lang="it-IT" sz="1600" i="0" cap="all" dirty="0">
                <a:latin typeface="Trebuchet MS" panose="020B0603020202020204" pitchFamily="34" charset="0"/>
              </a:rPr>
              <a:t>Altre relazioni - in caso di </a:t>
            </a:r>
            <a:r>
              <a:rPr lang="it-IT" sz="1600" i="0" cap="all" dirty="0" err="1">
                <a:latin typeface="Trebuchet MS" panose="020B0603020202020204" pitchFamily="34" charset="0"/>
              </a:rPr>
              <a:t>dnf</a:t>
            </a:r>
            <a:r>
              <a:rPr lang="it-IT" sz="1600" i="0" cap="all" dirty="0">
                <a:latin typeface="Trebuchet MS" panose="020B0603020202020204" pitchFamily="34" charset="0"/>
              </a:rPr>
              <a:t> - impatto sul giudizio sul bilancio</a:t>
            </a:r>
          </a:p>
        </p:txBody>
      </p:sp>
      <p:sp>
        <p:nvSpPr>
          <p:cNvPr id="16" name="Segnaposto testo 6">
            <a:extLst>
              <a:ext uri="{FF2B5EF4-FFF2-40B4-BE49-F238E27FC236}">
                <a16:creationId xmlns:a16="http://schemas.microsoft.com/office/drawing/2014/main" id="{E88F5B3C-4E44-474B-AAC3-A696BD354120}"/>
              </a:ext>
            </a:extLst>
          </p:cNvPr>
          <p:cNvSpPr txBox="1">
            <a:spLocks/>
          </p:cNvSpPr>
          <p:nvPr/>
        </p:nvSpPr>
        <p:spPr>
          <a:xfrm>
            <a:off x="149098" y="1435524"/>
            <a:ext cx="8464550" cy="317075"/>
          </a:xfrm>
          <a:prstGeom prst="rect">
            <a:avLst/>
          </a:prstGeom>
        </p:spPr>
        <p:txBody>
          <a:bodyPr vert="horz" lIns="0" tIns="0" rIns="0" bIns="0" rtlCol="0">
            <a:noAutofit/>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sz="1600" dirty="0">
                <a:latin typeface="+mn-lt"/>
              </a:rPr>
              <a:t>Le attività del revisore dipendono da come è presentata la DNF</a:t>
            </a:r>
          </a:p>
        </p:txBody>
      </p:sp>
      <p:sp>
        <p:nvSpPr>
          <p:cNvPr id="18" name="Segnaposto contenuto 11">
            <a:extLst>
              <a:ext uri="{FF2B5EF4-FFF2-40B4-BE49-F238E27FC236}">
                <a16:creationId xmlns:a16="http://schemas.microsoft.com/office/drawing/2014/main" id="{8E7C172A-0993-45A7-9D36-5EB951805157}"/>
              </a:ext>
            </a:extLst>
          </p:cNvPr>
          <p:cNvSpPr txBox="1">
            <a:spLocks/>
          </p:cNvSpPr>
          <p:nvPr/>
        </p:nvSpPr>
        <p:spPr>
          <a:xfrm>
            <a:off x="323851" y="1988675"/>
            <a:ext cx="8452212" cy="4171950"/>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marL="342900" indent="-342900">
              <a:buFontTx/>
              <a:buAutoNum type="arabicPeriod"/>
            </a:pPr>
            <a:r>
              <a:rPr lang="it-IT" sz="1400" dirty="0">
                <a:solidFill>
                  <a:srgbClr val="404040"/>
                </a:solidFill>
                <a:latin typeface="+mn-lt"/>
              </a:rPr>
              <a:t>Qualora la dichiarazione non finanziaria sia inclusa nella relazione sulla gestione, il revisore assoggetterà la dichiarazione alle verifiche di cui all’ISA Italia 720. </a:t>
            </a:r>
          </a:p>
          <a:p>
            <a:pPr marL="342900" indent="-342900">
              <a:buFontTx/>
              <a:buAutoNum type="arabicPeriod"/>
            </a:pPr>
            <a:r>
              <a:rPr lang="it-IT" sz="1400" dirty="0">
                <a:solidFill>
                  <a:srgbClr val="404040"/>
                </a:solidFill>
                <a:latin typeface="+mn-lt"/>
              </a:rPr>
              <a:t>Qualora la dichiarazione non finanziaria sia inserita in una relazione distinta, nessuna attività è richiesta sulla stessa al revisore del bilancio. Prevista relazione separata da parte di una società di revisione.</a:t>
            </a:r>
          </a:p>
          <a:p>
            <a:pPr marL="342900" indent="-342900">
              <a:buFontTx/>
              <a:buAutoNum type="arabicPeriod"/>
            </a:pPr>
            <a:endParaRPr lang="it-IT" sz="1400" dirty="0">
              <a:solidFill>
                <a:srgbClr val="404040"/>
              </a:solidFill>
            </a:endParaRPr>
          </a:p>
        </p:txBody>
      </p:sp>
      <p:pic>
        <p:nvPicPr>
          <p:cNvPr id="7" name="Picture 6">
            <a:extLst>
              <a:ext uri="{FF2B5EF4-FFF2-40B4-BE49-F238E27FC236}">
                <a16:creationId xmlns:a16="http://schemas.microsoft.com/office/drawing/2014/main" id="{CC1F1B47-95CA-4958-82EA-B3D6D4C3014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667655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23</a:t>
            </a:fld>
            <a:endParaRPr lang="en-GB"/>
          </a:p>
        </p:txBody>
      </p:sp>
      <p:sp>
        <p:nvSpPr>
          <p:cNvPr id="9" name="Titolo 1">
            <a:extLst>
              <a:ext uri="{FF2B5EF4-FFF2-40B4-BE49-F238E27FC236}">
                <a16:creationId xmlns:a16="http://schemas.microsoft.com/office/drawing/2014/main" id="{7AE0881C-BF09-4C95-B8F2-F3825BC51AF2}"/>
              </a:ext>
            </a:extLst>
          </p:cNvPr>
          <p:cNvSpPr>
            <a:spLocks noGrp="1"/>
          </p:cNvSpPr>
          <p:nvPr>
            <p:ph type="title"/>
          </p:nvPr>
        </p:nvSpPr>
        <p:spPr>
          <a:xfrm>
            <a:off x="2809913" y="176321"/>
            <a:ext cx="3981374" cy="499092"/>
          </a:xfrm>
        </p:spPr>
        <p:txBody>
          <a:bodyPr/>
          <a:lstStyle/>
          <a:p>
            <a:pPr algn="ctr"/>
            <a:r>
              <a:rPr lang="it-IT" sz="1600" i="0" cap="all" dirty="0">
                <a:solidFill>
                  <a:srgbClr val="454545"/>
                </a:solidFill>
                <a:latin typeface="Trebuchet MS" panose="020B0603020202020204" pitchFamily="34" charset="0"/>
              </a:rPr>
              <a:t>Allegato I</a:t>
            </a:r>
            <a:br>
              <a:rPr lang="it-IT" sz="1600" i="0" cap="all" dirty="0">
                <a:solidFill>
                  <a:srgbClr val="454545"/>
                </a:solidFill>
                <a:latin typeface="Trebuchet MS" panose="020B0603020202020204" pitchFamily="34" charset="0"/>
              </a:rPr>
            </a:br>
            <a:r>
              <a:rPr lang="it-IT" sz="1600" i="0" cap="all" dirty="0">
                <a:solidFill>
                  <a:srgbClr val="454545"/>
                </a:solidFill>
                <a:latin typeface="Trebuchet MS" panose="020B0603020202020204" pitchFamily="34" charset="0"/>
              </a:rPr>
              <a:t>RELAZIONE non EIP</a:t>
            </a:r>
          </a:p>
        </p:txBody>
      </p:sp>
      <p:sp>
        <p:nvSpPr>
          <p:cNvPr id="4" name="Rettangolo 3">
            <a:extLst>
              <a:ext uri="{FF2B5EF4-FFF2-40B4-BE49-F238E27FC236}">
                <a16:creationId xmlns:a16="http://schemas.microsoft.com/office/drawing/2014/main" id="{ECDFC304-CC72-4898-A96F-B1E73D0626F4}"/>
              </a:ext>
            </a:extLst>
          </p:cNvPr>
          <p:cNvSpPr/>
          <p:nvPr/>
        </p:nvSpPr>
        <p:spPr>
          <a:xfrm>
            <a:off x="228600" y="1066800"/>
            <a:ext cx="8534400" cy="661720"/>
          </a:xfrm>
          <a:prstGeom prst="rect">
            <a:avLst/>
          </a:prstGeom>
        </p:spPr>
        <p:txBody>
          <a:bodyPr wrap="square">
            <a:spAutoFit/>
          </a:bodyPr>
          <a:lstStyle/>
          <a:p>
            <a:pPr>
              <a:spcBef>
                <a:spcPts val="600"/>
              </a:spcBef>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Relazione della società di revisione indipendente</a:t>
            </a:r>
          </a:p>
          <a:p>
            <a:pPr>
              <a:spcBef>
                <a:spcPts val="600"/>
              </a:spcBef>
              <a:spcAft>
                <a:spcPts val="0"/>
              </a:spcAft>
            </a:pPr>
            <a:r>
              <a:rPr lang="it-IT" sz="1600" kern="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ai sensi dell’art. 14 del </a:t>
            </a:r>
            <a:r>
              <a:rPr lang="it-IT" sz="1600" kern="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kern="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27 gennaio 2010, n. 39 </a:t>
            </a:r>
            <a:endParaRPr lang="it-IT" sz="1600" kern="0" dirty="0">
              <a:solidFill>
                <a:srgbClr val="454545"/>
              </a:solidFill>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7" name="Rettangolo 6">
            <a:extLst>
              <a:ext uri="{FF2B5EF4-FFF2-40B4-BE49-F238E27FC236}">
                <a16:creationId xmlns:a16="http://schemas.microsoft.com/office/drawing/2014/main" id="{42CCAE7F-36EE-455E-8D7F-EFA2C872B1FF}"/>
              </a:ext>
            </a:extLst>
          </p:cNvPr>
          <p:cNvSpPr/>
          <p:nvPr/>
        </p:nvSpPr>
        <p:spPr>
          <a:xfrm>
            <a:off x="77713" y="1790075"/>
            <a:ext cx="9050518" cy="3908762"/>
          </a:xfrm>
          <a:prstGeom prst="rect">
            <a:avLst/>
          </a:prstGeom>
        </p:spPr>
        <p:txBody>
          <a:bodyPr wrap="square">
            <a:spAutoFit/>
          </a:bodyPr>
          <a:lstStyle/>
          <a:p>
            <a:pPr marL="71755">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Agli Azionisti di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71755">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XXX S.p.A.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Relazione sulla revisione contabile del bilancio d’esercizio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Giudizio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R="46990"/>
            <a:r>
              <a:rPr lang="it-IT" sz="1600" dirty="0">
                <a:solidFill>
                  <a:srgbClr val="454545"/>
                </a:solidFill>
                <a:latin typeface="Trebuchet MS" panose="020B0603020202020204" pitchFamily="34" charset="0"/>
              </a:rPr>
              <a:t>Abbiamo svolto la revisione contabile del bilancio d’esercizio di XXX S.p.A. (la Società) costituito dallo stato patrimoniale al 31 dicembre …., dal conto economico, dal rendiconto finanziario per l’esercizio chiuso a tale data e dalla nota integrativa. </a:t>
            </a: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 nostro giudizio, il bilancio d’esercizio fornisce una rappresentazione veritiera e corretta della situazione patrimoniale e finanziaria della Società al 31 dicembre …., del risultato economico e dei flussi di cassa per l’esercizio chiuso a tale data in conformità alle norme italiane che ne disciplinano i criteri di redazione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24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24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8" name="Picture 7">
            <a:extLst>
              <a:ext uri="{FF2B5EF4-FFF2-40B4-BE49-F238E27FC236}">
                <a16:creationId xmlns:a16="http://schemas.microsoft.com/office/drawing/2014/main" id="{7FBA495F-2EB6-4AC2-982F-DDCA68D0A98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179951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24</a:t>
            </a:fld>
            <a:endParaRPr lang="en-GB"/>
          </a:p>
        </p:txBody>
      </p:sp>
      <p:sp>
        <p:nvSpPr>
          <p:cNvPr id="8" name="Rettangolo 7">
            <a:extLst>
              <a:ext uri="{FF2B5EF4-FFF2-40B4-BE49-F238E27FC236}">
                <a16:creationId xmlns:a16="http://schemas.microsoft.com/office/drawing/2014/main" id="{35C3E210-1250-492B-A5FE-DC08B43B0ABE}"/>
              </a:ext>
            </a:extLst>
          </p:cNvPr>
          <p:cNvSpPr/>
          <p:nvPr/>
        </p:nvSpPr>
        <p:spPr>
          <a:xfrm>
            <a:off x="152400" y="990600"/>
            <a:ext cx="8839200" cy="2416046"/>
          </a:xfrm>
          <a:prstGeom prst="rect">
            <a:avLst/>
          </a:prstGeom>
        </p:spPr>
        <p:txBody>
          <a:bodyPr wrap="square">
            <a:spAutoFit/>
          </a:bodyPr>
          <a:lstStyle/>
          <a:p>
            <a:pPr marL="40640">
              <a:lnSpc>
                <a:spcPts val="1200"/>
              </a:lnSpc>
              <a:spcBef>
                <a:spcPts val="300"/>
              </a:spcBef>
              <a:spcAft>
                <a:spcPts val="60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Elementi alla base del giudizio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svolto la revisione contabile in conformità ai principi di revisione internazionali (ISA Italia). Le nostre responsabilità ai sensi di tali principi sono ulteriormente descritte nella sezione </a:t>
            </a: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Responsabilità della società di revisione per la revisione contabile del bilancio d’esercizio </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della presente relazione. Siamo indipendenti rispetto alla Società in conformità alle norme e ai principi in materia di etica e di indipendenza applicabili nell’ordinamento italiano alla revisione contabile del bilancio. Riteniamo di aver acquisito elementi probativi sufficienti ed appropriati su cui basare il nostro giudizio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24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2400" dirty="0">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10" name="Rettangolo 9">
            <a:extLst>
              <a:ext uri="{FF2B5EF4-FFF2-40B4-BE49-F238E27FC236}">
                <a16:creationId xmlns:a16="http://schemas.microsoft.com/office/drawing/2014/main" id="{A583176C-EBF8-4714-B51A-A60FBC67612A}"/>
              </a:ext>
            </a:extLst>
          </p:cNvPr>
          <p:cNvSpPr/>
          <p:nvPr/>
        </p:nvSpPr>
        <p:spPr>
          <a:xfrm>
            <a:off x="152400" y="3124200"/>
            <a:ext cx="8686800" cy="1892826"/>
          </a:xfrm>
          <a:prstGeom prst="rect">
            <a:avLst/>
          </a:prstGeom>
        </p:spPr>
        <p:txBody>
          <a:bodyPr wrap="square">
            <a:spAutoFit/>
          </a:bodyPr>
          <a:lstStyle/>
          <a:p>
            <a:pPr marL="40640">
              <a:spcBef>
                <a:spcPts val="300"/>
              </a:spcBef>
              <a:spcAft>
                <a:spcPts val="60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Responsabilità degli amministratori e del collegio sindacale per il bilancio d’esercizio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Gli amministratori sono responsabili per la redazione del bilancio d’esercizio che fornisca una rappresentazione veritiera e corretta in conformità alle norme italiane che ne disciplinano i criteri di redazione e, nei termini previsti dalla legge, per quella parte del controllo interno dagli stessi ritenuta necessaria per consentire la redazione di un bilancio che non contenga errori significativi dovuti a frodi o a comportamenti o eventi non intenzionali.</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337A26A6-653D-4894-A397-401B8851581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493547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25</a:t>
            </a:fld>
            <a:endParaRPr lang="en-GB"/>
          </a:p>
        </p:txBody>
      </p:sp>
      <p:sp>
        <p:nvSpPr>
          <p:cNvPr id="2" name="Rettangolo 1">
            <a:extLst>
              <a:ext uri="{FF2B5EF4-FFF2-40B4-BE49-F238E27FC236}">
                <a16:creationId xmlns:a16="http://schemas.microsoft.com/office/drawing/2014/main" id="{D0F49F56-56F3-4951-8C28-37330B6CD940}"/>
              </a:ext>
            </a:extLst>
          </p:cNvPr>
          <p:cNvSpPr/>
          <p:nvPr/>
        </p:nvSpPr>
        <p:spPr>
          <a:xfrm>
            <a:off x="48496" y="1066800"/>
            <a:ext cx="8839200" cy="2416046"/>
          </a:xfrm>
          <a:prstGeom prst="rect">
            <a:avLst/>
          </a:prstGeom>
        </p:spPr>
        <p:txBody>
          <a:bodyPr wrap="square">
            <a:spAutoFit/>
          </a:bodyPr>
          <a:lstStyle/>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Gli amministratori sono responsabili per la valutazione della capacità della Società di continuare ad operare come un’entità in funzionamento e, nella redazione del bilancio d’esercizio, per l’appropriatezza dell’utilizzo del presupposto della continuità aziendale, nonché per una adeguata informativa in materia. Gli amministratori utilizzano il presupposto della continuità aziendale nella redazione del bilancio d’esercizio a meno che abbiano valutato che sussistono le condizioni per la liquidazione della Società o per l’interruzione dell’attività o non abbiano alternative realistiche a tali scelte.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Il collegio sindacale ha la responsabilità della vigilanza, nei termini previsti dalla legge, sul processo di predisposizione dell’informativa finanziaria della Società</a:t>
            </a:r>
            <a:r>
              <a:rPr lang="it-IT"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t>
            </a:r>
            <a:endParaRPr lang="it-IT" sz="2400" dirty="0">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3" name="Rettangolo 2">
            <a:extLst>
              <a:ext uri="{FF2B5EF4-FFF2-40B4-BE49-F238E27FC236}">
                <a16:creationId xmlns:a16="http://schemas.microsoft.com/office/drawing/2014/main" id="{F7CEE4B3-929E-46CC-9419-4A7740CAE0B2}"/>
              </a:ext>
            </a:extLst>
          </p:cNvPr>
          <p:cNvSpPr/>
          <p:nvPr/>
        </p:nvSpPr>
        <p:spPr>
          <a:xfrm>
            <a:off x="48496" y="3581400"/>
            <a:ext cx="8839200" cy="2877711"/>
          </a:xfrm>
          <a:prstGeom prst="rect">
            <a:avLst/>
          </a:prstGeom>
        </p:spPr>
        <p:txBody>
          <a:bodyPr wrap="square">
            <a:spAutoFit/>
          </a:bodyPr>
          <a:lstStyle/>
          <a:p>
            <a:pPr marL="40640">
              <a:spcBef>
                <a:spcPts val="300"/>
              </a:spcBef>
              <a:spcAft>
                <a:spcPts val="60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Responsabilità della società di revisione per la revisione contabile del bilancio d’esercizio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I nostri obiettivi sono l’acquisizione di una ragionevole sicurezza che il bilancio d’esercizio nel suo complesso non contenga errori significativi, dovuti a frodi o a comportamenti o eventi non intenzionali, e l’emissione di una relazione di revisione che includa il nostro giudizio. Per ragionevole sicurezza si intende un livello elevato di sicurezza che, tuttavia, non fornisce la garanzia che una revisione contabile svolta in conformità ai principi di revisione internazionali (ISA Italia) individui sempre un errore significativo, qualora esistente. Gli errori possono derivare da frodi o da comportamenti o eventi non intenzionali e sono considerati significativi qualora ci si possa ragionevolmente attendere che essi, singolarmente o nel loro insieme, siano in grado di influenzare le decisioni economiche prese dagli utilizzatori sulla base del bilancio d’esercizio.</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87917179-C9E1-4BE0-989D-78C7CF18FB3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396802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26</a:t>
            </a:fld>
            <a:endParaRPr lang="en-GB"/>
          </a:p>
        </p:txBody>
      </p:sp>
      <p:sp>
        <p:nvSpPr>
          <p:cNvPr id="4" name="Rettangolo 3">
            <a:extLst>
              <a:ext uri="{FF2B5EF4-FFF2-40B4-BE49-F238E27FC236}">
                <a16:creationId xmlns:a16="http://schemas.microsoft.com/office/drawing/2014/main" id="{4BE55D2D-499F-4EB3-A4A6-3D9A36BAE124}"/>
              </a:ext>
            </a:extLst>
          </p:cNvPr>
          <p:cNvSpPr/>
          <p:nvPr/>
        </p:nvSpPr>
        <p:spPr>
          <a:xfrm>
            <a:off x="76200" y="1066800"/>
            <a:ext cx="8915400" cy="4839786"/>
          </a:xfrm>
          <a:prstGeom prst="rect">
            <a:avLst/>
          </a:prstGeom>
        </p:spPr>
        <p:txBody>
          <a:bodyPr wrap="square">
            <a:spAutoFit/>
          </a:bodyPr>
          <a:lstStyle/>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Nell’ambito della revisione contabile svolta in conformità ai principi di revisione internazionali (ISA Italia), abbiamo esercitato il giudizio professionale e abbiamo mantenuto lo scetticismo professionale per tutta la durata della revisione contabile. Inoltre: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113665" lvl="0" indent="-342900">
              <a:spcBef>
                <a:spcPts val="655"/>
              </a:spcBef>
              <a:spcAft>
                <a:spcPts val="600"/>
              </a:spcAft>
              <a:buClr>
                <a:srgbClr val="ED1A3B"/>
              </a:buClr>
              <a:buSzPts val="1000"/>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Wingdings" panose="05000000000000000000" pitchFamily="2" charset="2"/>
              </a:rPr>
              <a:t>abbiamo identificato e valutato i rischi di errori significativi nel bilancio d’esercizio, dovuti a frodi o a comportamenti o eventi non intenzionali; abbiamo definito e svolto procedure di revisione in risposta a tali rischi; abbiamo acquisito elementi probativi sufficienti ed appropriati su cui basare il nostro giudizio. Il rischio di non individuare un errore significativo dovuto a frodi è più elevato rispetto al rischio di non individuare un errore significativo derivante da comportamenti o eventi non intenzionali, poiché la frode può implicare l’esistenza di collusioni, falsificazioni, omissioni intenzionali, rappresentazioni fuorvianti o forzature del controllo interno</a:t>
            </a:r>
            <a:r>
              <a:rPr lang="it-IT" sz="1600" dirty="0">
                <a:solidFill>
                  <a:srgbClr val="454545"/>
                </a:solidFill>
                <a:latin typeface="Trebuchet MS" panose="020B0603020202020204" pitchFamily="34" charset="0"/>
                <a:ea typeface="Trebuchet MS" panose="020B0603020202020204" pitchFamily="34" charset="0"/>
                <a:cs typeface="Times New Roman" panose="02020603050405020304" pitchFamily="18" charset="0"/>
              </a:rPr>
              <a:t>;</a:t>
            </a:r>
            <a:endParaRPr lang="it-IT" sz="1600" dirty="0">
              <a:latin typeface="Trebuchet MS" panose="020B0603020202020204" pitchFamily="34" charset="0"/>
              <a:ea typeface="Trebuchet MS" panose="020B0603020202020204" pitchFamily="34" charset="0"/>
              <a:cs typeface="Wingdings" panose="05000000000000000000" pitchFamily="2" charset="2"/>
            </a:endParaRPr>
          </a:p>
          <a:p>
            <a:pPr marL="342900" marR="113665" lvl="0" indent="-342900">
              <a:spcBef>
                <a:spcPts val="655"/>
              </a:spcBef>
              <a:spcAft>
                <a:spcPts val="600"/>
              </a:spcAft>
              <a:buClr>
                <a:srgbClr val="ED1A3B"/>
              </a:buClr>
              <a:buSzPts val="1000"/>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Wingdings" panose="05000000000000000000" pitchFamily="2" charset="2"/>
              </a:rPr>
              <a:t>abbiamo acquisito una comprensione del controllo interno rilevante ai fini della revisione contabile allo scopo di definire procedure di revisione appropriate nelle circostanze e non per esprimere un giudizio sull’efficacia del controllo interno della Società; </a:t>
            </a:r>
            <a:endParaRPr lang="it-IT" sz="1600" dirty="0">
              <a:latin typeface="Trebuchet MS" panose="020B0603020202020204" pitchFamily="34" charset="0"/>
              <a:ea typeface="Trebuchet MS" panose="020B0603020202020204" pitchFamily="34" charset="0"/>
              <a:cs typeface="Wingdings" panose="05000000000000000000" pitchFamily="2" charset="2"/>
            </a:endParaRPr>
          </a:p>
          <a:p>
            <a:pPr marL="342900" marR="113665" lvl="0" indent="-342900">
              <a:spcBef>
                <a:spcPts val="655"/>
              </a:spcBef>
              <a:spcAft>
                <a:spcPts val="600"/>
              </a:spcAft>
              <a:buClr>
                <a:srgbClr val="ED1A3B"/>
              </a:buClr>
              <a:buSzPts val="1000"/>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Wingdings" panose="05000000000000000000" pitchFamily="2" charset="2"/>
              </a:rPr>
              <a:t>abbiamo valutato l'appropriatezza dei principi contabili utilizzati nonché la ragionevolezza delle stime contabili effettuate dagli amministratori, inclusa la relativa informativa;</a:t>
            </a:r>
            <a:endParaRPr lang="it-IT" sz="1600" dirty="0">
              <a:effectLst/>
              <a:latin typeface="Trebuchet MS" panose="020B0603020202020204" pitchFamily="34" charset="0"/>
              <a:ea typeface="Trebuchet MS" panose="020B0603020202020204" pitchFamily="34" charset="0"/>
              <a:cs typeface="Wingdings" panose="05000000000000000000" pitchFamily="2" charset="2"/>
            </a:endParaRPr>
          </a:p>
        </p:txBody>
      </p:sp>
      <p:pic>
        <p:nvPicPr>
          <p:cNvPr id="7" name="Picture 6">
            <a:extLst>
              <a:ext uri="{FF2B5EF4-FFF2-40B4-BE49-F238E27FC236}">
                <a16:creationId xmlns:a16="http://schemas.microsoft.com/office/drawing/2014/main" id="{99907973-ACB9-4B2C-9FFE-EAD5EBCEC82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84726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27</a:t>
            </a:fld>
            <a:endParaRPr lang="en-GB"/>
          </a:p>
        </p:txBody>
      </p:sp>
      <p:sp>
        <p:nvSpPr>
          <p:cNvPr id="2" name="Rettangolo 1">
            <a:extLst>
              <a:ext uri="{FF2B5EF4-FFF2-40B4-BE49-F238E27FC236}">
                <a16:creationId xmlns:a16="http://schemas.microsoft.com/office/drawing/2014/main" id="{CD837FBF-ECB9-4D28-BA08-E1FEAA3960C3}"/>
              </a:ext>
            </a:extLst>
          </p:cNvPr>
          <p:cNvSpPr/>
          <p:nvPr/>
        </p:nvSpPr>
        <p:spPr>
          <a:xfrm>
            <a:off x="152400" y="779794"/>
            <a:ext cx="8839200" cy="4767972"/>
          </a:xfrm>
          <a:prstGeom prst="rect">
            <a:avLst/>
          </a:prstGeom>
        </p:spPr>
        <p:txBody>
          <a:bodyPr wrap="square">
            <a:spAutoFit/>
          </a:bodyPr>
          <a:lstStyle/>
          <a:p>
            <a:pPr marL="342900" marR="113665" lvl="0" indent="-342900">
              <a:spcBef>
                <a:spcPts val="655"/>
              </a:spcBef>
              <a:spcAft>
                <a:spcPts val="600"/>
              </a:spcAft>
              <a:buClr>
                <a:srgbClr val="ED1A3B"/>
              </a:buClr>
              <a:buSzPts val="1000"/>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Wingdings" panose="05000000000000000000" pitchFamily="2" charset="2"/>
              </a:rPr>
              <a:t>siamo giunti ad una conclusione sull'appropriatezza dell'utilizzo da parte degli amministratori del presupposto della continuità aziendale e, in base agli elementi probativi acquisiti, sull’eventuale esistenza di una incertezza significativa riguardo a eventi o circostanze che possono far sorgere dubbi significativi sulla capacità della Società di continuare ad operare come un’entità in funzionamento. In presenza di un'incertezza significativa, siamo tenuti a richiamare l'attenzione nella relazione di revisione sulla relativa informativa di bilancio, ovvero, qualora tale informativa sia inadeguata, a riflettere tale circostanza nella formulazione del nostro giudizio. Le nostre conclusioni sono basate sugli elementi probativi acquisiti fino alla data della presente relazione. Tuttavia, eventi o circostanze successivi possono comportare che la Società cessi di operare come un’entità in funzionamento;</a:t>
            </a:r>
            <a:endParaRPr lang="it-IT" sz="1600" dirty="0">
              <a:latin typeface="Trebuchet MS" panose="020B0603020202020204" pitchFamily="34" charset="0"/>
              <a:ea typeface="Trebuchet MS" panose="020B0603020202020204" pitchFamily="34" charset="0"/>
              <a:cs typeface="Wingdings" panose="05000000000000000000" pitchFamily="2" charset="2"/>
            </a:endParaRPr>
          </a:p>
          <a:p>
            <a:pPr marL="342900" marR="113665" lvl="0" indent="-342900">
              <a:spcBef>
                <a:spcPts val="655"/>
              </a:spcBef>
              <a:spcAft>
                <a:spcPts val="600"/>
              </a:spcAft>
              <a:buClr>
                <a:srgbClr val="ED1A3B"/>
              </a:buClr>
              <a:buSzPts val="1000"/>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Wingdings" panose="05000000000000000000" pitchFamily="2" charset="2"/>
              </a:rPr>
              <a:t>abbiamo valutato la presentazione, la struttura e il contenuto del bilancio d’esercizio nel suo complesso, inclusa l'informativa, e se il bilancio d’esercizio rappresenti le operazioni e gli eventi sottostanti in modo da fornire una corretta rappresentazione.</a:t>
            </a:r>
            <a:endParaRPr lang="it-IT" sz="1600" dirty="0">
              <a:latin typeface="Trebuchet MS" panose="020B0603020202020204" pitchFamily="34" charset="0"/>
              <a:ea typeface="Trebuchet MS" panose="020B0603020202020204" pitchFamily="34" charset="0"/>
              <a:cs typeface="Wingdings" panose="05000000000000000000" pitchFamily="2" charset="2"/>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comunicato ai responsabili delle attività di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governance</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identificati ad un livello appropriato come richiesto dagli ISA Italia, tra gli altri aspetti, la portata e la tempistica pianificate per la revisione contabile e i risultati significativi emersi, incluse le eventuali carenze significative nel controllo interno identificate nel corso della revisione contabile.</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824CBAC3-FF06-43F5-AB21-2D1DCC9AC09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656497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28</a:t>
            </a:fld>
            <a:endParaRPr lang="en-GB"/>
          </a:p>
        </p:txBody>
      </p:sp>
      <p:sp>
        <p:nvSpPr>
          <p:cNvPr id="3" name="Rettangolo 2">
            <a:extLst>
              <a:ext uri="{FF2B5EF4-FFF2-40B4-BE49-F238E27FC236}">
                <a16:creationId xmlns:a16="http://schemas.microsoft.com/office/drawing/2014/main" id="{B38A17C4-4600-44E1-AB18-F64F8E911A8D}"/>
              </a:ext>
            </a:extLst>
          </p:cNvPr>
          <p:cNvSpPr/>
          <p:nvPr/>
        </p:nvSpPr>
        <p:spPr>
          <a:xfrm>
            <a:off x="17282" y="815599"/>
            <a:ext cx="9109436" cy="5486117"/>
          </a:xfrm>
          <a:prstGeom prst="rect">
            <a:avLst/>
          </a:prstGeom>
        </p:spPr>
        <p:txBody>
          <a:bodyPr wrap="square">
            <a:spAutoFit/>
          </a:bodyPr>
          <a:lstStyle/>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Relazione su altre disposizioni di legge e regolamentari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Bef>
                <a:spcPts val="300"/>
              </a:spcBef>
              <a:spcAft>
                <a:spcPts val="60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Giudizio ai sensi dell’art. 14, comma 2, lettera e), del </a:t>
            </a:r>
            <a:r>
              <a:rPr lang="it-IT" sz="1600" b="1"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39/10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Gli amministratori di XXX S.p.A. sono responsabili per la predisposizione della relazione sulla gestione della XXX S.p.A. al 31 dicembre …, incluse la sua coerenza con il relativo bilancio d’esercizio e la sua conformità alle norme di legge.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svolto le procedure indicate nel principio di revisione (SA Italia) n. 720B al fine di esprimere un giudizio sulla coerenza della relazione sulla gestione con il bilancio d’esercizio della XXX S.p.A. al 31 dicembre … e sulla conformità della stessa alle norme di legge, nonché di rilasciare una dichiarazione su eventuali errori significativi.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 nostro giudizio, la relazione sulla gestione è coerente con il bilancio d’esercizio della XXX S.p.A. al 31 dicembre … ed è redatta in conformità alle norme di legge.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Con riferimento alla dichiarazione di cui all’art. 14, co. 2, lettera e), del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39/10, rilasciata sulla base delle conoscenze e della comprensione dell’impresa e del relativo contesto acquisite nel corso dell’attività di revisione, non abbiamo nulla da riportare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Lì,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594860" algn="ct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YYY S.p.A.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lgn="ctr">
              <a:lnSpc>
                <a:spcPts val="1200"/>
              </a:lnSpc>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lgn="ctr">
              <a:lnSpc>
                <a:spcPts val="1200"/>
              </a:lnSpc>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945380">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Socio</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47BB921F-045C-43F4-B9AD-AFC0D85F3DC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76200"/>
            <a:ext cx="914400" cy="771477"/>
          </a:xfrm>
          <a:prstGeom prst="rect">
            <a:avLst/>
          </a:prstGeom>
          <a:noFill/>
          <a:ln>
            <a:noFill/>
          </a:ln>
        </p:spPr>
      </p:pic>
    </p:spTree>
    <p:extLst>
      <p:ext uri="{BB962C8B-B14F-4D97-AF65-F5344CB8AC3E}">
        <p14:creationId xmlns:p14="http://schemas.microsoft.com/office/powerpoint/2010/main" val="1895506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29</a:t>
            </a:fld>
            <a:endParaRPr lang="en-GB"/>
          </a:p>
        </p:txBody>
      </p:sp>
      <p:sp>
        <p:nvSpPr>
          <p:cNvPr id="8" name="Titolo 1">
            <a:extLst>
              <a:ext uri="{FF2B5EF4-FFF2-40B4-BE49-F238E27FC236}">
                <a16:creationId xmlns:a16="http://schemas.microsoft.com/office/drawing/2014/main" id="{3AE51900-57E6-413F-9448-11E62311219B}"/>
              </a:ext>
            </a:extLst>
          </p:cNvPr>
          <p:cNvSpPr>
            <a:spLocks noGrp="1"/>
          </p:cNvSpPr>
          <p:nvPr>
            <p:ph type="title"/>
          </p:nvPr>
        </p:nvSpPr>
        <p:spPr>
          <a:xfrm>
            <a:off x="2809913" y="176321"/>
            <a:ext cx="3981374" cy="499092"/>
          </a:xfrm>
        </p:spPr>
        <p:txBody>
          <a:bodyPr/>
          <a:lstStyle/>
          <a:p>
            <a:pPr algn="ctr"/>
            <a:r>
              <a:rPr lang="it-IT" sz="1600" i="0" cap="all" dirty="0">
                <a:solidFill>
                  <a:srgbClr val="454545"/>
                </a:solidFill>
                <a:latin typeface="Trebuchet MS" panose="020B0603020202020204" pitchFamily="34" charset="0"/>
              </a:rPr>
              <a:t>Allegato II </a:t>
            </a:r>
            <a:br>
              <a:rPr lang="it-IT" sz="1600" i="0" cap="all" dirty="0">
                <a:solidFill>
                  <a:srgbClr val="454545"/>
                </a:solidFill>
                <a:latin typeface="Trebuchet MS" panose="020B0603020202020204" pitchFamily="34" charset="0"/>
              </a:rPr>
            </a:br>
            <a:r>
              <a:rPr lang="it-IT" sz="1600" i="0" cap="all" dirty="0">
                <a:solidFill>
                  <a:srgbClr val="454545"/>
                </a:solidFill>
                <a:latin typeface="Trebuchet MS" panose="020B0603020202020204" pitchFamily="34" charset="0"/>
              </a:rPr>
              <a:t>RELAZIONE EIP</a:t>
            </a:r>
          </a:p>
        </p:txBody>
      </p:sp>
      <p:sp>
        <p:nvSpPr>
          <p:cNvPr id="2" name="Rettangolo 1">
            <a:extLst>
              <a:ext uri="{FF2B5EF4-FFF2-40B4-BE49-F238E27FC236}">
                <a16:creationId xmlns:a16="http://schemas.microsoft.com/office/drawing/2014/main" id="{29251F32-F6CB-4A9E-9788-5153257EE85D}"/>
              </a:ext>
            </a:extLst>
          </p:cNvPr>
          <p:cNvSpPr/>
          <p:nvPr/>
        </p:nvSpPr>
        <p:spPr>
          <a:xfrm>
            <a:off x="168764" y="958984"/>
            <a:ext cx="9404675" cy="634982"/>
          </a:xfrm>
          <a:prstGeom prst="rect">
            <a:avLst/>
          </a:prstGeom>
        </p:spPr>
        <p:txBody>
          <a:bodyPr wrap="square">
            <a:spAutoFit/>
          </a:bodyPr>
          <a:lstStyle/>
          <a:p>
            <a:pPr marL="90170">
              <a:lnSpc>
                <a:spcPct val="115000"/>
              </a:lnSpc>
              <a:spcBef>
                <a:spcPts val="600"/>
              </a:spcBef>
              <a:spcAft>
                <a:spcPts val="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Relazione della società di revisione indipendente </a:t>
            </a:r>
            <a:b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b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ai sensi degli artt. 14 del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27 gennaio 2010, n. 39 e 10 del Regolamento (UE) n. 537/2014</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graphicFrame>
        <p:nvGraphicFramePr>
          <p:cNvPr id="3" name="Tabella 2">
            <a:extLst>
              <a:ext uri="{FF2B5EF4-FFF2-40B4-BE49-F238E27FC236}">
                <a16:creationId xmlns:a16="http://schemas.microsoft.com/office/drawing/2014/main" id="{081B12C4-C655-4D34-90D9-94E38EE88069}"/>
              </a:ext>
            </a:extLst>
          </p:cNvPr>
          <p:cNvGraphicFramePr>
            <a:graphicFrameLocks noGrp="1"/>
          </p:cNvGraphicFramePr>
          <p:nvPr>
            <p:extLst>
              <p:ext uri="{D42A27DB-BD31-4B8C-83A1-F6EECF244321}">
                <p14:modId xmlns:p14="http://schemas.microsoft.com/office/powerpoint/2010/main" val="1933240938"/>
              </p:ext>
            </p:extLst>
          </p:nvPr>
        </p:nvGraphicFramePr>
        <p:xfrm>
          <a:off x="228600" y="1877537"/>
          <a:ext cx="8628961" cy="2801500"/>
        </p:xfrm>
        <a:graphic>
          <a:graphicData uri="http://schemas.openxmlformats.org/drawingml/2006/table">
            <a:tbl>
              <a:tblPr firstRow="1" firstCol="1" lastRow="1" lastCol="1" bandRow="1" bandCol="1">
                <a:tableStyleId>{69D073F8-1565-44D7-B386-08B59EADF2EE}</a:tableStyleId>
              </a:tblPr>
              <a:tblGrid>
                <a:gridCol w="8628961">
                  <a:extLst>
                    <a:ext uri="{9D8B030D-6E8A-4147-A177-3AD203B41FA5}">
                      <a16:colId xmlns:a16="http://schemas.microsoft.com/office/drawing/2014/main" val="2651966819"/>
                    </a:ext>
                  </a:extLst>
                </a:gridCol>
              </a:tblGrid>
              <a:tr h="286900">
                <a:tc>
                  <a:txBody>
                    <a:bodyPr/>
                    <a:lstStyle/>
                    <a:p>
                      <a:pPr marL="40640">
                        <a:lnSpc>
                          <a:spcPct val="100000"/>
                        </a:lnSpc>
                        <a:spcAft>
                          <a:spcPts val="1200"/>
                        </a:spcAft>
                      </a:pPr>
                      <a:r>
                        <a:rPr lang="en-US" sz="1600" i="0" dirty="0" err="1">
                          <a:solidFill>
                            <a:srgbClr val="454545"/>
                          </a:solidFill>
                          <a:effectLst/>
                          <a:latin typeface="Trebuchet MS" panose="020B0603020202020204" pitchFamily="34" charset="0"/>
                        </a:rPr>
                        <a:t>Relazione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sulla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revisione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contabile</a:t>
                      </a:r>
                      <a:r>
                        <a:rPr lang="en-US" sz="1600" i="0" dirty="0">
                          <a:solidFill>
                            <a:srgbClr val="454545"/>
                          </a:solidFill>
                          <a:effectLst/>
                          <a:latin typeface="Trebuchet MS" panose="020B0603020202020204" pitchFamily="34" charset="0"/>
                        </a:rPr>
                        <a:t> del </a:t>
                      </a:r>
                      <a:r>
                        <a:rPr lang="en-US" sz="1600" i="0" dirty="0" err="1">
                          <a:solidFill>
                            <a:srgbClr val="454545"/>
                          </a:solidFill>
                          <a:effectLst/>
                          <a:latin typeface="Trebuchet MS" panose="020B0603020202020204" pitchFamily="34" charset="0"/>
                        </a:rPr>
                        <a:t>bilancio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d’esercizio</a:t>
                      </a:r>
                      <a:endParaRPr lang="it-IT" sz="1600" i="0" dirty="0">
                        <a:solidFill>
                          <a:srgbClr val="454545"/>
                        </a:solidFill>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tc>
                <a:extLst>
                  <a:ext uri="{0D108BD9-81ED-4DB2-BD59-A6C34878D82A}">
                    <a16:rowId xmlns:a16="http://schemas.microsoft.com/office/drawing/2014/main" val="4170552796"/>
                  </a:ext>
                </a:extLst>
              </a:tr>
              <a:tr h="2331363">
                <a:tc>
                  <a:txBody>
                    <a:bodyPr/>
                    <a:lstStyle/>
                    <a:p>
                      <a:pPr marL="40640">
                        <a:lnSpc>
                          <a:spcPct val="100000"/>
                        </a:lnSpc>
                        <a:spcBef>
                          <a:spcPts val="300"/>
                        </a:spcBef>
                        <a:spcAft>
                          <a:spcPts val="600"/>
                        </a:spcAft>
                      </a:pPr>
                      <a:r>
                        <a:rPr lang="en-US" sz="1600" b="1" i="0" dirty="0" err="1">
                          <a:solidFill>
                            <a:srgbClr val="454545"/>
                          </a:solidFill>
                          <a:effectLst/>
                          <a:latin typeface="Trebuchet MS" panose="020B0603020202020204" pitchFamily="34" charset="0"/>
                        </a:rPr>
                        <a:t>Giudizio</a:t>
                      </a:r>
                      <a:endParaRPr lang="it-IT" sz="1600" b="1" i="0" dirty="0">
                        <a:solidFill>
                          <a:srgbClr val="454545"/>
                        </a:solidFill>
                        <a:effectLst/>
                        <a:latin typeface="Trebuchet MS" panose="020B0603020202020204" pitchFamily="34" charset="0"/>
                      </a:endParaRPr>
                    </a:p>
                    <a:p>
                      <a:pPr>
                        <a:lnSpc>
                          <a:spcPct val="100000"/>
                        </a:lnSpc>
                        <a:spcAft>
                          <a:spcPts val="0"/>
                        </a:spcAft>
                      </a:pPr>
                      <a:r>
                        <a:rPr lang="en-US" sz="1600" i="0" dirty="0" err="1">
                          <a:solidFill>
                            <a:srgbClr val="454545"/>
                          </a:solidFill>
                          <a:effectLst/>
                          <a:latin typeface="Trebuchet MS" panose="020B0603020202020204" pitchFamily="34" charset="0"/>
                        </a:rPr>
                        <a:t>Abbiamo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svolto</a:t>
                      </a:r>
                      <a:r>
                        <a:rPr lang="en-US" sz="1600" i="0" dirty="0">
                          <a:solidFill>
                            <a:srgbClr val="454545"/>
                          </a:solidFill>
                          <a:effectLst/>
                          <a:latin typeface="Trebuchet MS" panose="020B0603020202020204" pitchFamily="34" charset="0"/>
                        </a:rPr>
                        <a:t> la </a:t>
                      </a:r>
                      <a:r>
                        <a:rPr lang="en-US" sz="1600" i="0" dirty="0" err="1">
                          <a:solidFill>
                            <a:srgbClr val="454545"/>
                          </a:solidFill>
                          <a:effectLst/>
                          <a:latin typeface="Trebuchet MS" panose="020B0603020202020204" pitchFamily="34" charset="0"/>
                        </a:rPr>
                        <a:t>revisione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contabile</a:t>
                      </a:r>
                      <a:r>
                        <a:rPr lang="en-US" sz="1600" i="0" dirty="0">
                          <a:solidFill>
                            <a:srgbClr val="454545"/>
                          </a:solidFill>
                          <a:effectLst/>
                          <a:latin typeface="Trebuchet MS" panose="020B0603020202020204" pitchFamily="34" charset="0"/>
                        </a:rPr>
                        <a:t> del </a:t>
                      </a:r>
                      <a:r>
                        <a:rPr lang="en-US" sz="1600" i="0" dirty="0" err="1">
                          <a:solidFill>
                            <a:srgbClr val="454545"/>
                          </a:solidFill>
                          <a:effectLst/>
                          <a:latin typeface="Trebuchet MS" panose="020B0603020202020204" pitchFamily="34" charset="0"/>
                        </a:rPr>
                        <a:t>bilancio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d’esercizio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della</a:t>
                      </a:r>
                      <a:r>
                        <a:rPr lang="en-US" sz="1600" i="0" dirty="0">
                          <a:solidFill>
                            <a:srgbClr val="454545"/>
                          </a:solidFill>
                          <a:effectLst/>
                          <a:latin typeface="Trebuchet MS" panose="020B0603020202020204" pitchFamily="34" charset="0"/>
                        </a:rPr>
                        <a:t> Banca XXX (la </a:t>
                      </a:r>
                      <a:r>
                        <a:rPr lang="en-US" sz="1600" i="0" dirty="0" err="1">
                          <a:solidFill>
                            <a:srgbClr val="454545"/>
                          </a:solidFill>
                          <a:effectLst/>
                          <a:latin typeface="Trebuchet MS" panose="020B0603020202020204" pitchFamily="34" charset="0"/>
                        </a:rPr>
                        <a:t>Società</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costituito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dallo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stato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patrimoniale</a:t>
                      </a:r>
                      <a:r>
                        <a:rPr lang="en-US" sz="1600" i="0" dirty="0">
                          <a:solidFill>
                            <a:srgbClr val="454545"/>
                          </a:solidFill>
                          <a:effectLst/>
                          <a:latin typeface="Trebuchet MS" panose="020B0603020202020204" pitchFamily="34" charset="0"/>
                        </a:rPr>
                        <a:t> al 31 </a:t>
                      </a:r>
                      <a:r>
                        <a:rPr lang="en-US" sz="1600" i="0" dirty="0" err="1">
                          <a:solidFill>
                            <a:srgbClr val="454545"/>
                          </a:solidFill>
                          <a:effectLst/>
                          <a:latin typeface="Trebuchet MS" panose="020B0603020202020204" pitchFamily="34" charset="0"/>
                        </a:rPr>
                        <a:t>dicembre</a:t>
                      </a:r>
                      <a:r>
                        <a:rPr lang="en-US" sz="1600" i="0" dirty="0">
                          <a:solidFill>
                            <a:srgbClr val="454545"/>
                          </a:solidFill>
                          <a:effectLst/>
                          <a:latin typeface="Trebuchet MS" panose="020B0603020202020204" pitchFamily="34" charset="0"/>
                        </a:rPr>
                        <a:t>…….., dal </a:t>
                      </a:r>
                      <a:r>
                        <a:rPr lang="en-US" sz="1600" i="0" dirty="0" err="1">
                          <a:solidFill>
                            <a:srgbClr val="454545"/>
                          </a:solidFill>
                          <a:effectLst/>
                          <a:latin typeface="Trebuchet MS" panose="020B0603020202020204" pitchFamily="34" charset="0"/>
                        </a:rPr>
                        <a:t>conto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economico</a:t>
                      </a:r>
                      <a:r>
                        <a:rPr lang="en-US" sz="1600" i="0" dirty="0">
                          <a:solidFill>
                            <a:srgbClr val="454545"/>
                          </a:solidFill>
                          <a:effectLst/>
                          <a:latin typeface="Trebuchet MS" panose="020B0603020202020204" pitchFamily="34" charset="0"/>
                        </a:rPr>
                        <a:t>, dal </a:t>
                      </a:r>
                      <a:r>
                        <a:rPr lang="en-US" sz="1600" i="0" dirty="0" err="1">
                          <a:solidFill>
                            <a:srgbClr val="454545"/>
                          </a:solidFill>
                          <a:effectLst/>
                          <a:latin typeface="Trebuchet MS" panose="020B0603020202020204" pitchFamily="34" charset="0"/>
                        </a:rPr>
                        <a:t>prospetto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della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redditività</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complessiva</a:t>
                      </a:r>
                      <a:r>
                        <a:rPr lang="en-US" sz="1600" i="0" dirty="0">
                          <a:solidFill>
                            <a:srgbClr val="454545"/>
                          </a:solidFill>
                          <a:effectLst/>
                          <a:latin typeface="Trebuchet MS" panose="020B0603020202020204" pitchFamily="34" charset="0"/>
                        </a:rPr>
                        <a:t>, dal </a:t>
                      </a:r>
                      <a:r>
                        <a:rPr lang="en-US" sz="1600" i="0" dirty="0" err="1">
                          <a:solidFill>
                            <a:srgbClr val="454545"/>
                          </a:solidFill>
                          <a:effectLst/>
                          <a:latin typeface="Trebuchet MS" panose="020B0603020202020204" pitchFamily="34" charset="0"/>
                        </a:rPr>
                        <a:t>prospetto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delle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variazioni</a:t>
                      </a:r>
                      <a:r>
                        <a:rPr lang="en-US" sz="1600" i="0" dirty="0">
                          <a:solidFill>
                            <a:srgbClr val="454545"/>
                          </a:solidFill>
                          <a:effectLst/>
                          <a:latin typeface="Trebuchet MS" panose="020B0603020202020204" pitchFamily="34" charset="0"/>
                        </a:rPr>
                        <a:t> del </a:t>
                      </a:r>
                      <a:r>
                        <a:rPr lang="en-US" sz="1600" i="0" dirty="0" err="1">
                          <a:solidFill>
                            <a:srgbClr val="454545"/>
                          </a:solidFill>
                          <a:effectLst/>
                          <a:latin typeface="Trebuchet MS" panose="020B0603020202020204" pitchFamily="34" charset="0"/>
                        </a:rPr>
                        <a:t>patrimonio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netto</a:t>
                      </a:r>
                      <a:r>
                        <a:rPr lang="en-US" sz="1600" i="0" dirty="0">
                          <a:solidFill>
                            <a:srgbClr val="454545"/>
                          </a:solidFill>
                          <a:effectLst/>
                          <a:latin typeface="Trebuchet MS" panose="020B0603020202020204" pitchFamily="34" charset="0"/>
                        </a:rPr>
                        <a:t>, dal </a:t>
                      </a:r>
                      <a:r>
                        <a:rPr lang="en-US" sz="1600" i="0" dirty="0" err="1">
                          <a:solidFill>
                            <a:srgbClr val="454545"/>
                          </a:solidFill>
                          <a:effectLst/>
                          <a:latin typeface="Trebuchet MS" panose="020B0603020202020204" pitchFamily="34" charset="0"/>
                        </a:rPr>
                        <a:t>rendiconto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finanziario</a:t>
                      </a:r>
                      <a:r>
                        <a:rPr lang="en-US" sz="1600" i="0" dirty="0">
                          <a:solidFill>
                            <a:srgbClr val="454545"/>
                          </a:solidFill>
                          <a:effectLst/>
                          <a:latin typeface="Trebuchet MS" panose="020B0603020202020204" pitchFamily="34" charset="0"/>
                        </a:rPr>
                        <a:t> per </a:t>
                      </a:r>
                      <a:r>
                        <a:rPr lang="en-US" sz="1600" i="0" dirty="0" err="1">
                          <a:solidFill>
                            <a:srgbClr val="454545"/>
                          </a:solidFill>
                          <a:effectLst/>
                          <a:latin typeface="Trebuchet MS" panose="020B0603020202020204" pitchFamily="34" charset="0"/>
                        </a:rPr>
                        <a:t>l’esercizio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chiuso</a:t>
                      </a:r>
                      <a:r>
                        <a:rPr lang="en-US" sz="1600" i="0" dirty="0">
                          <a:solidFill>
                            <a:srgbClr val="454545"/>
                          </a:solidFill>
                          <a:effectLst/>
                          <a:latin typeface="Trebuchet MS" panose="020B0603020202020204" pitchFamily="34" charset="0"/>
                        </a:rPr>
                        <a:t> a tale data e </a:t>
                      </a:r>
                      <a:r>
                        <a:rPr lang="en-US" sz="1600" i="0" dirty="0" err="1">
                          <a:solidFill>
                            <a:srgbClr val="454545"/>
                          </a:solidFill>
                          <a:effectLst/>
                          <a:latin typeface="Trebuchet MS" panose="020B0603020202020204" pitchFamily="34" charset="0"/>
                        </a:rPr>
                        <a:t>dalla</a:t>
                      </a:r>
                      <a:r>
                        <a:rPr lang="en-US" sz="1600" i="0" dirty="0">
                          <a:solidFill>
                            <a:srgbClr val="454545"/>
                          </a:solidFill>
                          <a:effectLst/>
                          <a:latin typeface="Trebuchet MS" panose="020B0603020202020204" pitchFamily="34" charset="0"/>
                        </a:rPr>
                        <a:t> nota </a:t>
                      </a:r>
                      <a:r>
                        <a:rPr lang="en-US" sz="1600" i="0" dirty="0" err="1">
                          <a:solidFill>
                            <a:srgbClr val="454545"/>
                          </a:solidFill>
                          <a:effectLst/>
                          <a:latin typeface="Trebuchet MS" panose="020B0603020202020204" pitchFamily="34" charset="0"/>
                        </a:rPr>
                        <a:t>integrativa</a:t>
                      </a:r>
                      <a:r>
                        <a:rPr lang="en-US" sz="1600" i="0" dirty="0">
                          <a:solidFill>
                            <a:srgbClr val="454545"/>
                          </a:solidFill>
                          <a:effectLst/>
                          <a:latin typeface="Trebuchet MS" panose="020B0603020202020204" pitchFamily="34" charset="0"/>
                        </a:rPr>
                        <a:t>.</a:t>
                      </a:r>
                      <a:endParaRPr lang="it-IT" sz="1600" i="0" dirty="0">
                        <a:solidFill>
                          <a:srgbClr val="454545"/>
                        </a:solidFill>
                        <a:effectLst/>
                        <a:latin typeface="Trebuchet MS" panose="020B0603020202020204" pitchFamily="34" charset="0"/>
                      </a:endParaRPr>
                    </a:p>
                    <a:p>
                      <a:pPr marL="40640" marR="46990">
                        <a:lnSpc>
                          <a:spcPct val="100000"/>
                        </a:lnSpc>
                        <a:spcAft>
                          <a:spcPts val="600"/>
                        </a:spcAft>
                      </a:pPr>
                      <a:r>
                        <a:rPr lang="en-US" sz="1600" i="0" dirty="0">
                          <a:solidFill>
                            <a:srgbClr val="454545"/>
                          </a:solidFill>
                          <a:effectLst/>
                          <a:latin typeface="Trebuchet MS" panose="020B0603020202020204" pitchFamily="34" charset="0"/>
                        </a:rPr>
                        <a:t>A </a:t>
                      </a:r>
                      <a:r>
                        <a:rPr lang="en-US" sz="1600" i="0" dirty="0" err="1">
                          <a:solidFill>
                            <a:srgbClr val="454545"/>
                          </a:solidFill>
                          <a:effectLst/>
                          <a:latin typeface="Trebuchet MS" panose="020B0603020202020204" pitchFamily="34" charset="0"/>
                        </a:rPr>
                        <a:t>nostro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giudizio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il</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bilancio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d’esercizio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fornisce</a:t>
                      </a:r>
                      <a:r>
                        <a:rPr lang="en-US" sz="1600" i="0" dirty="0">
                          <a:solidFill>
                            <a:srgbClr val="454545"/>
                          </a:solidFill>
                          <a:effectLst/>
                          <a:latin typeface="Trebuchet MS" panose="020B0603020202020204" pitchFamily="34" charset="0"/>
                        </a:rPr>
                        <a:t> una </a:t>
                      </a:r>
                      <a:r>
                        <a:rPr lang="en-US" sz="1600" i="0" dirty="0" err="1">
                          <a:solidFill>
                            <a:srgbClr val="454545"/>
                          </a:solidFill>
                          <a:effectLst/>
                          <a:latin typeface="Trebuchet MS" panose="020B0603020202020204" pitchFamily="34" charset="0"/>
                        </a:rPr>
                        <a:t>rappresentazione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veritiera</a:t>
                      </a:r>
                      <a:r>
                        <a:rPr lang="en-US" sz="1600" i="0" dirty="0">
                          <a:solidFill>
                            <a:srgbClr val="454545"/>
                          </a:solidFill>
                          <a:effectLst/>
                          <a:latin typeface="Trebuchet MS" panose="020B0603020202020204" pitchFamily="34" charset="0"/>
                        </a:rPr>
                        <a:t> e </a:t>
                      </a:r>
                      <a:r>
                        <a:rPr lang="en-US" sz="1600" i="0" dirty="0" err="1">
                          <a:solidFill>
                            <a:srgbClr val="454545"/>
                          </a:solidFill>
                          <a:effectLst/>
                          <a:latin typeface="Trebuchet MS" panose="020B0603020202020204" pitchFamily="34" charset="0"/>
                        </a:rPr>
                        <a:t>corretta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della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situazione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patrimoniale</a:t>
                      </a:r>
                      <a:r>
                        <a:rPr lang="en-US" sz="1600" i="0" dirty="0">
                          <a:solidFill>
                            <a:srgbClr val="454545"/>
                          </a:solidFill>
                          <a:effectLst/>
                          <a:latin typeface="Trebuchet MS" panose="020B0603020202020204" pitchFamily="34" charset="0"/>
                        </a:rPr>
                        <a:t> e </a:t>
                      </a:r>
                      <a:r>
                        <a:rPr lang="en-US" sz="1600" i="0" dirty="0" err="1">
                          <a:solidFill>
                            <a:srgbClr val="454545"/>
                          </a:solidFill>
                          <a:effectLst/>
                          <a:latin typeface="Trebuchet MS" panose="020B0603020202020204" pitchFamily="34" charset="0"/>
                        </a:rPr>
                        <a:t>finanziaria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della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Società</a:t>
                      </a:r>
                      <a:r>
                        <a:rPr lang="en-US" sz="1600" i="0" dirty="0">
                          <a:solidFill>
                            <a:srgbClr val="454545"/>
                          </a:solidFill>
                          <a:effectLst/>
                          <a:latin typeface="Trebuchet MS" panose="020B0603020202020204" pitchFamily="34" charset="0"/>
                        </a:rPr>
                        <a:t> al 31 </a:t>
                      </a:r>
                      <a:r>
                        <a:rPr lang="en-US" sz="1600" i="0" dirty="0" err="1">
                          <a:solidFill>
                            <a:srgbClr val="454545"/>
                          </a:solidFill>
                          <a:effectLst/>
                          <a:latin typeface="Trebuchet MS" panose="020B0603020202020204" pitchFamily="34" charset="0"/>
                        </a:rPr>
                        <a:t>dicembre</a:t>
                      </a:r>
                      <a:r>
                        <a:rPr lang="en-US" sz="1600" i="0" dirty="0">
                          <a:solidFill>
                            <a:srgbClr val="454545"/>
                          </a:solidFill>
                          <a:effectLst/>
                          <a:latin typeface="Trebuchet MS" panose="020B0603020202020204" pitchFamily="34" charset="0"/>
                        </a:rPr>
                        <a:t> …………, del </a:t>
                      </a:r>
                      <a:r>
                        <a:rPr lang="en-US" sz="1600" i="0" dirty="0" err="1">
                          <a:solidFill>
                            <a:srgbClr val="454545"/>
                          </a:solidFill>
                          <a:effectLst/>
                          <a:latin typeface="Trebuchet MS" panose="020B0603020202020204" pitchFamily="34" charset="0"/>
                        </a:rPr>
                        <a:t>risultato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economico</a:t>
                      </a:r>
                      <a:r>
                        <a:rPr lang="en-US" sz="1600" i="0" dirty="0">
                          <a:solidFill>
                            <a:srgbClr val="454545"/>
                          </a:solidFill>
                          <a:effectLst/>
                          <a:latin typeface="Trebuchet MS" panose="020B0603020202020204" pitchFamily="34" charset="0"/>
                        </a:rPr>
                        <a:t> e </a:t>
                      </a:r>
                      <a:r>
                        <a:rPr lang="en-US" sz="1600" i="0" dirty="0" err="1">
                          <a:solidFill>
                            <a:srgbClr val="454545"/>
                          </a:solidFill>
                          <a:effectLst/>
                          <a:latin typeface="Trebuchet MS" panose="020B0603020202020204" pitchFamily="34" charset="0"/>
                        </a:rPr>
                        <a:t>dei</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flussi</a:t>
                      </a:r>
                      <a:r>
                        <a:rPr lang="en-US" sz="1600" i="0" dirty="0">
                          <a:solidFill>
                            <a:srgbClr val="454545"/>
                          </a:solidFill>
                          <a:effectLst/>
                          <a:latin typeface="Trebuchet MS" panose="020B0603020202020204" pitchFamily="34" charset="0"/>
                        </a:rPr>
                        <a:t> di </a:t>
                      </a:r>
                      <a:r>
                        <a:rPr lang="en-US" sz="1600" i="0" dirty="0" err="1">
                          <a:solidFill>
                            <a:srgbClr val="454545"/>
                          </a:solidFill>
                          <a:effectLst/>
                          <a:latin typeface="Trebuchet MS" panose="020B0603020202020204" pitchFamily="34" charset="0"/>
                        </a:rPr>
                        <a:t>cassa</a:t>
                      </a:r>
                      <a:r>
                        <a:rPr lang="en-US" sz="1600" i="0" dirty="0">
                          <a:solidFill>
                            <a:srgbClr val="454545"/>
                          </a:solidFill>
                          <a:effectLst/>
                          <a:latin typeface="Trebuchet MS" panose="020B0603020202020204" pitchFamily="34" charset="0"/>
                        </a:rPr>
                        <a:t> per </a:t>
                      </a:r>
                      <a:r>
                        <a:rPr lang="en-US" sz="1600" i="0" dirty="0" err="1">
                          <a:solidFill>
                            <a:srgbClr val="454545"/>
                          </a:solidFill>
                          <a:effectLst/>
                          <a:latin typeface="Trebuchet MS" panose="020B0603020202020204" pitchFamily="34" charset="0"/>
                        </a:rPr>
                        <a:t>l’esercizio</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chiuso</a:t>
                      </a:r>
                      <a:r>
                        <a:rPr lang="en-US" sz="1600" i="0" dirty="0">
                          <a:solidFill>
                            <a:srgbClr val="454545"/>
                          </a:solidFill>
                          <a:effectLst/>
                          <a:latin typeface="Trebuchet MS" panose="020B0603020202020204" pitchFamily="34" charset="0"/>
                        </a:rPr>
                        <a:t> a tale data in </a:t>
                      </a:r>
                      <a:r>
                        <a:rPr lang="en-US" sz="1600" i="0" dirty="0" err="1">
                          <a:solidFill>
                            <a:srgbClr val="454545"/>
                          </a:solidFill>
                          <a:effectLst/>
                          <a:latin typeface="Trebuchet MS" panose="020B0603020202020204" pitchFamily="34" charset="0"/>
                        </a:rPr>
                        <a:t>conformità</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agli</a:t>
                      </a:r>
                      <a:r>
                        <a:rPr lang="en-US" sz="1600" i="0" dirty="0">
                          <a:solidFill>
                            <a:srgbClr val="454545"/>
                          </a:solidFill>
                          <a:effectLst/>
                          <a:latin typeface="Trebuchet MS" panose="020B0603020202020204" pitchFamily="34" charset="0"/>
                        </a:rPr>
                        <a:t> International Financial Reporting Standards </a:t>
                      </a:r>
                      <a:r>
                        <a:rPr lang="en-US" sz="1600" i="0" dirty="0" err="1">
                          <a:solidFill>
                            <a:srgbClr val="454545"/>
                          </a:solidFill>
                          <a:effectLst/>
                          <a:latin typeface="Trebuchet MS" panose="020B0603020202020204" pitchFamily="34" charset="0"/>
                        </a:rPr>
                        <a:t>adottati</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dall’Unione</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Europea</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nonché</a:t>
                      </a:r>
                      <a:r>
                        <a:rPr lang="en-US" sz="1600" i="0" dirty="0">
                          <a:solidFill>
                            <a:srgbClr val="454545"/>
                          </a:solidFill>
                          <a:effectLst/>
                          <a:latin typeface="Trebuchet MS" panose="020B0603020202020204" pitchFamily="34" charset="0"/>
                        </a:rPr>
                        <a:t> ai </a:t>
                      </a:r>
                      <a:r>
                        <a:rPr lang="en-US" sz="1600" i="0" dirty="0" err="1">
                          <a:solidFill>
                            <a:srgbClr val="454545"/>
                          </a:solidFill>
                          <a:effectLst/>
                          <a:latin typeface="Trebuchet MS" panose="020B0603020202020204" pitchFamily="34" charset="0"/>
                        </a:rPr>
                        <a:t>provvedimenti</a:t>
                      </a:r>
                      <a:r>
                        <a:rPr lang="en-US" sz="1600" i="0" dirty="0">
                          <a:solidFill>
                            <a:srgbClr val="454545"/>
                          </a:solidFill>
                          <a:effectLst/>
                          <a:latin typeface="Trebuchet MS" panose="020B0603020202020204" pitchFamily="34" charset="0"/>
                        </a:rPr>
                        <a:t> </a:t>
                      </a:r>
                      <a:r>
                        <a:rPr lang="en-US" sz="1600" i="0" dirty="0" err="1">
                          <a:solidFill>
                            <a:srgbClr val="454545"/>
                          </a:solidFill>
                          <a:effectLst/>
                          <a:latin typeface="Trebuchet MS" panose="020B0603020202020204" pitchFamily="34" charset="0"/>
                        </a:rPr>
                        <a:t>emanati</a:t>
                      </a:r>
                      <a:r>
                        <a:rPr lang="en-US" sz="1600" i="0" dirty="0">
                          <a:solidFill>
                            <a:srgbClr val="454545"/>
                          </a:solidFill>
                          <a:effectLst/>
                          <a:latin typeface="Trebuchet MS" panose="020B0603020202020204" pitchFamily="34" charset="0"/>
                        </a:rPr>
                        <a:t> in </a:t>
                      </a:r>
                      <a:r>
                        <a:rPr lang="en-US" sz="1600" i="0" dirty="0" err="1">
                          <a:solidFill>
                            <a:srgbClr val="454545"/>
                          </a:solidFill>
                          <a:effectLst/>
                          <a:latin typeface="Trebuchet MS" panose="020B0603020202020204" pitchFamily="34" charset="0"/>
                        </a:rPr>
                        <a:t>attuazione</a:t>
                      </a:r>
                      <a:r>
                        <a:rPr lang="en-US" sz="1600" i="0" dirty="0">
                          <a:solidFill>
                            <a:srgbClr val="454545"/>
                          </a:solidFill>
                          <a:effectLst/>
                          <a:latin typeface="Trebuchet MS" panose="020B0603020202020204" pitchFamily="34" charset="0"/>
                        </a:rPr>
                        <a:t> dell’art.43 del D.Lgs.136/15.</a:t>
                      </a:r>
                      <a:endParaRPr lang="it-IT" sz="1600" i="0" dirty="0">
                        <a:solidFill>
                          <a:srgbClr val="454545"/>
                        </a:solidFill>
                        <a:effectLst/>
                        <a:latin typeface="Trebuchet MS" panose="020B0603020202020204" pitchFamily="34" charset="0"/>
                        <a:ea typeface="Trebuchet MS" panose="020B0603020202020204" pitchFamily="34" charset="0"/>
                        <a:cs typeface="Trebuchet MS" panose="020B0603020202020204" pitchFamily="34" charset="0"/>
                      </a:endParaRPr>
                    </a:p>
                  </a:txBody>
                  <a:tcPr marL="0" marR="0" marT="0" marB="0"/>
                </a:tc>
                <a:extLst>
                  <a:ext uri="{0D108BD9-81ED-4DB2-BD59-A6C34878D82A}">
                    <a16:rowId xmlns:a16="http://schemas.microsoft.com/office/drawing/2014/main" val="1283902323"/>
                  </a:ext>
                </a:extLst>
              </a:tr>
            </a:tbl>
          </a:graphicData>
        </a:graphic>
      </p:graphicFrame>
      <p:pic>
        <p:nvPicPr>
          <p:cNvPr id="7" name="Picture 6">
            <a:extLst>
              <a:ext uri="{FF2B5EF4-FFF2-40B4-BE49-F238E27FC236}">
                <a16:creationId xmlns:a16="http://schemas.microsoft.com/office/drawing/2014/main" id="{565E510B-4C32-442A-87DF-384617B3982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883584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sp>
        <p:nvSpPr>
          <p:cNvPr id="8" name="Titolo 3">
            <a:extLst>
              <a:ext uri="{FF2B5EF4-FFF2-40B4-BE49-F238E27FC236}">
                <a16:creationId xmlns:a16="http://schemas.microsoft.com/office/drawing/2014/main" id="{4AE48D30-6B9F-4D1E-9C1C-135A70E6BD55}"/>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E3FC9BA5-13FB-40D5-BDE6-E5177D81893D}"/>
              </a:ext>
            </a:extLst>
          </p:cNvPr>
          <p:cNvSpPr txBox="1">
            <a:spLocks/>
          </p:cNvSpPr>
          <p:nvPr/>
        </p:nvSpPr>
        <p:spPr>
          <a:xfrm>
            <a:off x="220270" y="1310474"/>
            <a:ext cx="8456613" cy="5471326"/>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t>Titolo</a:t>
            </a:r>
          </a:p>
          <a:p>
            <a:r>
              <a:rPr lang="it-IT" altLang="it-IT" sz="1600" dirty="0"/>
              <a:t>EIP </a:t>
            </a:r>
          </a:p>
          <a:p>
            <a:endParaRPr lang="it-IT" altLang="it-IT" sz="1050" dirty="0">
              <a:solidFill>
                <a:srgbClr val="404040"/>
              </a:solidFill>
            </a:endParaRPr>
          </a:p>
          <a:p>
            <a:r>
              <a:rPr lang="it-IT" altLang="it-IT" sz="1846" dirty="0">
                <a:solidFill>
                  <a:schemeClr val="bg2"/>
                </a:solidFill>
              </a:rPr>
              <a:t>ESRI</a:t>
            </a:r>
          </a:p>
          <a:p>
            <a:pPr>
              <a:spcAft>
                <a:spcPts val="0"/>
              </a:spcAft>
            </a:pPr>
            <a:endParaRPr lang="it-IT" altLang="it-IT" sz="1846" dirty="0"/>
          </a:p>
          <a:p>
            <a:r>
              <a:rPr lang="it-IT" altLang="it-IT" sz="1600" dirty="0"/>
              <a:t>ESRI</a:t>
            </a:r>
          </a:p>
          <a:p>
            <a:endParaRPr lang="it-IT" altLang="it-IT" sz="2400" dirty="0"/>
          </a:p>
          <a:p>
            <a:r>
              <a:rPr lang="it-IT" altLang="it-IT" sz="1846" dirty="0">
                <a:solidFill>
                  <a:schemeClr val="bg2"/>
                </a:solidFill>
              </a:rPr>
              <a:t>legale </a:t>
            </a:r>
          </a:p>
          <a:p>
            <a:r>
              <a:rPr lang="it-IT" altLang="it-IT" sz="1846" dirty="0"/>
              <a:t>Non EIP –revisione legale </a:t>
            </a:r>
          </a:p>
          <a:p>
            <a:endParaRPr lang="it-IT" altLang="it-IT" sz="1846" dirty="0"/>
          </a:p>
          <a:p>
            <a:pPr lvl="1"/>
            <a:endParaRPr lang="it-IT" altLang="it-IT" sz="1477" dirty="0"/>
          </a:p>
          <a:p>
            <a:pPr marL="0" lvl="1" indent="0">
              <a:buNone/>
            </a:pPr>
            <a:r>
              <a:rPr lang="it-IT" altLang="it-IT" sz="1846" dirty="0"/>
              <a:t>Revisione volontaria</a:t>
            </a:r>
          </a:p>
          <a:p>
            <a:pPr marL="0" lvl="1" indent="0">
              <a:buNone/>
            </a:pPr>
            <a:r>
              <a:rPr lang="it-IT" altLang="it-IT" sz="1846" dirty="0"/>
              <a:t> </a:t>
            </a:r>
          </a:p>
          <a:p>
            <a:pPr marL="0" lvl="1" indent="0">
              <a:buNone/>
            </a:pPr>
            <a:endParaRPr lang="it-IT" altLang="it-IT" sz="1477" dirty="0"/>
          </a:p>
        </p:txBody>
      </p:sp>
      <p:sp>
        <p:nvSpPr>
          <p:cNvPr id="10" name="Rettangolo arrotondato 1">
            <a:extLst>
              <a:ext uri="{FF2B5EF4-FFF2-40B4-BE49-F238E27FC236}">
                <a16:creationId xmlns:a16="http://schemas.microsoft.com/office/drawing/2014/main" id="{CDB60E07-25F5-47C5-9B11-FC759A23B675}"/>
              </a:ext>
            </a:extLst>
          </p:cNvPr>
          <p:cNvSpPr/>
          <p:nvPr/>
        </p:nvSpPr>
        <p:spPr>
          <a:xfrm>
            <a:off x="239007" y="2101146"/>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 ai sensi degli artt. 14 del </a:t>
            </a:r>
            <a:r>
              <a:rPr lang="it-IT" sz="1600" dirty="0" err="1">
                <a:solidFill>
                  <a:srgbClr val="404040"/>
                </a:solidFill>
              </a:rPr>
              <a:t>D.Lgs.</a:t>
            </a:r>
            <a:r>
              <a:rPr lang="it-IT" sz="1600" dirty="0">
                <a:solidFill>
                  <a:srgbClr val="404040"/>
                </a:solidFill>
              </a:rPr>
              <a:t> 27 gennaio 2010, n. 39 e 10 del Regolamento (UE) n. 537/2014</a:t>
            </a:r>
          </a:p>
        </p:txBody>
      </p:sp>
      <p:sp>
        <p:nvSpPr>
          <p:cNvPr id="11" name="Rettangolo arrotondato 8">
            <a:extLst>
              <a:ext uri="{FF2B5EF4-FFF2-40B4-BE49-F238E27FC236}">
                <a16:creationId xmlns:a16="http://schemas.microsoft.com/office/drawing/2014/main" id="{EBDE7B3C-268A-4E3D-90FB-0FB42E6ADF8A}"/>
              </a:ext>
            </a:extLst>
          </p:cNvPr>
          <p:cNvSpPr/>
          <p:nvPr/>
        </p:nvSpPr>
        <p:spPr>
          <a:xfrm>
            <a:off x="220270" y="3309305"/>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 ai sensi degli artt. 14 e 19-bis del </a:t>
            </a:r>
            <a:r>
              <a:rPr lang="it-IT" sz="1600" dirty="0" err="1">
                <a:solidFill>
                  <a:srgbClr val="404040"/>
                </a:solidFill>
              </a:rPr>
              <a:t>D.Lgs.</a:t>
            </a:r>
            <a:r>
              <a:rPr lang="it-IT" sz="1600" dirty="0">
                <a:solidFill>
                  <a:srgbClr val="404040"/>
                </a:solidFill>
              </a:rPr>
              <a:t> 27 gennaio 2010, n. 39 </a:t>
            </a:r>
          </a:p>
        </p:txBody>
      </p:sp>
      <p:sp>
        <p:nvSpPr>
          <p:cNvPr id="12" name="Rettangolo arrotondato 6">
            <a:extLst>
              <a:ext uri="{FF2B5EF4-FFF2-40B4-BE49-F238E27FC236}">
                <a16:creationId xmlns:a16="http://schemas.microsoft.com/office/drawing/2014/main" id="{6853A49F-67DF-478E-B133-D5CAC84A679E}"/>
              </a:ext>
            </a:extLst>
          </p:cNvPr>
          <p:cNvSpPr/>
          <p:nvPr/>
        </p:nvSpPr>
        <p:spPr>
          <a:xfrm>
            <a:off x="201425" y="4595755"/>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 ai sensi dell’art. 14 del </a:t>
            </a:r>
            <a:r>
              <a:rPr lang="it-IT" sz="1600" dirty="0" err="1">
                <a:solidFill>
                  <a:srgbClr val="404040"/>
                </a:solidFill>
              </a:rPr>
              <a:t>D.Lgs.</a:t>
            </a:r>
            <a:r>
              <a:rPr lang="it-IT" sz="1600" dirty="0">
                <a:solidFill>
                  <a:srgbClr val="404040"/>
                </a:solidFill>
              </a:rPr>
              <a:t> 27 gennaio 2010, n. 39 </a:t>
            </a:r>
          </a:p>
        </p:txBody>
      </p:sp>
      <p:sp>
        <p:nvSpPr>
          <p:cNvPr id="13" name="Rettangolo arrotondato 7">
            <a:extLst>
              <a:ext uri="{FF2B5EF4-FFF2-40B4-BE49-F238E27FC236}">
                <a16:creationId xmlns:a16="http://schemas.microsoft.com/office/drawing/2014/main" id="{B784E794-A353-4582-9175-B3E40487256D}"/>
              </a:ext>
            </a:extLst>
          </p:cNvPr>
          <p:cNvSpPr/>
          <p:nvPr/>
        </p:nvSpPr>
        <p:spPr>
          <a:xfrm>
            <a:off x="193824" y="5684219"/>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a:t>
            </a:r>
          </a:p>
        </p:txBody>
      </p:sp>
      <p:pic>
        <p:nvPicPr>
          <p:cNvPr id="14" name="Picture 13">
            <a:extLst>
              <a:ext uri="{FF2B5EF4-FFF2-40B4-BE49-F238E27FC236}">
                <a16:creationId xmlns:a16="http://schemas.microsoft.com/office/drawing/2014/main" id="{7EC2D874-A594-4EA2-B914-1203DB86043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2870298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30</a:t>
            </a:fld>
            <a:endParaRPr lang="en-GB"/>
          </a:p>
        </p:txBody>
      </p:sp>
      <p:sp>
        <p:nvSpPr>
          <p:cNvPr id="9" name="Rettangolo 8">
            <a:extLst>
              <a:ext uri="{FF2B5EF4-FFF2-40B4-BE49-F238E27FC236}">
                <a16:creationId xmlns:a16="http://schemas.microsoft.com/office/drawing/2014/main" id="{AB9562F5-CE95-4B8B-B4A1-56542950F24B}"/>
              </a:ext>
            </a:extLst>
          </p:cNvPr>
          <p:cNvSpPr/>
          <p:nvPr/>
        </p:nvSpPr>
        <p:spPr>
          <a:xfrm>
            <a:off x="228600" y="990600"/>
            <a:ext cx="8686800" cy="2462213"/>
          </a:xfrm>
          <a:prstGeom prst="rect">
            <a:avLst/>
          </a:prstGeom>
        </p:spPr>
        <p:txBody>
          <a:bodyPr wrap="square">
            <a:spAutoFit/>
          </a:bodyPr>
          <a:lstStyle/>
          <a:p>
            <a:pPr marL="40640">
              <a:spcBef>
                <a:spcPts val="300"/>
              </a:spcBef>
              <a:spcAft>
                <a:spcPts val="60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Elementi alla base del giudizio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Abbiamo svolto la revisione contabile in conformità ai principi di revisione internazionali (ISA Italia). Le nostre responsabilità ai sensi di tali principi sono ulteriormente descritte nella sezione </a:t>
            </a:r>
            <a:r>
              <a:rPr lang="it-IT" sz="1600" i="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Responsabilità della società di revisione per la revisione contabile del bilancio d’esercizio</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della presente relazione.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Siamo indipendenti rispetto alla Società in conformità alle norme e ai principi in materia di etica e di indipendenza applicabili nell’ordinamento italiano alla revisione contabile del bilancio. Riteniamo di aver acquisito elementi probativi sufficienti ed appropriati su cui basare il nostro giudizio.</a:t>
            </a:r>
            <a:endParaRPr lang="it-IT" sz="1600" dirty="0"/>
          </a:p>
        </p:txBody>
      </p:sp>
      <p:sp>
        <p:nvSpPr>
          <p:cNvPr id="10" name="Rettangolo 9">
            <a:extLst>
              <a:ext uri="{FF2B5EF4-FFF2-40B4-BE49-F238E27FC236}">
                <a16:creationId xmlns:a16="http://schemas.microsoft.com/office/drawing/2014/main" id="{1B74EBBF-5578-4D67-A1DD-FB537250C3AF}"/>
              </a:ext>
            </a:extLst>
          </p:cNvPr>
          <p:cNvSpPr/>
          <p:nvPr/>
        </p:nvSpPr>
        <p:spPr>
          <a:xfrm>
            <a:off x="228600" y="3655121"/>
            <a:ext cx="8610600" cy="1929759"/>
          </a:xfrm>
          <a:prstGeom prst="rect">
            <a:avLst/>
          </a:prstGeom>
        </p:spPr>
        <p:txBody>
          <a:bodyPr wrap="square">
            <a:spAutoFit/>
          </a:bodyPr>
          <a:lstStyle/>
          <a:p>
            <a:pPr>
              <a:spcAft>
                <a:spcPts val="60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Aspetti chiave della revisione contabile</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Gli aspetti chiave della revisione contabile sono quegli aspetti che, secondo il nostro giudizio professionale, sono stati maggiormente significativi nell’ambito della revisione contabile del bilancio dell'esercizio in esame. Tali aspetti sono stati da noi affrontati nell’ambito della revisione contabile e nella formazione del nostro giudizio sul bilancio d’esercizio nel suo complesso; pertanto su tali aspetti non esprimiamo un giudizio separato.</a:t>
            </a:r>
            <a:endParaRPr lang="it-IT" sz="1600" dirty="0">
              <a:solidFill>
                <a:srgbClr val="454545"/>
              </a:solidFill>
            </a:endParaRPr>
          </a:p>
        </p:txBody>
      </p:sp>
      <p:pic>
        <p:nvPicPr>
          <p:cNvPr id="7" name="Picture 6">
            <a:extLst>
              <a:ext uri="{FF2B5EF4-FFF2-40B4-BE49-F238E27FC236}">
                <a16:creationId xmlns:a16="http://schemas.microsoft.com/office/drawing/2014/main" id="{ACAFE815-BF0E-48AB-B149-BE11A76D760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0393843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31</a:t>
            </a:fld>
            <a:endParaRPr lang="en-GB"/>
          </a:p>
        </p:txBody>
      </p:sp>
      <p:sp>
        <p:nvSpPr>
          <p:cNvPr id="2" name="Rettangolo 1">
            <a:extLst>
              <a:ext uri="{FF2B5EF4-FFF2-40B4-BE49-F238E27FC236}">
                <a16:creationId xmlns:a16="http://schemas.microsoft.com/office/drawing/2014/main" id="{9C67B8EE-B7B0-4AE9-9F8C-0133311576A9}"/>
              </a:ext>
            </a:extLst>
          </p:cNvPr>
          <p:cNvSpPr/>
          <p:nvPr/>
        </p:nvSpPr>
        <p:spPr>
          <a:xfrm>
            <a:off x="290113" y="990600"/>
            <a:ext cx="8686800" cy="3326552"/>
          </a:xfrm>
          <a:prstGeom prst="rect">
            <a:avLst/>
          </a:prstGeom>
        </p:spPr>
        <p:txBody>
          <a:bodyPr wrap="square">
            <a:spAutoFit/>
          </a:bodyPr>
          <a:lstStyle/>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Aspetti chiave</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p>
          <a:p>
            <a:pPr marL="40640">
              <a:spcBef>
                <a:spcPts val="47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VALUTAZIONE DEI CREDITI VERSO LA CLIENTELA</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70485">
              <a:spcBef>
                <a:spcPts val="62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Nota Integrativa:</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70485">
              <a:spcBef>
                <a:spcPts val="62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Parte A – Politiche contabili nella parte relativa alle principali voci di bilancio (4 – Crediti) </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70485">
              <a:spcBef>
                <a:spcPts val="62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Parte B – Informazioni sullo stato patrimoniale alla sezione 7 dell’attivo</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70485">
              <a:spcBef>
                <a:spcPts val="62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Parte C – Informazioni sul conto economico alla sezione 8 </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70485">
              <a:spcBef>
                <a:spcPts val="625"/>
              </a:spcBef>
              <a:spcAft>
                <a:spcPts val="0"/>
              </a:spcAft>
            </a:pPr>
            <a:r>
              <a:rPr lang="it-IT" sz="1600" i="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Parte E – Informazioni sui rischi e sulle relative politiche di copertura</a:t>
            </a:r>
            <a:endPar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endParaRPr>
          </a:p>
          <a:p>
            <a:pPr marL="23495" marR="4699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p>
          <a:p>
            <a:pPr marL="23495" marR="46990">
              <a:spcAft>
                <a:spcPts val="60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I crediti verso clientela al 31 dicembre …… mostrano un saldo pari a circa Euro …….., corrispondente a circa il …% del totale dell’attivo di bilancio.</a:t>
            </a:r>
            <a:endParaRPr lang="it-IT" sz="1600" dirty="0">
              <a:solidFill>
                <a:srgbClr val="454545"/>
              </a:solidFill>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3" name="Rettangolo 2">
            <a:extLst>
              <a:ext uri="{FF2B5EF4-FFF2-40B4-BE49-F238E27FC236}">
                <a16:creationId xmlns:a16="http://schemas.microsoft.com/office/drawing/2014/main" id="{53E43822-ACBB-40DA-9855-C6D204C996F3}"/>
              </a:ext>
            </a:extLst>
          </p:cNvPr>
          <p:cNvSpPr/>
          <p:nvPr/>
        </p:nvSpPr>
        <p:spPr>
          <a:xfrm>
            <a:off x="290113" y="4765379"/>
            <a:ext cx="8505167" cy="1323439"/>
          </a:xfrm>
          <a:prstGeom prst="rect">
            <a:avLst/>
          </a:prstGeom>
        </p:spPr>
        <p:txBody>
          <a:bodyPr wrap="square">
            <a:spAutoFit/>
          </a:bodyPr>
          <a:lstStyle/>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Tale voce è stata ritenuta significativa ai fini dell'attività di revisione in considerazione del suo ammontare e dalle caratteristiche dei processi e delle modalità di valutazione, che includono la stima di alcune componenti quali l’esistenza di indicatori di possibili perdite di valore, la determinazione dei flussi di cassa attesi e l’indicazione dei relativi tempi di recupero, il valore di realizzo delle garanzie correlate ai crediti.</a:t>
            </a:r>
            <a:endParaRPr lang="it-IT" sz="1600" dirty="0">
              <a:solidFill>
                <a:srgbClr val="454545"/>
              </a:solidFill>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B948E3A5-FB07-4067-887D-982B1E33A9E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4275758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32</a:t>
            </a:fld>
            <a:endParaRPr lang="en-GB"/>
          </a:p>
        </p:txBody>
      </p:sp>
      <p:sp>
        <p:nvSpPr>
          <p:cNvPr id="4" name="Rettangolo 3">
            <a:extLst>
              <a:ext uri="{FF2B5EF4-FFF2-40B4-BE49-F238E27FC236}">
                <a16:creationId xmlns:a16="http://schemas.microsoft.com/office/drawing/2014/main" id="{8C6A7BD2-0118-468E-808E-3069A8856551}"/>
              </a:ext>
            </a:extLst>
          </p:cNvPr>
          <p:cNvSpPr/>
          <p:nvPr/>
        </p:nvSpPr>
        <p:spPr>
          <a:xfrm>
            <a:off x="168764" y="804666"/>
            <a:ext cx="8806472" cy="5016758"/>
          </a:xfrm>
          <a:prstGeom prst="rect">
            <a:avLst/>
          </a:prstGeom>
        </p:spPr>
        <p:txBody>
          <a:bodyPr wrap="square">
            <a:spAutoFit/>
          </a:bodyPr>
          <a:lstStyle/>
          <a:p>
            <a:pPr>
              <a:spcAft>
                <a:spcPts val="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Procedure di revisione in risposta agli aspetti chiave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marL="48260" marR="69215">
              <a:spcBef>
                <a:spcPts val="5"/>
              </a:spcBef>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Le principali procedure di revisione effettuate in risposta all’aspetto chiave relativo alla valutazione dei crediti verso clientela hanno riguardato: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8260" marR="69215">
              <a:spcBef>
                <a:spcPts val="5"/>
              </a:spcBef>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l’analisi delle procedure e dei processi relativi alla voce in oggetto e verifiche dell’efficacia dei controlli a presidio di tali procedure e processi;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l’analisi dell’adeguatezza dell’ambiente informatico relativo agli applicativi informatici rilevanti ai fini del processo di valutazione dei crediti verso la clientela;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procedure di quadratura e di riconciliazione tra i dati presenti nei sistemi gestionali e le informazioni riportate in bilancio;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procedure di analisi comparativa ed analisi delle risultanze con le funzioni aziendali coinvolte;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dei criteri e delle modalità di valutazione dei crediti (analitiche e collettive) e verifica su base campionaria della ragionevolezza delle assunzioni e delle componenti utilizzate per la valutazione e delle relative risultanze;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verifiche su base campionaria della classificazione e della valutazione in bilancio secondo quanto previsto dagli IFRS adottati dall’Unione Europea e dai provvedimenti emanati in attuazione dell’articolo 43 del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136/2015 (Circolare 262 "Il bilancio bancario: schemi e regole di compilazione" e successive modifiche ed integrazioni).</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057CDC02-F0DF-4260-9073-F8DD597168C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500753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33</a:t>
            </a:fld>
            <a:endParaRPr lang="en-GB"/>
          </a:p>
        </p:txBody>
      </p:sp>
      <p:sp>
        <p:nvSpPr>
          <p:cNvPr id="2" name="Rettangolo 1">
            <a:extLst>
              <a:ext uri="{FF2B5EF4-FFF2-40B4-BE49-F238E27FC236}">
                <a16:creationId xmlns:a16="http://schemas.microsoft.com/office/drawing/2014/main" id="{8D242A48-37AA-4884-918C-631CA103EB89}"/>
              </a:ext>
            </a:extLst>
          </p:cNvPr>
          <p:cNvSpPr/>
          <p:nvPr/>
        </p:nvSpPr>
        <p:spPr>
          <a:xfrm>
            <a:off x="76200" y="986312"/>
            <a:ext cx="8915400" cy="3370153"/>
          </a:xfrm>
          <a:prstGeom prst="rect">
            <a:avLst/>
          </a:prstGeom>
        </p:spPr>
        <p:txBody>
          <a:bodyPr wrap="square">
            <a:spAutoFit/>
          </a:bodyPr>
          <a:lstStyle/>
          <a:p>
            <a:pPr>
              <a:spcAft>
                <a:spcPts val="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Aspetti chiave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marL="40640">
              <a:spcAft>
                <a:spcPts val="600"/>
              </a:spcAft>
            </a:pPr>
            <a:r>
              <a:rPr lang="it-IT" sz="1600" i="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PRIMA APPLICAZIONE DEL PRINCIPIO CONTABILE INTERNAZIONALE IFRS 9 “STRUMENTI FINANZIARI”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 partire dal 1 gennaio 2018, data di prima applicazione dell’IFRS 9 “Strumenti finanziari”, i valori patrimoniali presenti alla fine del precedente esercizio sono stati assoggettati a processi di riclassificazione e misurazione, previsti dal nuovo principio contabile, basate sulle modalità di gestione di tali attività finanziarie (Business Model) e sulle caratteristiche dei flussi di cassa contrattuali dello strumento finanziario; inoltre, per quanto riguarda la valutazione delle attività finanziarie diverse da quelle misurate al fair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value</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con contropartita a conto economico, alla definizione di una nuova metodologia di determinazione delle rettifiche di valore (impairment) secondo il modello delle perdite attese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expected</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credit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losses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957E7C1F-8EBD-475D-8F63-69F3967D3E8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094324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34</a:t>
            </a:fld>
            <a:endParaRPr lang="en-GB"/>
          </a:p>
        </p:txBody>
      </p:sp>
      <p:sp>
        <p:nvSpPr>
          <p:cNvPr id="3" name="Rettangolo 2">
            <a:extLst>
              <a:ext uri="{FF2B5EF4-FFF2-40B4-BE49-F238E27FC236}">
                <a16:creationId xmlns:a16="http://schemas.microsoft.com/office/drawing/2014/main" id="{53DAFD0D-E7A9-4777-B859-80C75136FE84}"/>
              </a:ext>
            </a:extLst>
          </p:cNvPr>
          <p:cNvSpPr/>
          <p:nvPr/>
        </p:nvSpPr>
        <p:spPr>
          <a:xfrm>
            <a:off x="381000" y="1219200"/>
            <a:ext cx="8610600" cy="2695610"/>
          </a:xfrm>
          <a:prstGeom prst="rect">
            <a:avLst/>
          </a:prstGeom>
        </p:spPr>
        <p:txBody>
          <a:bodyPr wrap="square">
            <a:spAutoFit/>
          </a:bodyPr>
          <a:lstStyle/>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Come previsto dal principio contabile internazionale IAS 8 e dalle disposizioni contenute nel 5° aggiornamento della Circolare Banca d’Italia 262/2005, la Società ha fornito l’informativa in merito agli effetti che l’applicazione di tale nuovo principio contabile ha comportato sul patrimonio netto, evidenziando un incremento delle riserve di valutazione per circa Euro … mila e la rilevazione di una riserva da FTA negativa per circa Euro …. mila, con un effetto complessivo netto, inclusivo dell’impatto fiscale, negativo per circa Euro …. mila.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Bef>
                <a:spcPts val="535"/>
              </a:spcBef>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Ai fini dell’attività di revisione, gli impatti della introduzione di tale nuovo principio contabile sono ritenuti significativi in considerazione delle complessità relative alla prima applicazione.</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376DB345-CA98-43DA-8AF4-591F61C055A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644965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35</a:t>
            </a:fld>
            <a:endParaRPr lang="en-GB"/>
          </a:p>
        </p:txBody>
      </p:sp>
      <p:sp>
        <p:nvSpPr>
          <p:cNvPr id="2" name="Rettangolo 1">
            <a:extLst>
              <a:ext uri="{FF2B5EF4-FFF2-40B4-BE49-F238E27FC236}">
                <a16:creationId xmlns:a16="http://schemas.microsoft.com/office/drawing/2014/main" id="{65822C88-BEF9-4FD1-AD56-AD3B6140E123}"/>
              </a:ext>
            </a:extLst>
          </p:cNvPr>
          <p:cNvSpPr/>
          <p:nvPr/>
        </p:nvSpPr>
        <p:spPr>
          <a:xfrm>
            <a:off x="168764" y="910073"/>
            <a:ext cx="8594236" cy="2062103"/>
          </a:xfrm>
          <a:prstGeom prst="rect">
            <a:avLst/>
          </a:prstGeom>
        </p:spPr>
        <p:txBody>
          <a:bodyPr wrap="square">
            <a:spAutoFit/>
          </a:bodyPr>
          <a:lstStyle/>
          <a:p>
            <a:pPr>
              <a:spcAft>
                <a:spcPts val="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Procedure di revisione in risposta agli aspetti chiave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Le principali procedure di revisione effettuate in risposta agli aspetti chiave relativi all’applicazione dell’IFRS 9 hanno riguardato: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delle procedure e dei processi relativi alla classificazione e alla misurazione delle attività finanziarie, con particolare riferimento alla definizione dei business model per la gestione degli strumenti finanziari e alle policy relative all’esame delle caratteristiche dei flussi di cassa degli strumenti finanziari (SPPI test);</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4" name="Rettangolo 3">
            <a:extLst>
              <a:ext uri="{FF2B5EF4-FFF2-40B4-BE49-F238E27FC236}">
                <a16:creationId xmlns:a16="http://schemas.microsoft.com/office/drawing/2014/main" id="{3D364C63-41FD-49FB-8516-45FC637EC4BE}"/>
              </a:ext>
            </a:extLst>
          </p:cNvPr>
          <p:cNvSpPr/>
          <p:nvPr/>
        </p:nvSpPr>
        <p:spPr>
          <a:xfrm>
            <a:off x="168764" y="3170115"/>
            <a:ext cx="8806472" cy="3046988"/>
          </a:xfrm>
          <a:prstGeom prst="rect">
            <a:avLst/>
          </a:prstGeom>
        </p:spPr>
        <p:txBody>
          <a:bodyPr wrap="square">
            <a:spAutoFit/>
          </a:bodyPr>
          <a:lstStyle/>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delle procedure e dei processi relativi al modello di impairment dei crediti, con particolare riferimento alla comprensione dei criteri di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staging</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e alla determinazione del significativo incremento del rischio di credito per il passaggio da stage 1 a stage 2 e alla comprensione dei modelli utilizzati per la misurazione delle perdite attese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Expected</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credit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losses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o “ECL”) e metodologie per la definizione dei parametri del modello di impairment (PD, LGD, EAD);</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delle procedure di quadratura e di verifica dei dati riportati nei prospetti di riconciliazione tra i dati di chiusura al 31 dicembre …. dell’ultimo bilancio approvato ed i dati di apertura al 1° gennaio 2018 del primo bilancio redatto in base all’IFRS 9;</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delle procedure di quadratura tra i dati presenti nei sistemi gestionali e le informazioni riportate nei prospetti di riconciliazione;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marR="69215" lvl="0" indent="-342900">
              <a:spcBef>
                <a:spcPts val="5"/>
              </a:spcBef>
              <a:spcAft>
                <a:spcPts val="0"/>
              </a:spcAft>
              <a:buClr>
                <a:srgbClr val="404040"/>
              </a:buClr>
              <a:buFont typeface="Trebuchet MS" panose="020B0603020202020204" pitchFamily="34" charset="0"/>
              <a:buChar char="-"/>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Analisi dell’adeguatezza dell’informativa fornita in nota integrativa.</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44EFB842-EDEC-498A-9D1F-0C0B4916AE1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073390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36</a:t>
            </a:fld>
            <a:endParaRPr lang="en-GB"/>
          </a:p>
        </p:txBody>
      </p:sp>
      <p:sp>
        <p:nvSpPr>
          <p:cNvPr id="3" name="Rettangolo 2">
            <a:extLst>
              <a:ext uri="{FF2B5EF4-FFF2-40B4-BE49-F238E27FC236}">
                <a16:creationId xmlns:a16="http://schemas.microsoft.com/office/drawing/2014/main" id="{D3587079-4929-4F69-B26D-7BD1C816C272}"/>
              </a:ext>
            </a:extLst>
          </p:cNvPr>
          <p:cNvSpPr/>
          <p:nvPr/>
        </p:nvSpPr>
        <p:spPr>
          <a:xfrm>
            <a:off x="574494" y="878524"/>
            <a:ext cx="8213236" cy="5078313"/>
          </a:xfrm>
          <a:prstGeom prst="rect">
            <a:avLst/>
          </a:prstGeom>
        </p:spPr>
        <p:txBody>
          <a:bodyPr wrap="square">
            <a:spAutoFit/>
          </a:bodyPr>
          <a:lstStyle/>
          <a:p>
            <a:pPr marL="40640">
              <a:spcBef>
                <a:spcPts val="300"/>
              </a:spcBef>
              <a:spcAft>
                <a:spcPts val="60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Responsabilità degli amministratori e del collegio sindacale per il bilancio d’esercizio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Gli amministratori sono responsabili per la redazione del bilancio d’esercizio che fornisca una rappresentazione veritiera e corretta in conformità agli International Financial Reporting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Standards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adottati dall’Unione Europea, nonché ai provvedimenti emanati in attuazione dell’art.43 del D.Lgs.136/15 e, nei termini previsti dalla legge, per quella parte del controllo interno dagli stessi ritenuta necessaria per consentire la redazione di un bilancio che non contenga errori significativi dovuti a frodi o a comportamenti o eventi non intenzionali.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Gli amministratori sono responsabili per la valutazione della capacità della Società di continuare ad operare come un’entità in funzionamento e, nella redazione del bilancio d’esercizio, per l’appropriatezza dell’utilizzo del presupposto della continuità aziendale, nonché per una adeguata informativa in materia.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Gli amministratori utilizzano il presupposto della continuità aziendale nella redazione del bilancio d’esercizio a meno che abbiano valutato che sussistono le condizioni per la liquidazione della Società o per l’interruzione dell’attività o non abbiano alternative realistiche a tali scelte.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Il collegio sindacale ha la responsabilità della vigilanza, nei termini previsti dalla legge, sul processo di predisposizione dell’informativa finanziaria della Società.</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9D7E410D-9CF0-459D-97B7-F348BA36056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3778736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37</a:t>
            </a:fld>
            <a:endParaRPr lang="en-GB"/>
          </a:p>
        </p:txBody>
      </p:sp>
      <p:sp>
        <p:nvSpPr>
          <p:cNvPr id="2" name="Rettangolo 1">
            <a:extLst>
              <a:ext uri="{FF2B5EF4-FFF2-40B4-BE49-F238E27FC236}">
                <a16:creationId xmlns:a16="http://schemas.microsoft.com/office/drawing/2014/main" id="{BD38F850-DD17-4240-9499-E259127E82E6}"/>
              </a:ext>
            </a:extLst>
          </p:cNvPr>
          <p:cNvSpPr/>
          <p:nvPr/>
        </p:nvSpPr>
        <p:spPr>
          <a:xfrm>
            <a:off x="168764" y="990600"/>
            <a:ext cx="8975236" cy="3862596"/>
          </a:xfrm>
          <a:prstGeom prst="rect">
            <a:avLst/>
          </a:prstGeom>
        </p:spPr>
        <p:txBody>
          <a:bodyPr wrap="square">
            <a:spAutoFit/>
          </a:bodyPr>
          <a:lstStyle/>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Responsabilità della società di revisione per la revisione contabile del bilancio d’esercizio</a:t>
            </a: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I nostri obiettivi sono l’acquisizione di una ragionevole sicurezza che il bilancio d’esercizio nel suo complesso non contenga errori significativi, dovuti a frodi o a comportamenti o eventi non intenzionali, e l’emissione di una relazione di revisione che includa il nostro giudizio. Per ragionevole sicurezza si intende un livello elevato di sicurezza che, tuttavia, non fornisce la garanzia che una revisione contabile svolta in conformità ai principi di revisione internazionali (ISA Italia) individui sempre un errore significativo, qualora esistente. Gli errori possono derivare da frodi o da comportamenti o eventi non intenzionali e sono considerati significativi qualora ci si possa ragionevolmente attendere che essi, singolarmente o nel loro insieme, siano in grado di influenzare le decisioni economiche degli utilizzatori prese sulla base del bilancio d’esercizio.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640">
              <a:spcAft>
                <a:spcPts val="60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Nell’ambito della revisione contabile svolta in conformità ai principi di revisione internazionali (ISA Italia), abbiamo esercitato il giudizio professionale e abbiamo mantenuto lo scetticismo professionale per tutta la durata della revisione contabile. Inoltre:</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F9E92287-9DD8-41C2-B989-EA930A02E4D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685979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38</a:t>
            </a:fld>
            <a:endParaRPr lang="en-GB"/>
          </a:p>
        </p:txBody>
      </p:sp>
      <p:sp>
        <p:nvSpPr>
          <p:cNvPr id="3" name="Rettangolo 2">
            <a:extLst>
              <a:ext uri="{FF2B5EF4-FFF2-40B4-BE49-F238E27FC236}">
                <a16:creationId xmlns:a16="http://schemas.microsoft.com/office/drawing/2014/main" id="{EA921F1D-D61D-477E-A423-83870FDA947E}"/>
              </a:ext>
            </a:extLst>
          </p:cNvPr>
          <p:cNvSpPr/>
          <p:nvPr/>
        </p:nvSpPr>
        <p:spPr>
          <a:xfrm>
            <a:off x="168764" y="990600"/>
            <a:ext cx="8899035" cy="3539430"/>
          </a:xfrm>
          <a:prstGeom prst="rect">
            <a:avLst/>
          </a:prstGeom>
        </p:spPr>
        <p:txBody>
          <a:bodyPr wrap="square">
            <a:spAutoFit/>
          </a:bodyPr>
          <a:lstStyle/>
          <a:p>
            <a:pPr marL="342900" lvl="0" indent="-342900">
              <a:spcAft>
                <a:spcPts val="0"/>
              </a:spcAft>
              <a:buClr>
                <a:srgbClr val="FF0000"/>
              </a:buClr>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identificato e valutato i rischi di errori significativi nel bilancio d’esercizio, dovuti a frodi o a comportamenti o eventi non intenzionali; abbiamo definito e svolto procedure di revisione in risposta a tali rischi; abbiamo acquisito elementi probativi sufficienti ed appropriati su cui basare il nostro giudizio. Il rischio di non individuare un errore significativo dovuto a frodi è più elevato rispetto al rischio di non individuare un errore significativo derivante da comportamenti o eventi non intenzionali, poiché la frode può implicare l’esistenza di collusioni, falsificazioni, omissioni intenzionali, rappresentazioni fuorvianti o forzature del controllo interno;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57200">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lvl="0" indent="-342900">
              <a:spcAft>
                <a:spcPts val="0"/>
              </a:spcAft>
              <a:buClr>
                <a:srgbClr val="FF0000"/>
              </a:buClr>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acquisito una comprensione del controllo interno rilevante ai fini della revisione contabile allo scopo di definire procedure di revisione appropriate nelle circostanze e non per esprimere un giudizio sull’efficacia del controllo interno della Società;</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lvl="0" indent="-342900">
              <a:spcAft>
                <a:spcPts val="0"/>
              </a:spcAft>
              <a:buClr>
                <a:srgbClr val="FF0000"/>
              </a:buClr>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valutato l'appropriatezza dei principi contabili utilizzati nonché la ragionevolezza delle stime contabili effettuate dagli amministratori, inclusa la relativa informativa;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9DD5B33A-05A2-4628-B296-31F3D1878F2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3694880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39</a:t>
            </a:fld>
            <a:endParaRPr lang="en-GB"/>
          </a:p>
        </p:txBody>
      </p:sp>
      <p:sp>
        <p:nvSpPr>
          <p:cNvPr id="2" name="Rettangolo 1">
            <a:extLst>
              <a:ext uri="{FF2B5EF4-FFF2-40B4-BE49-F238E27FC236}">
                <a16:creationId xmlns:a16="http://schemas.microsoft.com/office/drawing/2014/main" id="{B296C8C3-A5DB-4948-B464-2BE190ED004D}"/>
              </a:ext>
            </a:extLst>
          </p:cNvPr>
          <p:cNvSpPr/>
          <p:nvPr/>
        </p:nvSpPr>
        <p:spPr>
          <a:xfrm>
            <a:off x="168764" y="1295400"/>
            <a:ext cx="8899036" cy="3539430"/>
          </a:xfrm>
          <a:prstGeom prst="rect">
            <a:avLst/>
          </a:prstGeom>
        </p:spPr>
        <p:txBody>
          <a:bodyPr wrap="square">
            <a:spAutoFit/>
          </a:bodyPr>
          <a:lstStyle/>
          <a:p>
            <a:pPr marL="342900" lvl="0" indent="-342900">
              <a:spcAft>
                <a:spcPts val="0"/>
              </a:spcAft>
              <a:buClr>
                <a:srgbClr val="FF0000"/>
              </a:buClr>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siamo giunti ad una conclusione sull'appropriatezza dell'utilizzo da parte degli amministratori del presupposto della continuità aziendale e, in base agli elementi probativi acquisiti, sull’eventuale esistenza di una incertezza significativa riguardo a eventi o circostanze che possono far sorgere dubbi significativi sulla capacità della Società di continuare ad operare come un’entità in funzionamento. In presenza di un'incertezza significativa, siamo tenuti a richiamare l'attenzione nella relazione di revisione sulla relativa informativa di bilancio ovvero, qualora tale informativa sia inadeguata, a riflettere tale circostanza nella formulazione del nostro giudizio. Le nostre conclusioni sono basate sugli elementi probativi acquisiti fino alla data della presente relazione. Tuttavia, eventi o circostanze successivi possono comportare che la Società cessi di operare come un’entità in funzionamento;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342900" lvl="0" indent="-342900">
              <a:spcAft>
                <a:spcPts val="0"/>
              </a:spcAft>
              <a:buClr>
                <a:srgbClr val="FF0000"/>
              </a:buClr>
              <a:buFont typeface="Wingdings" panose="05000000000000000000" pitchFamily="2" charset="2"/>
              <a:buChar char=""/>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valutato la presentazione, la struttura e il contenuto del bilancio d’esercizio nel suo complesso, inclusa l'informativa, e se il bilancio d’esercizio rappresenti le operazioni e gli eventi sottostanti in modo da fornire una corretta rappresentazione.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E06A4CEA-BFFB-4722-B2A0-F5B0C12F36B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728675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sp>
        <p:nvSpPr>
          <p:cNvPr id="8" name="Titolo 3">
            <a:extLst>
              <a:ext uri="{FF2B5EF4-FFF2-40B4-BE49-F238E27FC236}">
                <a16:creationId xmlns:a16="http://schemas.microsoft.com/office/drawing/2014/main" id="{C6217FA1-622D-43D8-B4CC-482B52368C8C}"/>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2" name="Rettangolo 1">
            <a:extLst>
              <a:ext uri="{FF2B5EF4-FFF2-40B4-BE49-F238E27FC236}">
                <a16:creationId xmlns:a16="http://schemas.microsoft.com/office/drawing/2014/main" id="{AD80356E-1E04-4A36-87A9-19EE6291AC84}"/>
              </a:ext>
            </a:extLst>
          </p:cNvPr>
          <p:cNvSpPr/>
          <p:nvPr/>
        </p:nvSpPr>
        <p:spPr>
          <a:xfrm>
            <a:off x="238976" y="1447800"/>
            <a:ext cx="740331" cy="369332"/>
          </a:xfrm>
          <a:prstGeom prst="rect">
            <a:avLst/>
          </a:prstGeom>
        </p:spPr>
        <p:txBody>
          <a:bodyPr wrap="none">
            <a:spAutoFit/>
          </a:bodyPr>
          <a:lstStyle/>
          <a:p>
            <a:r>
              <a:rPr lang="it-IT" altLang="it-IT" dirty="0"/>
              <a:t>Titolo</a:t>
            </a:r>
          </a:p>
        </p:txBody>
      </p:sp>
      <p:sp>
        <p:nvSpPr>
          <p:cNvPr id="3" name="Rettangolo 2">
            <a:extLst>
              <a:ext uri="{FF2B5EF4-FFF2-40B4-BE49-F238E27FC236}">
                <a16:creationId xmlns:a16="http://schemas.microsoft.com/office/drawing/2014/main" id="{8DF2A9A1-F16D-4C42-A7DF-79F3BACC00AD}"/>
              </a:ext>
            </a:extLst>
          </p:cNvPr>
          <p:cNvSpPr/>
          <p:nvPr/>
        </p:nvSpPr>
        <p:spPr>
          <a:xfrm>
            <a:off x="249974" y="2080001"/>
            <a:ext cx="3185487" cy="369332"/>
          </a:xfrm>
          <a:prstGeom prst="rect">
            <a:avLst/>
          </a:prstGeom>
        </p:spPr>
        <p:txBody>
          <a:bodyPr wrap="none">
            <a:spAutoFit/>
          </a:bodyPr>
          <a:lstStyle/>
          <a:p>
            <a:r>
              <a:rPr lang="it-IT" altLang="it-IT" dirty="0"/>
              <a:t>Cooperative solo legge 59/92</a:t>
            </a:r>
          </a:p>
        </p:txBody>
      </p:sp>
      <p:sp>
        <p:nvSpPr>
          <p:cNvPr id="9" name="Rettangolo arrotondato 1">
            <a:extLst>
              <a:ext uri="{FF2B5EF4-FFF2-40B4-BE49-F238E27FC236}">
                <a16:creationId xmlns:a16="http://schemas.microsoft.com/office/drawing/2014/main" id="{A0753907-8CDF-4934-83CE-802AFB4BF410}"/>
              </a:ext>
            </a:extLst>
          </p:cNvPr>
          <p:cNvSpPr/>
          <p:nvPr/>
        </p:nvSpPr>
        <p:spPr>
          <a:xfrm>
            <a:off x="147484" y="2596160"/>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 ai sensi dell’ art.15 della Legge 31 gennaio 1992, n.59</a:t>
            </a:r>
          </a:p>
        </p:txBody>
      </p:sp>
      <p:sp>
        <p:nvSpPr>
          <p:cNvPr id="4" name="Rettangolo 3">
            <a:extLst>
              <a:ext uri="{FF2B5EF4-FFF2-40B4-BE49-F238E27FC236}">
                <a16:creationId xmlns:a16="http://schemas.microsoft.com/office/drawing/2014/main" id="{BD5E3AF9-D292-4E8E-831D-3B93005B3647}"/>
              </a:ext>
            </a:extLst>
          </p:cNvPr>
          <p:cNvSpPr/>
          <p:nvPr/>
        </p:nvSpPr>
        <p:spPr>
          <a:xfrm>
            <a:off x="249974" y="3509674"/>
            <a:ext cx="4572000" cy="646331"/>
          </a:xfrm>
          <a:prstGeom prst="rect">
            <a:avLst/>
          </a:prstGeom>
        </p:spPr>
        <p:txBody>
          <a:bodyPr>
            <a:spAutoFit/>
          </a:bodyPr>
          <a:lstStyle/>
          <a:p>
            <a:r>
              <a:rPr lang="it-IT" altLang="it-IT" dirty="0"/>
              <a:t>Cooperative legge 59/92 e </a:t>
            </a:r>
            <a:r>
              <a:rPr lang="it-IT" altLang="it-IT" dirty="0" err="1"/>
              <a:t>D.Lgs.</a:t>
            </a:r>
            <a:r>
              <a:rPr lang="it-IT" altLang="it-IT" dirty="0"/>
              <a:t> 39/10</a:t>
            </a:r>
          </a:p>
          <a:p>
            <a:endParaRPr lang="it-IT" altLang="it-IT" dirty="0">
              <a:solidFill>
                <a:srgbClr val="404040"/>
              </a:solidFill>
            </a:endParaRPr>
          </a:p>
        </p:txBody>
      </p:sp>
      <p:sp>
        <p:nvSpPr>
          <p:cNvPr id="10" name="Rettangolo arrotondato 6">
            <a:extLst>
              <a:ext uri="{FF2B5EF4-FFF2-40B4-BE49-F238E27FC236}">
                <a16:creationId xmlns:a16="http://schemas.microsoft.com/office/drawing/2014/main" id="{DC697AE9-9AAF-4C08-8797-2662DE2EA07E}"/>
              </a:ext>
            </a:extLst>
          </p:cNvPr>
          <p:cNvSpPr/>
          <p:nvPr/>
        </p:nvSpPr>
        <p:spPr>
          <a:xfrm>
            <a:off x="150824" y="4053562"/>
            <a:ext cx="8640917" cy="752167"/>
          </a:xfrm>
          <a:prstGeom prst="roundRect">
            <a:avLst/>
          </a:prstGeom>
          <a:ln/>
        </p:spPr>
        <p:style>
          <a:lnRef idx="2">
            <a:schemeClr val="accent1"/>
          </a:lnRef>
          <a:fillRef idx="1">
            <a:schemeClr val="lt1"/>
          </a:fillRef>
          <a:effectRef idx="0">
            <a:schemeClr val="accent1"/>
          </a:effectRef>
          <a:fontRef idx="minor">
            <a:schemeClr val="dk1"/>
          </a:fontRef>
        </p:style>
        <p:txBody>
          <a:bodyPr lIns="72000" tIns="72000" rIns="72000" bIns="72000" rtlCol="0" anchor="ctr"/>
          <a:lstStyle/>
          <a:p>
            <a:r>
              <a:rPr lang="it-IT" sz="1600" dirty="0">
                <a:solidFill>
                  <a:srgbClr val="404040"/>
                </a:solidFill>
              </a:rPr>
              <a:t>Relazione della società di revisione indipendente ai sensi dell’art. 14 del </a:t>
            </a:r>
            <a:r>
              <a:rPr lang="it-IT" sz="1600" dirty="0" err="1">
                <a:solidFill>
                  <a:srgbClr val="404040"/>
                </a:solidFill>
              </a:rPr>
              <a:t>D.Lgs.</a:t>
            </a:r>
            <a:r>
              <a:rPr lang="it-IT" sz="1600" dirty="0">
                <a:solidFill>
                  <a:srgbClr val="404040"/>
                </a:solidFill>
              </a:rPr>
              <a:t> 27 gennaio 2010, n. 39 e dell’art. 15 della Legge 31 gennaio 1992, n.59</a:t>
            </a:r>
          </a:p>
        </p:txBody>
      </p:sp>
      <p:pic>
        <p:nvPicPr>
          <p:cNvPr id="11" name="Picture 10">
            <a:extLst>
              <a:ext uri="{FF2B5EF4-FFF2-40B4-BE49-F238E27FC236}">
                <a16:creationId xmlns:a16="http://schemas.microsoft.com/office/drawing/2014/main" id="{B573593B-8F0C-4749-9CCA-B32153ADEED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3903198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40</a:t>
            </a:fld>
            <a:endParaRPr lang="en-GB"/>
          </a:p>
        </p:txBody>
      </p:sp>
      <p:sp>
        <p:nvSpPr>
          <p:cNvPr id="3" name="Rettangolo 2">
            <a:extLst>
              <a:ext uri="{FF2B5EF4-FFF2-40B4-BE49-F238E27FC236}">
                <a16:creationId xmlns:a16="http://schemas.microsoft.com/office/drawing/2014/main" id="{B6CAA5D6-8B1B-4970-B8BA-617C33D49FEB}"/>
              </a:ext>
            </a:extLst>
          </p:cNvPr>
          <p:cNvSpPr/>
          <p:nvPr/>
        </p:nvSpPr>
        <p:spPr>
          <a:xfrm>
            <a:off x="168764" y="1066800"/>
            <a:ext cx="8806472" cy="3293209"/>
          </a:xfrm>
          <a:prstGeom prst="rect">
            <a:avLst/>
          </a:prstGeom>
        </p:spPr>
        <p:txBody>
          <a:bodyPr wrap="square">
            <a:spAutoFit/>
          </a:bodyPr>
          <a:lstStyle/>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comunicato ai responsabili delle attività di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governance</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identificati ad un livello appropriato come richiesto dagli ISA Italia, tra gli altri aspetti, la portata e la tempistica pianificate per la revisione contabile e i risultati significativi emersi, incluse le eventuali carenze significative nel controllo interno identificate nel corso della revisione contabile.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fornito ai responsabili delle attività di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governance</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anche una dichiarazione sul fatto che abbiamo rispettato le norme e i principi in materia di etica e di indipendenza applicabili nell’ordinamento italiano e abbiamo comunicato loro ogni situazione che possa ragionevolmente avere un effetto sulla nostra indipendenza e, ove applicabile, le relative misure di salvaguardia.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Tra gli aspetti comunicati ai responsabili delle attività di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governance</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abbiamo identificato quelli che sono stati più rilevanti nell’ambito della revisione contabile del bilancio dell'esercizio in esame, che hanno costituito quindi gli aspetti chiave della revisione. Abbiamo descritto tali aspetti nella relazione di revisione.</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B197D6B0-EFF8-4790-A90C-4272878E893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9651587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41</a:t>
            </a:fld>
            <a:endParaRPr lang="en-GB"/>
          </a:p>
        </p:txBody>
      </p:sp>
      <p:sp>
        <p:nvSpPr>
          <p:cNvPr id="2" name="Rettangolo 1">
            <a:extLst>
              <a:ext uri="{FF2B5EF4-FFF2-40B4-BE49-F238E27FC236}">
                <a16:creationId xmlns:a16="http://schemas.microsoft.com/office/drawing/2014/main" id="{3BBA2303-116C-42E1-9492-0D0B63ECDE11}"/>
              </a:ext>
            </a:extLst>
          </p:cNvPr>
          <p:cNvSpPr/>
          <p:nvPr/>
        </p:nvSpPr>
        <p:spPr>
          <a:xfrm>
            <a:off x="168764" y="842229"/>
            <a:ext cx="8822836" cy="3046988"/>
          </a:xfrm>
          <a:prstGeom prst="rect">
            <a:avLst/>
          </a:prstGeom>
        </p:spPr>
        <p:txBody>
          <a:bodyPr wrap="square">
            <a:spAutoFit/>
          </a:bodyPr>
          <a:lstStyle/>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Altre informazioni comunicate ai sensi dell’art. 10 del Regolamento (UE) 537/2014</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b="1"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L’assemblea degli azionisti della Banca XXX ci ha conferito in data … l’incarico di revisione legale del bilancio d’esercizio della Società per gli esercizi dal 31 dicembre …. al 31 dicembre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Dichiariamo che non sono stati prestati servizi diversi dalla revisione contabile vietati ai sensi dell’art. 5, par. 1, del Regolamento (UE) 537/2014 e che siamo rimasti indipendenti rispetto alla Società nell’esecuzione della revisione legale.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Confermiamo che il giudizio sul bilancio d’esercizio espresso nella presente relazione è in linea con quanto indicato nella relazione aggiuntiva destinata al collegio sindacale, nella sua funzione di Comitato per il controllo interno e la revisione legale, predisposta ai sensi dell’art. 11 del citato Regolamento</a:t>
            </a:r>
            <a:r>
              <a:rPr lang="it-IT" sz="1600" dirty="0">
                <a:latin typeface="Trebuchet MS" panose="020B0603020202020204" pitchFamily="34" charset="0"/>
                <a:ea typeface="Trebuchet MS" panose="020B0603020202020204" pitchFamily="34" charset="0"/>
                <a:cs typeface="Trebuchet MS" panose="020B0603020202020204" pitchFamily="34" charset="0"/>
              </a:rPr>
              <a:t>.</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sp>
        <p:nvSpPr>
          <p:cNvPr id="4" name="Rettangolo 3">
            <a:extLst>
              <a:ext uri="{FF2B5EF4-FFF2-40B4-BE49-F238E27FC236}">
                <a16:creationId xmlns:a16="http://schemas.microsoft.com/office/drawing/2014/main" id="{2D3149FF-8BF6-4E34-88A1-374F2CA6AFEC}"/>
              </a:ext>
            </a:extLst>
          </p:cNvPr>
          <p:cNvSpPr/>
          <p:nvPr/>
        </p:nvSpPr>
        <p:spPr>
          <a:xfrm>
            <a:off x="168764" y="4261519"/>
            <a:ext cx="8763000" cy="1815882"/>
          </a:xfrm>
          <a:prstGeom prst="rect">
            <a:avLst/>
          </a:prstGeom>
        </p:spPr>
        <p:txBody>
          <a:bodyPr wrap="square">
            <a:spAutoFit/>
          </a:bodyPr>
          <a:lstStyle/>
          <a:p>
            <a:pPr>
              <a:spcAft>
                <a:spcPts val="0"/>
              </a:spcAft>
            </a:pPr>
            <a:r>
              <a:rPr lang="it-IT" sz="1600" b="1"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Relazione su altre disposizioni di legge e regolamentari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a:spcAft>
                <a:spcPts val="0"/>
              </a:spcAft>
            </a:pP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Giudizio ai sensi dell’art.14, comma 2, lettera e), del </a:t>
            </a:r>
            <a:r>
              <a:rPr lang="it-IT" sz="1600" dirty="0" err="1">
                <a:solidFill>
                  <a:srgbClr val="404040"/>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dirty="0">
                <a:solidFill>
                  <a:srgbClr val="404040"/>
                </a:solidFill>
                <a:latin typeface="Trebuchet MS" panose="020B0603020202020204" pitchFamily="34" charset="0"/>
                <a:ea typeface="Trebuchet MS" panose="020B0603020202020204" pitchFamily="34" charset="0"/>
                <a:cs typeface="Trebuchet MS" panose="020B0603020202020204" pitchFamily="34" charset="0"/>
              </a:rPr>
              <a:t> 39/10</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latin typeface="Trebuchet MS" panose="020B0603020202020204" pitchFamily="34" charset="0"/>
                <a:ea typeface="Trebuchet MS" panose="020B0603020202020204" pitchFamily="34" charset="0"/>
                <a:cs typeface="Trebuchet MS" panose="020B0603020202020204" pitchFamily="34" charset="0"/>
              </a:rPr>
              <a:t> </a:t>
            </a: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Gli amministratori della Banca XXX sono responsabili per la predisposizione della relazione sulla gestione della Banca XXX al 31 dicembre 2018, incluse la loro coerenza con il relativo bilancio d’esercizio e la loro conformità alle norme di legge.</a:t>
            </a:r>
            <a:endParaRPr lang="it-IT" sz="16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F32BF520-11FF-4744-B761-E76ACFEF9B9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8017177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42</a:t>
            </a:fld>
            <a:endParaRPr lang="en-GB"/>
          </a:p>
        </p:txBody>
      </p:sp>
      <p:sp>
        <p:nvSpPr>
          <p:cNvPr id="3" name="Rettangolo 2">
            <a:extLst>
              <a:ext uri="{FF2B5EF4-FFF2-40B4-BE49-F238E27FC236}">
                <a16:creationId xmlns:a16="http://schemas.microsoft.com/office/drawing/2014/main" id="{565BEEDD-8485-415E-A75F-9468A8747A9A}"/>
              </a:ext>
            </a:extLst>
          </p:cNvPr>
          <p:cNvSpPr/>
          <p:nvPr/>
        </p:nvSpPr>
        <p:spPr>
          <a:xfrm>
            <a:off x="168764" y="971628"/>
            <a:ext cx="8975236" cy="4434612"/>
          </a:xfrm>
          <a:prstGeom prst="rect">
            <a:avLst/>
          </a:prstGeom>
        </p:spPr>
        <p:txBody>
          <a:bodyPr wrap="square">
            <a:spAutoFit/>
          </a:bodyPr>
          <a:lstStyle/>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Abbiamo svolto le procedure indicate nel principio di revisione (SA Italia) n. 720B al fine di esprimere un giudizio sulla coerenza della relazione sulla gestione con il bilancio d’esercizio della Banca XXX al 31 dicembre ……. e sulla conformità delle stesse alle norme di legge, nonché di rilasciare una dichiarazione su eventuali errori significativi.</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A nostro giudizio, la relazione sulla gestione è coerente con il bilancio d’esercizio della Banca XXX al 31 dicembre 2018 ed è redatta in conformità alle norme di legge.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Con riferimento alla dichiarazione di cui all’art. 14, co. 2, lettera e), del </a:t>
            </a:r>
            <a:r>
              <a:rPr lang="it-IT" sz="1600" dirty="0" err="1">
                <a:solidFill>
                  <a:srgbClr val="454545"/>
                </a:solidFill>
                <a:latin typeface="Trebuchet MS" panose="020B0603020202020204" pitchFamily="34" charset="0"/>
                <a:ea typeface="Trebuchet MS" panose="020B0603020202020204" pitchFamily="34" charset="0"/>
                <a:cs typeface="Trebuchet MS" panose="020B0603020202020204" pitchFamily="34" charset="0"/>
              </a:rPr>
              <a:t>D.Lgs.</a:t>
            </a: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39/10, rilasciata sulla base delle conoscenze e della comprensione dell’impresa e del relativo contesto acquisite nel corso dell’attività di revisione, non abbiamo nulla da riportare.</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Lì,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46220" indent="449580">
              <a:lnSpc>
                <a:spcPct val="115000"/>
              </a:lnSpc>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YYY Spa</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046220" indent="449580">
              <a:lnSpc>
                <a:spcPct val="115000"/>
              </a:lnSpc>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marL="4495800">
              <a:lnSpc>
                <a:spcPct val="115000"/>
              </a:lnSpc>
              <a:spcAft>
                <a:spcPts val="0"/>
              </a:spcAft>
            </a:pPr>
            <a:r>
              <a:rPr lang="it-IT" sz="1600" dirty="0">
                <a:solidFill>
                  <a:srgbClr val="454545"/>
                </a:solidFill>
                <a:latin typeface="Trebuchet MS" panose="020B0603020202020204" pitchFamily="34" charset="0"/>
                <a:ea typeface="Trebuchet MS" panose="020B0603020202020204" pitchFamily="34" charset="0"/>
                <a:cs typeface="Trebuchet MS" panose="020B0603020202020204" pitchFamily="34" charset="0"/>
              </a:rPr>
              <a:t>  		  Socio</a:t>
            </a:r>
            <a:endParaRPr lang="it-IT" sz="1600" dirty="0">
              <a:latin typeface="Trebuchet MS" panose="020B0603020202020204" pitchFamily="34" charset="0"/>
              <a:ea typeface="Trebuchet MS" panose="020B0603020202020204" pitchFamily="34" charset="0"/>
              <a:cs typeface="Trebuchet MS" panose="020B0603020202020204" pitchFamily="34" charset="0"/>
            </a:endParaRPr>
          </a:p>
          <a:p>
            <a:pPr>
              <a:lnSpc>
                <a:spcPct val="115000"/>
              </a:lnSpc>
              <a:spcAft>
                <a:spcPts val="0"/>
              </a:spcAft>
            </a:pPr>
            <a:r>
              <a:rPr lang="it-IT" dirty="0">
                <a:latin typeface="Trebuchet MS" panose="020B0603020202020204" pitchFamily="34" charset="0"/>
                <a:ea typeface="Trebuchet MS" panose="020B0603020202020204" pitchFamily="34" charset="0"/>
                <a:cs typeface="Trebuchet MS" panose="020B0603020202020204" pitchFamily="34" charset="0"/>
              </a:rPr>
              <a:t> </a:t>
            </a:r>
            <a:endParaRPr lang="it-IT" sz="2400" dirty="0">
              <a:effectLst/>
              <a:latin typeface="Trebuchet MS" panose="020B0603020202020204" pitchFamily="34" charset="0"/>
              <a:ea typeface="Trebuchet MS" panose="020B0603020202020204" pitchFamily="34" charset="0"/>
              <a:cs typeface="Trebuchet MS" panose="020B0603020202020204" pitchFamily="34" charset="0"/>
            </a:endParaRPr>
          </a:p>
        </p:txBody>
      </p:sp>
      <p:pic>
        <p:nvPicPr>
          <p:cNvPr id="7" name="Picture 6">
            <a:extLst>
              <a:ext uri="{FF2B5EF4-FFF2-40B4-BE49-F238E27FC236}">
                <a16:creationId xmlns:a16="http://schemas.microsoft.com/office/drawing/2014/main" id="{BD4A1AB5-266C-4F7C-B7DB-6CF8DE2CDF5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212693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a:p>
        </p:txBody>
      </p:sp>
      <p:sp>
        <p:nvSpPr>
          <p:cNvPr id="7" name="Titolo 3">
            <a:extLst>
              <a:ext uri="{FF2B5EF4-FFF2-40B4-BE49-F238E27FC236}">
                <a16:creationId xmlns:a16="http://schemas.microsoft.com/office/drawing/2014/main" id="{F4A46F20-FCEB-4631-A819-7C85ECD767B0}"/>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23A4DB3A-441A-4C6F-8637-8D721887E2E0}"/>
              </a:ext>
            </a:extLst>
          </p:cNvPr>
          <p:cNvSpPr txBox="1">
            <a:spLocks/>
          </p:cNvSpPr>
          <p:nvPr/>
        </p:nvSpPr>
        <p:spPr>
          <a:xfrm>
            <a:off x="323852" y="1671638"/>
            <a:ext cx="8435690" cy="4576762"/>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400" dirty="0">
                <a:solidFill>
                  <a:srgbClr val="ED1A3B"/>
                </a:solidFill>
              </a:rPr>
              <a:t>  </a:t>
            </a:r>
            <a:r>
              <a:rPr lang="it-IT" altLang="it-IT" sz="1400" dirty="0">
                <a:latin typeface="+mn-lt"/>
              </a:rPr>
              <a:t>Giudizio del revisore</a:t>
            </a:r>
          </a:p>
          <a:p>
            <a:pPr marL="466725" lvl="1" indent="-285750">
              <a:buClr>
                <a:srgbClr val="404040"/>
              </a:buClr>
              <a:buFont typeface="Arial" panose="020B0604020202020204" pitchFamily="34" charset="0"/>
              <a:buChar char="•"/>
            </a:pPr>
            <a:r>
              <a:rPr lang="it-IT" altLang="it-IT" sz="1600" dirty="0">
                <a:solidFill>
                  <a:srgbClr val="404040"/>
                </a:solidFill>
                <a:latin typeface="+mn-lt"/>
              </a:rPr>
              <a:t>La sezione del Giudizio (</a:t>
            </a:r>
            <a:r>
              <a:rPr lang="it-IT" altLang="it-IT" sz="1600" b="1" u="sng" dirty="0">
                <a:solidFill>
                  <a:srgbClr val="404040"/>
                </a:solidFill>
                <a:latin typeface="+mn-lt"/>
              </a:rPr>
              <a:t>prima sezione della relazione</a:t>
            </a:r>
            <a:r>
              <a:rPr lang="it-IT" altLang="it-IT" sz="1600" dirty="0">
                <a:solidFill>
                  <a:srgbClr val="404040"/>
                </a:solidFill>
                <a:latin typeface="+mn-lt"/>
              </a:rPr>
              <a:t>) deve:</a:t>
            </a:r>
          </a:p>
          <a:p>
            <a:pPr marL="180975" lvl="1">
              <a:buClr>
                <a:schemeClr val="bg2"/>
              </a:buClr>
            </a:pPr>
            <a:endParaRPr lang="it-IT" altLang="it-IT" sz="1600" dirty="0">
              <a:solidFill>
                <a:srgbClr val="404040"/>
              </a:solidFill>
              <a:latin typeface="+mn-lt"/>
            </a:endParaRPr>
          </a:p>
          <a:p>
            <a:pPr marL="735013" lvl="2" indent="-285750">
              <a:buClr>
                <a:srgbClr val="404040"/>
              </a:buClr>
              <a:buFont typeface="Wingdings" panose="05000000000000000000" pitchFamily="2" charset="2"/>
              <a:buChar char="ü"/>
            </a:pPr>
            <a:r>
              <a:rPr lang="it-IT" altLang="it-IT" sz="1600" dirty="0">
                <a:solidFill>
                  <a:srgbClr val="404040"/>
                </a:solidFill>
                <a:latin typeface="+mn-lt"/>
              </a:rPr>
              <a:t>Indicare l’impresa il cui bilancio è stato oggetto di revisione contabile</a:t>
            </a:r>
          </a:p>
          <a:p>
            <a:pPr marL="735013" lvl="2" indent="-285750">
              <a:buClr>
                <a:srgbClr val="404040"/>
              </a:buClr>
              <a:buFont typeface="Wingdings" panose="05000000000000000000" pitchFamily="2" charset="2"/>
              <a:buChar char="ü"/>
            </a:pPr>
            <a:r>
              <a:rPr lang="it-IT" altLang="it-IT" sz="1600" dirty="0">
                <a:solidFill>
                  <a:srgbClr val="404040"/>
                </a:solidFill>
                <a:latin typeface="+mn-lt"/>
              </a:rPr>
              <a:t>Dichiarare che  il bilancio è stato oggetto di revisione contabile</a:t>
            </a:r>
          </a:p>
          <a:p>
            <a:pPr marL="735013" lvl="2" indent="-285750">
              <a:buClr>
                <a:srgbClr val="404040"/>
              </a:buClr>
              <a:buFont typeface="Wingdings" panose="05000000000000000000" pitchFamily="2" charset="2"/>
              <a:buChar char="ü"/>
            </a:pPr>
            <a:r>
              <a:rPr lang="it-IT" altLang="it-IT" sz="1600" dirty="0">
                <a:solidFill>
                  <a:srgbClr val="404040"/>
                </a:solidFill>
                <a:latin typeface="+mn-lt"/>
              </a:rPr>
              <a:t>Identificare l’intestazione di ciascun prospetto che costituisce  il bilancio es:</a:t>
            </a:r>
          </a:p>
          <a:p>
            <a:pPr marL="1001713" lvl="3" indent="-285750">
              <a:buClr>
                <a:srgbClr val="404040"/>
              </a:buClr>
              <a:buFont typeface="Trebuchet MS" panose="020B0603020202020204" pitchFamily="34" charset="0"/>
              <a:buChar char="–"/>
            </a:pPr>
            <a:r>
              <a:rPr lang="it-IT" altLang="it-IT" sz="1600" dirty="0">
                <a:solidFill>
                  <a:srgbClr val="404040"/>
                </a:solidFill>
                <a:latin typeface="+mn-lt"/>
              </a:rPr>
              <a:t>Situazione patrimoniale-finanziaria</a:t>
            </a:r>
          </a:p>
          <a:p>
            <a:pPr marL="1001713" lvl="3" indent="-285750">
              <a:buClr>
                <a:srgbClr val="404040"/>
              </a:buClr>
              <a:buFont typeface="Trebuchet MS" panose="020B0603020202020204" pitchFamily="34" charset="0"/>
              <a:buChar char="–"/>
            </a:pPr>
            <a:r>
              <a:rPr lang="it-IT" altLang="it-IT" sz="1600" dirty="0">
                <a:solidFill>
                  <a:srgbClr val="404040"/>
                </a:solidFill>
                <a:latin typeface="+mn-lt"/>
              </a:rPr>
              <a:t>Conto economico complessivo</a:t>
            </a:r>
          </a:p>
          <a:p>
            <a:pPr marL="1001713" lvl="3" indent="-285750">
              <a:buClr>
                <a:srgbClr val="404040"/>
              </a:buClr>
              <a:buFont typeface="Trebuchet MS" panose="020B0603020202020204" pitchFamily="34" charset="0"/>
              <a:buChar char="–"/>
            </a:pPr>
            <a:r>
              <a:rPr lang="it-IT" altLang="it-IT" sz="1600" dirty="0">
                <a:solidFill>
                  <a:srgbClr val="404040"/>
                </a:solidFill>
                <a:latin typeface="+mn-lt"/>
              </a:rPr>
              <a:t>Prospetto delle variazioni di patrimonio netto</a:t>
            </a:r>
          </a:p>
          <a:p>
            <a:pPr marL="1001713" lvl="3" indent="-285750">
              <a:buClr>
                <a:srgbClr val="404040"/>
              </a:buClr>
              <a:buFont typeface="Trebuchet MS" panose="020B0603020202020204" pitchFamily="34" charset="0"/>
              <a:buChar char="–"/>
            </a:pPr>
            <a:r>
              <a:rPr lang="it-IT" altLang="it-IT" sz="1600" dirty="0">
                <a:solidFill>
                  <a:srgbClr val="404040"/>
                </a:solidFill>
                <a:latin typeface="+mn-lt"/>
              </a:rPr>
              <a:t>Rendiconto finanziario</a:t>
            </a:r>
          </a:p>
          <a:p>
            <a:pPr marL="1371634" lvl="2" indent="-316531">
              <a:buFont typeface="Arial" panose="020B0604020202020204" pitchFamily="34" charset="0"/>
              <a:buChar char="•"/>
            </a:pPr>
            <a:endParaRPr lang="it-IT" altLang="it-IT" sz="1600" dirty="0">
              <a:solidFill>
                <a:srgbClr val="404040"/>
              </a:solidFill>
              <a:latin typeface="+mn-lt"/>
            </a:endParaRPr>
          </a:p>
          <a:p>
            <a:pPr marL="735013" lvl="2" indent="-285750">
              <a:buClr>
                <a:srgbClr val="404040"/>
              </a:buClr>
              <a:buFont typeface="Wingdings" panose="05000000000000000000" pitchFamily="2" charset="2"/>
              <a:buChar char="ü"/>
            </a:pPr>
            <a:r>
              <a:rPr lang="it-IT" altLang="it-IT" sz="1600" dirty="0">
                <a:solidFill>
                  <a:srgbClr val="404040"/>
                </a:solidFill>
                <a:latin typeface="+mn-lt"/>
              </a:rPr>
              <a:t>Fare riferimento alle note che  includono in sintesi i principi contabili applicati</a:t>
            </a:r>
          </a:p>
          <a:p>
            <a:pPr marL="735013" lvl="2" indent="-285750">
              <a:buClr>
                <a:srgbClr val="404040"/>
              </a:buClr>
              <a:buFont typeface="Wingdings" panose="05000000000000000000" pitchFamily="2" charset="2"/>
              <a:buChar char="ü"/>
            </a:pPr>
            <a:r>
              <a:rPr lang="it-IT" altLang="it-IT" sz="1600" dirty="0">
                <a:solidFill>
                  <a:srgbClr val="404040"/>
                </a:solidFill>
                <a:latin typeface="+mn-lt"/>
              </a:rPr>
              <a:t>Specificare la data o il periodo amministrativo di riferimento </a:t>
            </a:r>
          </a:p>
          <a:p>
            <a:pPr lvl="2" indent="0">
              <a:buFont typeface="Georgia" pitchFamily="18" charset="0"/>
              <a:buNone/>
            </a:pPr>
            <a:endParaRPr lang="it-IT" altLang="it-IT" sz="1600" dirty="0"/>
          </a:p>
          <a:p>
            <a:pPr marL="1371634" lvl="2" indent="-316531">
              <a:buFont typeface="Arial" panose="020B0604020202020204" pitchFamily="34" charset="0"/>
              <a:buChar char="•"/>
            </a:pPr>
            <a:endParaRPr lang="it-IT" altLang="it-IT" sz="1400" dirty="0"/>
          </a:p>
          <a:p>
            <a:pPr lvl="1"/>
            <a:endParaRPr lang="it-IT" altLang="it-IT" sz="1400" dirty="0"/>
          </a:p>
        </p:txBody>
      </p:sp>
      <p:pic>
        <p:nvPicPr>
          <p:cNvPr id="8" name="Picture 7">
            <a:extLst>
              <a:ext uri="{FF2B5EF4-FFF2-40B4-BE49-F238E27FC236}">
                <a16:creationId xmlns:a16="http://schemas.microsoft.com/office/drawing/2014/main" id="{9BD45426-A0E7-4A67-BDE8-3EA14B9DCA3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756971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6</a:t>
            </a:fld>
            <a:endParaRPr lang="en-GB"/>
          </a:p>
        </p:txBody>
      </p:sp>
      <p:sp>
        <p:nvSpPr>
          <p:cNvPr id="8" name="Titolo 3">
            <a:extLst>
              <a:ext uri="{FF2B5EF4-FFF2-40B4-BE49-F238E27FC236}">
                <a16:creationId xmlns:a16="http://schemas.microsoft.com/office/drawing/2014/main" id="{21678F0D-9DF4-4952-BEEA-1EF4D6FEA0A8}"/>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270BE9EB-6520-4576-A9EB-3B04BFBBA880}"/>
              </a:ext>
            </a:extLst>
          </p:cNvPr>
          <p:cNvSpPr txBox="1">
            <a:spLocks/>
          </p:cNvSpPr>
          <p:nvPr/>
        </p:nvSpPr>
        <p:spPr>
          <a:xfrm>
            <a:off x="323852" y="1671637"/>
            <a:ext cx="8435690" cy="3950837"/>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latin typeface="+mn-lt"/>
              </a:rPr>
              <a:t>Elementi alla base del giudizio</a:t>
            </a:r>
          </a:p>
          <a:p>
            <a:pPr marL="449263" lvl="1" indent="-268288">
              <a:buClr>
                <a:srgbClr val="404040"/>
              </a:buClr>
              <a:buFont typeface="Arial" panose="020B0604020202020204" pitchFamily="34" charset="0"/>
              <a:buChar char="•"/>
            </a:pPr>
            <a:r>
              <a:rPr lang="it-IT" altLang="it-IT" sz="1600" dirty="0">
                <a:latin typeface="+mn-lt"/>
              </a:rPr>
              <a:t>Dichiarazione  che la revisione contabile è stata svolta in conformità ai principi di revisione internazionali</a:t>
            </a:r>
          </a:p>
          <a:p>
            <a:pPr marL="449263" lvl="1" indent="-268288">
              <a:buClr>
                <a:srgbClr val="404040"/>
              </a:buClr>
              <a:buFont typeface="Arial" panose="020B0604020202020204" pitchFamily="34" charset="0"/>
              <a:buChar char="•"/>
            </a:pPr>
            <a:r>
              <a:rPr lang="it-IT" altLang="it-IT" sz="1600" dirty="0">
                <a:latin typeface="+mn-lt"/>
              </a:rPr>
              <a:t>Riferimento alla sezione della responsabilità di revisione</a:t>
            </a:r>
          </a:p>
          <a:p>
            <a:pPr marL="449263" lvl="1" indent="-268288">
              <a:buClr>
                <a:srgbClr val="404040"/>
              </a:buClr>
              <a:buFont typeface="Arial" panose="020B0604020202020204" pitchFamily="34" charset="0"/>
              <a:buChar char="•"/>
            </a:pPr>
            <a:r>
              <a:rPr lang="it-IT" altLang="it-IT" sz="1600" dirty="0">
                <a:latin typeface="+mn-lt"/>
              </a:rPr>
              <a:t>Dichiarazione di indipendenza</a:t>
            </a:r>
          </a:p>
          <a:p>
            <a:pPr marL="449263" lvl="1" indent="-268288">
              <a:buClr>
                <a:srgbClr val="404040"/>
              </a:buClr>
              <a:buFont typeface="Arial" panose="020B0604020202020204" pitchFamily="34" charset="0"/>
              <a:buChar char="•"/>
            </a:pPr>
            <a:r>
              <a:rPr lang="it-IT" altLang="it-IT" sz="1600" dirty="0">
                <a:latin typeface="+mn-lt"/>
              </a:rPr>
              <a:t>Dichiarazione di aver acquisito elementi probativi sufficienti e adeguati</a:t>
            </a:r>
          </a:p>
          <a:p>
            <a:pPr marL="0" lvl="1" indent="0">
              <a:buNone/>
            </a:pPr>
            <a:r>
              <a:rPr lang="it-IT" altLang="it-IT" sz="1600" dirty="0">
                <a:solidFill>
                  <a:schemeClr val="hlink"/>
                </a:solidFill>
                <a:latin typeface="+mn-lt"/>
              </a:rPr>
              <a:t>	</a:t>
            </a:r>
          </a:p>
          <a:p>
            <a:r>
              <a:rPr lang="it-IT" altLang="it-IT" sz="1600" dirty="0">
                <a:solidFill>
                  <a:schemeClr val="bg2"/>
                </a:solidFill>
                <a:latin typeface="+mn-lt"/>
              </a:rPr>
              <a:t>  </a:t>
            </a:r>
            <a:r>
              <a:rPr lang="it-IT" altLang="it-IT" sz="1600" dirty="0">
                <a:latin typeface="+mn-lt"/>
              </a:rPr>
              <a:t>Aspetti chiave della revisione</a:t>
            </a:r>
          </a:p>
          <a:p>
            <a:pPr marL="449263" lvl="1" indent="-268288">
              <a:buClr>
                <a:srgbClr val="404040"/>
              </a:buClr>
              <a:buFont typeface="Arial" panose="020B0604020202020204" pitchFamily="34" charset="0"/>
              <a:buChar char="•"/>
            </a:pPr>
            <a:r>
              <a:rPr lang="it-IT" altLang="it-IT" sz="1600" dirty="0">
                <a:solidFill>
                  <a:srgbClr val="404040"/>
                </a:solidFill>
                <a:latin typeface="+mn-lt"/>
              </a:rPr>
              <a:t>Soggetti EIP - sezione specifica relativa gli aspetti chiave della revisione (KAM)</a:t>
            </a:r>
          </a:p>
          <a:p>
            <a:pPr marL="1002348" lvl="1" indent="-316531">
              <a:buFont typeface="Arial" panose="020B0604020202020204" pitchFamily="34" charset="0"/>
              <a:buChar char="•"/>
            </a:pPr>
            <a:endParaRPr lang="it-IT" altLang="it-IT" sz="1477" dirty="0"/>
          </a:p>
          <a:p>
            <a:r>
              <a:rPr lang="it-IT" altLang="it-IT" sz="1846" dirty="0">
                <a:solidFill>
                  <a:schemeClr val="hlink"/>
                </a:solidFill>
              </a:rPr>
              <a:t>  </a:t>
            </a:r>
            <a:endParaRPr lang="it-IT" altLang="it-IT" sz="1477" dirty="0"/>
          </a:p>
          <a:p>
            <a:pPr lvl="1"/>
            <a:endParaRPr lang="it-IT" altLang="it-IT" sz="1477" dirty="0"/>
          </a:p>
          <a:p>
            <a:endParaRPr lang="it-IT" altLang="it-IT" sz="1846" dirty="0">
              <a:solidFill>
                <a:schemeClr val="hlink"/>
              </a:solidFill>
            </a:endParaRPr>
          </a:p>
          <a:p>
            <a:pPr marL="316531" indent="-316531">
              <a:buFont typeface="Arial" panose="020B0604020202020204" pitchFamily="34" charset="0"/>
              <a:buChar char="•"/>
            </a:pPr>
            <a:endParaRPr lang="it-IT" altLang="it-IT" sz="1846" dirty="0">
              <a:solidFill>
                <a:schemeClr val="hlink"/>
              </a:solidFill>
            </a:endParaRPr>
          </a:p>
          <a:p>
            <a:pPr lvl="1"/>
            <a:endParaRPr lang="it-IT" altLang="it-IT" sz="1477" dirty="0"/>
          </a:p>
        </p:txBody>
      </p:sp>
      <p:pic>
        <p:nvPicPr>
          <p:cNvPr id="7" name="Picture 6">
            <a:extLst>
              <a:ext uri="{FF2B5EF4-FFF2-40B4-BE49-F238E27FC236}">
                <a16:creationId xmlns:a16="http://schemas.microsoft.com/office/drawing/2014/main" id="{A37EB164-5EEC-49BD-B7D3-5D31FEF3FB0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1185493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7</a:t>
            </a:fld>
            <a:endParaRPr lang="en-GB"/>
          </a:p>
        </p:txBody>
      </p:sp>
      <p:sp>
        <p:nvSpPr>
          <p:cNvPr id="7" name="Titolo 3">
            <a:extLst>
              <a:ext uri="{FF2B5EF4-FFF2-40B4-BE49-F238E27FC236}">
                <a16:creationId xmlns:a16="http://schemas.microsoft.com/office/drawing/2014/main" id="{502B75BA-0FB6-4FCA-A859-4C8C3BB0F20D}"/>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3C8DEDB4-409B-4CBB-8F6C-356148E54DF6}"/>
              </a:ext>
            </a:extLst>
          </p:cNvPr>
          <p:cNvSpPr txBox="1">
            <a:spLocks/>
          </p:cNvSpPr>
          <p:nvPr/>
        </p:nvSpPr>
        <p:spPr>
          <a:xfrm>
            <a:off x="316103" y="1508351"/>
            <a:ext cx="8435690" cy="4816249"/>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latin typeface="+mn-lt"/>
              </a:rPr>
              <a:t>Richiamo d’informativa</a:t>
            </a:r>
          </a:p>
          <a:p>
            <a:pPr marL="285750" indent="-285750">
              <a:buFont typeface="Arial" panose="020B0604020202020204" pitchFamily="34" charset="0"/>
              <a:buChar char="•"/>
            </a:pPr>
            <a:r>
              <a:rPr lang="it-IT" sz="1600" dirty="0">
                <a:latin typeface="+mn-lt"/>
              </a:rPr>
              <a:t>Nel caso di richiamo di informativa il titolo “richiamo di informativa”, precisando che il giudizio del revisore non è espresso con modifica in relazione all’aspetto evidenziato.</a:t>
            </a:r>
          </a:p>
          <a:p>
            <a:pPr marL="285750" indent="-285750">
              <a:buFont typeface="Arial" panose="020B0604020202020204" pitchFamily="34" charset="0"/>
              <a:buChar char="•"/>
            </a:pPr>
            <a:r>
              <a:rPr lang="it-IT" sz="1600" dirty="0">
                <a:latin typeface="+mn-lt"/>
              </a:rPr>
              <a:t>La collocazione di un richiamo di informativa o di un paragrafo relativo ad altri aspetti nella relazione di revisione dipende dalla natura delle informazioni da comunicare e dal giudizio del revisore in merito alla rilevanza di tali informazioni per i potenziali utilizzatori rispetto ad altri elementi che è necessario inserire in relazione in conformità al principio internazionale (ISA Italia) n. 700. </a:t>
            </a:r>
          </a:p>
          <a:p>
            <a:r>
              <a:rPr lang="it-IT" sz="1400" dirty="0">
                <a:latin typeface="+mn-lt"/>
              </a:rPr>
              <a:t>Nel</a:t>
            </a:r>
            <a:r>
              <a:rPr lang="it-IT" sz="1400" dirty="0">
                <a:solidFill>
                  <a:schemeClr val="bg2"/>
                </a:solidFill>
                <a:latin typeface="+mn-lt"/>
              </a:rPr>
              <a:t> </a:t>
            </a:r>
            <a:r>
              <a:rPr lang="it-IT" sz="1400" dirty="0">
                <a:latin typeface="+mn-lt"/>
              </a:rPr>
              <a:t>seguito riportiamo alcuni casi esemplificativi che potranno essere oggetto di richiami di</a:t>
            </a:r>
          </a:p>
          <a:p>
            <a:r>
              <a:rPr lang="it-IT" sz="1400" dirty="0">
                <a:latin typeface="+mn-lt"/>
              </a:rPr>
              <a:t>informativa:</a:t>
            </a:r>
          </a:p>
          <a:p>
            <a:r>
              <a:rPr lang="it-IT" sz="1400" dirty="0">
                <a:latin typeface="+mn-lt"/>
              </a:rPr>
              <a:t>· Operazioni straordinarie - conferimento</a:t>
            </a:r>
          </a:p>
          <a:p>
            <a:r>
              <a:rPr lang="it-IT" sz="1400" dirty="0">
                <a:latin typeface="+mn-lt"/>
              </a:rPr>
              <a:t>· Operazioni straordinarie- fusione</a:t>
            </a:r>
          </a:p>
          <a:p>
            <a:r>
              <a:rPr lang="it-IT" sz="1400" dirty="0">
                <a:latin typeface="+mn-lt"/>
              </a:rPr>
              <a:t>· Operazioni inusuali</a:t>
            </a:r>
          </a:p>
          <a:p>
            <a:r>
              <a:rPr lang="it-IT" sz="1400" dirty="0">
                <a:latin typeface="+mn-lt"/>
              </a:rPr>
              <a:t>· Deroghe, cambiamento di criteri di valutazione e stime</a:t>
            </a:r>
          </a:p>
          <a:p>
            <a:r>
              <a:rPr lang="it-IT" sz="1400" dirty="0">
                <a:latin typeface="+mn-lt"/>
              </a:rPr>
              <a:t>· Modifiche sull’assetto o operatività dell’impresa</a:t>
            </a:r>
          </a:p>
          <a:p>
            <a:r>
              <a:rPr lang="it-IT" sz="1400" dirty="0">
                <a:latin typeface="+mn-lt"/>
              </a:rPr>
              <a:t>· Eventi successivi</a:t>
            </a:r>
          </a:p>
          <a:p>
            <a:endParaRPr lang="it-IT" altLang="it-IT" sz="1400" dirty="0"/>
          </a:p>
          <a:p>
            <a:pPr lvl="1"/>
            <a:endParaRPr lang="it-IT" altLang="it-IT" sz="1477" dirty="0">
              <a:solidFill>
                <a:schemeClr val="hlink"/>
              </a:solidFill>
            </a:endParaRPr>
          </a:p>
          <a:p>
            <a:r>
              <a:rPr lang="it-IT" altLang="it-IT" dirty="0">
                <a:solidFill>
                  <a:schemeClr val="bg2"/>
                </a:solidFill>
                <a:latin typeface="+mj-lt"/>
              </a:rPr>
              <a:t>  </a:t>
            </a:r>
            <a:r>
              <a:rPr lang="it-IT" altLang="it-IT" sz="1846" dirty="0">
                <a:solidFill>
                  <a:schemeClr val="hlink"/>
                </a:solidFill>
              </a:rPr>
              <a:t>  </a:t>
            </a:r>
            <a:endParaRPr lang="it-IT" altLang="it-IT" sz="1477" dirty="0"/>
          </a:p>
          <a:p>
            <a:pPr lvl="1"/>
            <a:endParaRPr lang="it-IT" altLang="it-IT" sz="1477" dirty="0"/>
          </a:p>
          <a:p>
            <a:endParaRPr lang="it-IT" altLang="it-IT" sz="1846" dirty="0">
              <a:solidFill>
                <a:schemeClr val="hlink"/>
              </a:solidFill>
            </a:endParaRPr>
          </a:p>
          <a:p>
            <a:pPr marL="316531" indent="-316531">
              <a:buFont typeface="Arial" panose="020B0604020202020204" pitchFamily="34" charset="0"/>
              <a:buChar char="•"/>
            </a:pPr>
            <a:endParaRPr lang="it-IT" altLang="it-IT" sz="1846" dirty="0">
              <a:solidFill>
                <a:schemeClr val="hlink"/>
              </a:solidFill>
            </a:endParaRPr>
          </a:p>
          <a:p>
            <a:pPr lvl="1"/>
            <a:endParaRPr lang="it-IT" altLang="it-IT" sz="1477" dirty="0"/>
          </a:p>
        </p:txBody>
      </p:sp>
      <p:pic>
        <p:nvPicPr>
          <p:cNvPr id="8" name="Picture 7">
            <a:extLst>
              <a:ext uri="{FF2B5EF4-FFF2-40B4-BE49-F238E27FC236}">
                <a16:creationId xmlns:a16="http://schemas.microsoft.com/office/drawing/2014/main" id="{C57B0E36-222B-4C91-A6A8-C91BEDE8790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298138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8</a:t>
            </a:fld>
            <a:endParaRPr lang="en-GB"/>
          </a:p>
        </p:txBody>
      </p:sp>
      <p:sp>
        <p:nvSpPr>
          <p:cNvPr id="8" name="Titolo 3">
            <a:extLst>
              <a:ext uri="{FF2B5EF4-FFF2-40B4-BE49-F238E27FC236}">
                <a16:creationId xmlns:a16="http://schemas.microsoft.com/office/drawing/2014/main" id="{FF3AFBB7-C011-4863-952A-DB93030B9D35}"/>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42F353BF-3490-4816-AB6E-78C5D7311651}"/>
              </a:ext>
            </a:extLst>
          </p:cNvPr>
          <p:cNvSpPr txBox="1">
            <a:spLocks/>
          </p:cNvSpPr>
          <p:nvPr/>
        </p:nvSpPr>
        <p:spPr>
          <a:xfrm>
            <a:off x="313356" y="1609679"/>
            <a:ext cx="8435690" cy="4426787"/>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r>
              <a:rPr lang="it-IT" altLang="it-IT" sz="1600" dirty="0">
                <a:latin typeface="+mn-lt"/>
              </a:rPr>
              <a:t>Altri Aspetti</a:t>
            </a:r>
          </a:p>
          <a:p>
            <a:r>
              <a:rPr lang="it-IT" sz="1600" dirty="0">
                <a:latin typeface="+mn-lt"/>
              </a:rPr>
              <a:t>Qualora il revisore consideri necessario comunicare un aspetto diverso da quelli presentati o oggetto di informativa di bilancio che secondo il suo giudizio sono rilevanti ai fini della comprensione da parte degli utilizzatori, deve inserire un paragrafo con titolo “altri aspetti”, immediatamente sotto l’eventuale richiamo di informativa o in altra parte della relazione qualora il suo contenuto sia pertinente alla sezione.</a:t>
            </a:r>
          </a:p>
          <a:p>
            <a:r>
              <a:rPr lang="it-IT" sz="1600" dirty="0">
                <a:latin typeface="+mn-lt"/>
              </a:rPr>
              <a:t>Qualora gli aspetti da indicare siano molteplici, si ritiene opportuno inserire sotto al titolo una frase di introduzione “si evidenziano i seguenti altri aspetti”, e descrivere i diversi argomenti nella forma di elenco puntato.</a:t>
            </a:r>
            <a:endParaRPr lang="it-IT" altLang="it-IT" sz="1477" dirty="0"/>
          </a:p>
          <a:p>
            <a:r>
              <a:rPr lang="it-IT" sz="1400" dirty="0">
                <a:latin typeface="+mn-lt"/>
              </a:rPr>
              <a:t>Altri aspetti – esempio </a:t>
            </a:r>
          </a:p>
          <a:p>
            <a:r>
              <a:rPr lang="it-IT" sz="1400" dirty="0">
                <a:latin typeface="+mn-lt"/>
              </a:rPr>
              <a:t>In questo paragrafo si deve dare informativa nel caso in cui il bilancio del periodo amministrativo precedente sia stato sottoposto a revisione contabile da parte di un altro revisore:</a:t>
            </a:r>
          </a:p>
          <a:p>
            <a:r>
              <a:rPr lang="it-IT" sz="1400" dirty="0">
                <a:latin typeface="+mn-lt"/>
              </a:rPr>
              <a:t>“Il bilancio d’esercizio della ABC S.P.A. per l’esercizio chiuso il [31 dicembre 200n-1] è stato</a:t>
            </a:r>
          </a:p>
          <a:p>
            <a:r>
              <a:rPr lang="it-IT" sz="1400" dirty="0">
                <a:latin typeface="+mn-lt"/>
              </a:rPr>
              <a:t>sottoposto a revisione contabile da parte di un altro revisore, che in [data della relazione di</a:t>
            </a:r>
          </a:p>
          <a:p>
            <a:r>
              <a:rPr lang="it-IT" sz="1400" dirty="0">
                <a:latin typeface="+mn-lt"/>
              </a:rPr>
              <a:t>revisione di altro revisore], ha espresso un giudizio senza rilievi su tale bilancio.”</a:t>
            </a:r>
            <a:endParaRPr lang="it-IT" altLang="it-IT" sz="1400" dirty="0">
              <a:latin typeface="+mn-lt"/>
            </a:endParaRPr>
          </a:p>
          <a:p>
            <a:r>
              <a:rPr lang="it-IT" altLang="it-IT" dirty="0">
                <a:latin typeface="+mj-lt"/>
              </a:rPr>
              <a:t>  </a:t>
            </a:r>
            <a:r>
              <a:rPr lang="it-IT" altLang="it-IT" sz="1846" dirty="0"/>
              <a:t>  </a:t>
            </a:r>
            <a:endParaRPr lang="it-IT" altLang="it-IT" sz="1477" dirty="0"/>
          </a:p>
          <a:p>
            <a:pPr lvl="1"/>
            <a:endParaRPr lang="it-IT" altLang="it-IT" sz="1477" dirty="0"/>
          </a:p>
          <a:p>
            <a:endParaRPr lang="it-IT" altLang="it-IT" sz="1846" dirty="0"/>
          </a:p>
          <a:p>
            <a:pPr marL="316531" indent="-316531">
              <a:buFont typeface="Arial" panose="020B0604020202020204" pitchFamily="34" charset="0"/>
              <a:buChar char="•"/>
            </a:pPr>
            <a:endParaRPr lang="it-IT" altLang="it-IT" sz="1846" dirty="0"/>
          </a:p>
          <a:p>
            <a:pPr lvl="1"/>
            <a:endParaRPr lang="it-IT" altLang="it-IT" sz="1477" dirty="0"/>
          </a:p>
        </p:txBody>
      </p:sp>
      <p:pic>
        <p:nvPicPr>
          <p:cNvPr id="7" name="Picture 6">
            <a:extLst>
              <a:ext uri="{FF2B5EF4-FFF2-40B4-BE49-F238E27FC236}">
                <a16:creationId xmlns:a16="http://schemas.microsoft.com/office/drawing/2014/main" id="{2F6173E3-30BD-41A9-97B1-9DCDEE8FB09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4071449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9</a:t>
            </a:fld>
            <a:endParaRPr lang="en-GB"/>
          </a:p>
        </p:txBody>
      </p:sp>
      <p:sp>
        <p:nvSpPr>
          <p:cNvPr id="7" name="Titolo 3">
            <a:extLst>
              <a:ext uri="{FF2B5EF4-FFF2-40B4-BE49-F238E27FC236}">
                <a16:creationId xmlns:a16="http://schemas.microsoft.com/office/drawing/2014/main" id="{3F314B20-A7BD-4340-9CB5-6761AC83651C}"/>
              </a:ext>
            </a:extLst>
          </p:cNvPr>
          <p:cNvSpPr>
            <a:spLocks noGrp="1"/>
          </p:cNvSpPr>
          <p:nvPr>
            <p:ph type="title"/>
          </p:nvPr>
        </p:nvSpPr>
        <p:spPr>
          <a:xfrm>
            <a:off x="327191" y="1060907"/>
            <a:ext cx="8464550" cy="240066"/>
          </a:xfrm>
        </p:spPr>
        <p:txBody>
          <a:bodyPr/>
          <a:lstStyle/>
          <a:p>
            <a:r>
              <a:rPr lang="it-IT" sz="1600" i="0" cap="all" dirty="0">
                <a:latin typeface="Trebuchet MS" panose="020B0603020202020204" pitchFamily="34" charset="0"/>
              </a:rPr>
              <a:t>Isa </a:t>
            </a:r>
            <a:r>
              <a:rPr lang="it-IT" sz="1600" i="0" cap="all" dirty="0" err="1">
                <a:latin typeface="Trebuchet MS" panose="020B0603020202020204" pitchFamily="34" charset="0"/>
              </a:rPr>
              <a:t>italia</a:t>
            </a:r>
            <a:r>
              <a:rPr lang="it-IT" sz="1600" i="0" cap="all" dirty="0">
                <a:latin typeface="Trebuchet MS" panose="020B0603020202020204" pitchFamily="34" charset="0"/>
              </a:rPr>
              <a:t> 700 – relazione di revisione</a:t>
            </a:r>
          </a:p>
        </p:txBody>
      </p:sp>
      <p:sp>
        <p:nvSpPr>
          <p:cNvPr id="9" name="Segnaposto contenuto 2">
            <a:extLst>
              <a:ext uri="{FF2B5EF4-FFF2-40B4-BE49-F238E27FC236}">
                <a16:creationId xmlns:a16="http://schemas.microsoft.com/office/drawing/2014/main" id="{DC623DBB-9CD1-41AB-A0F2-831441739C9E}"/>
              </a:ext>
            </a:extLst>
          </p:cNvPr>
          <p:cNvSpPr txBox="1">
            <a:spLocks/>
          </p:cNvSpPr>
          <p:nvPr/>
        </p:nvSpPr>
        <p:spPr>
          <a:xfrm>
            <a:off x="323851" y="1671638"/>
            <a:ext cx="8464550" cy="4116686"/>
          </a:xfrm>
          <a:prstGeom prst="rect">
            <a:avLst/>
          </a:prstGeom>
        </p:spPr>
        <p:txBody>
          <a:bodyPr/>
          <a:lst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a:lstStyle>
          <a:p>
            <a:pPr marL="316531" indent="-316531">
              <a:buFont typeface="Arial" panose="020B0604020202020204" pitchFamily="34" charset="0"/>
              <a:buChar char="•"/>
            </a:pPr>
            <a:r>
              <a:rPr lang="it-IT" altLang="it-IT" sz="1600" dirty="0">
                <a:latin typeface="+mn-lt"/>
              </a:rPr>
              <a:t>Giudizio senza modifica </a:t>
            </a:r>
          </a:p>
          <a:p>
            <a:pPr marL="630238" lvl="2" indent="-268288">
              <a:buClr>
                <a:srgbClr val="404040"/>
              </a:buClr>
              <a:buFont typeface="Arial" panose="020B0604020202020204" pitchFamily="34" charset="0"/>
              <a:buChar char="•"/>
            </a:pPr>
            <a:r>
              <a:rPr lang="it-IT" altLang="it-IT" sz="1600" dirty="0">
                <a:latin typeface="+mn-lt"/>
              </a:rPr>
              <a:t>Conclusione che il bilancio sia redatto, in  tutti gli aspetti significativi, in conformità al quadro normativo sull’informazione finanziaria applicabile</a:t>
            </a:r>
          </a:p>
          <a:p>
            <a:pPr marL="1371634" lvl="2" indent="-316531">
              <a:buFont typeface="Arial" panose="020B0604020202020204" pitchFamily="34" charset="0"/>
              <a:buChar char="•"/>
            </a:pPr>
            <a:endParaRPr lang="it-IT" altLang="it-IT" sz="1600" dirty="0">
              <a:latin typeface="+mn-lt"/>
            </a:endParaRPr>
          </a:p>
          <a:p>
            <a:pPr marL="316531" indent="-316531">
              <a:buFont typeface="Arial" panose="020B0604020202020204" pitchFamily="34" charset="0"/>
              <a:buChar char="•"/>
            </a:pPr>
            <a:r>
              <a:rPr lang="it-IT" altLang="it-IT" sz="1600" dirty="0">
                <a:latin typeface="+mn-lt"/>
              </a:rPr>
              <a:t>Giudizio con modifica</a:t>
            </a:r>
          </a:p>
          <a:p>
            <a:pPr marL="630238" lvl="2" indent="-268288">
              <a:buFont typeface="Arial" panose="020B0604020202020204" pitchFamily="34" charset="0"/>
              <a:buChar char="•"/>
            </a:pPr>
            <a:r>
              <a:rPr lang="it-IT" altLang="it-IT" sz="1600" dirty="0">
                <a:latin typeface="+mn-lt"/>
              </a:rPr>
              <a:t>Isa  Italia 705</a:t>
            </a:r>
          </a:p>
          <a:p>
            <a:pPr lvl="1"/>
            <a:endParaRPr lang="it-IT" altLang="it-IT" sz="1477" dirty="0"/>
          </a:p>
        </p:txBody>
      </p:sp>
      <p:pic>
        <p:nvPicPr>
          <p:cNvPr id="8" name="Picture 7">
            <a:extLst>
              <a:ext uri="{FF2B5EF4-FFF2-40B4-BE49-F238E27FC236}">
                <a16:creationId xmlns:a16="http://schemas.microsoft.com/office/drawing/2014/main" id="{DECA3AEB-D4EF-474E-8965-130CFD7393B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42923"/>
            <a:ext cx="914400" cy="771477"/>
          </a:xfrm>
          <a:prstGeom prst="rect">
            <a:avLst/>
          </a:prstGeom>
          <a:noFill/>
          <a:ln>
            <a:noFill/>
          </a:ln>
        </p:spPr>
      </p:pic>
    </p:spTree>
    <p:extLst>
      <p:ext uri="{BB962C8B-B14F-4D97-AF65-F5344CB8AC3E}">
        <p14:creationId xmlns:p14="http://schemas.microsoft.com/office/powerpoint/2010/main" val="3463195027"/>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371260</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21251</TotalTime>
  <Words>5975</Words>
  <Application>Microsoft Office PowerPoint</Application>
  <PresentationFormat>On-screen Show (4:3)</PresentationFormat>
  <Paragraphs>430</Paragraphs>
  <Slides>42</Slides>
  <Notes>42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42</vt:i4>
      </vt:variant>
    </vt:vector>
  </HeadingPairs>
  <TitlesOfParts>
    <vt:vector size="52" baseType="lpstr">
      <vt:lpstr>Arial</vt:lpstr>
      <vt:lpstr>Calibri</vt:lpstr>
      <vt:lpstr>Calibri Light</vt:lpstr>
      <vt:lpstr>Georgia</vt:lpstr>
      <vt:lpstr>Times New Roman</vt:lpstr>
      <vt:lpstr>Trebuchet MS</vt:lpstr>
      <vt:lpstr>Wingdings</vt:lpstr>
      <vt:lpstr>PwC</vt:lpstr>
      <vt:lpstr>1_Custom Design</vt:lpstr>
      <vt:lpstr>Custom Design</vt:lpstr>
      <vt:lpstr>PowerPoint Presentation</vt:lpstr>
      <vt:lpstr>PowerPoint Presentation</vt:lpstr>
      <vt:lpstr>Isa italia 700 – relazione di revisione</vt:lpstr>
      <vt:lpstr>Isa italia 700 – relazione di revisione</vt:lpstr>
      <vt:lpstr>Isa italia 700 – relazione di revisione</vt:lpstr>
      <vt:lpstr>Isa italia 700 – relazione di revisione</vt:lpstr>
      <vt:lpstr>Isa italia 700 – relazione di revisione</vt:lpstr>
      <vt:lpstr>Isa italia 700 – relazione di revisione</vt:lpstr>
      <vt:lpstr>Isa italia 700 – relazione di revisione</vt:lpstr>
      <vt:lpstr>ISA ITALIA 705 – giudizio con modifica</vt:lpstr>
      <vt:lpstr>Isa italia 700 – relazione di revisione</vt:lpstr>
      <vt:lpstr>Isa italia 700 – relazione di revisione</vt:lpstr>
      <vt:lpstr>Isa italia 700 – relazione di revisione</vt:lpstr>
      <vt:lpstr>Isa italia 700 – relazione di revisione</vt:lpstr>
      <vt:lpstr>Sa italia 720b</vt:lpstr>
      <vt:lpstr>SA Italia 720B – Obiettivi del revisore</vt:lpstr>
      <vt:lpstr>SA Italia 720B - Definizioni</vt:lpstr>
      <vt:lpstr>SA Italia 720B - Definizioni</vt:lpstr>
      <vt:lpstr>SA Italia 720B - Regole</vt:lpstr>
      <vt:lpstr> SA Italia 720B - Regole</vt:lpstr>
      <vt:lpstr> Altre relazioni- in caso di dnf- impatto sul giudizio sul bilancio</vt:lpstr>
      <vt:lpstr>Altre relazioni - in caso di dnf - impatto sul giudizio sul bilancio</vt:lpstr>
      <vt:lpstr>Allegato I RELAZIONE non EIP</vt:lpstr>
      <vt:lpstr>PowerPoint Presentation</vt:lpstr>
      <vt:lpstr>PowerPoint Presentation</vt:lpstr>
      <vt:lpstr>PowerPoint Presentation</vt:lpstr>
      <vt:lpstr>PowerPoint Presentation</vt:lpstr>
      <vt:lpstr>PowerPoint Presentation</vt:lpstr>
      <vt:lpstr>Allegato II  RELAZIONE EIP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1682</cp:revision>
  <cp:lastPrinted>2019-10-16T08:50:47Z</cp:lastPrinted>
  <dcterms:created xsi:type="dcterms:W3CDTF">2010-09-07T13:26:45Z</dcterms:created>
  <dcterms:modified xsi:type="dcterms:W3CDTF">2024-11-04T08:52:16Z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